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8" r:id="rId3"/>
    <p:sldId id="25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306" r:id="rId18"/>
    <p:sldId id="273" r:id="rId19"/>
    <p:sldId id="274" r:id="rId20"/>
    <p:sldId id="275" r:id="rId21"/>
    <p:sldId id="276" r:id="rId22"/>
    <p:sldId id="277" r:id="rId23"/>
    <p:sldId id="278" r:id="rId24"/>
    <p:sldId id="279" r:id="rId25"/>
    <p:sldId id="307" r:id="rId26"/>
    <p:sldId id="308"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300" r:id="rId47"/>
    <p:sldId id="299" r:id="rId48"/>
    <p:sldId id="301" r:id="rId49"/>
    <p:sldId id="302" r:id="rId50"/>
    <p:sldId id="303" r:id="rId51"/>
    <p:sldId id="304" r:id="rId52"/>
    <p:sldId id="30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C8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PROJECTS\%23ADB\%23Outlook\Phase%20-II%20-%202021-2022\%23Projections\%23ATO%202022%20Summary.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Sudhir\Downloads\rural%20access-figure-revision.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Sudhir\Downloads\pavedratio-revision%20(1).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Country-Profil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D:\PROJECTS\%23ADB\%23Outlook\Phase%203\$Analysis\SDG%20Report,%202023\Copy%20of%20SDG-2023-%20Final%20data1.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Sudhir\Downloads\urban%20access-figure-revision%20(1).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D:\PROJECTS\%23ADB\%23Outlook\Phase%203\$Analysis\SDG%20Report,%202023\Copy%20of%20SDG-2023-%20Final%20data1.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D:\PROJECTS\%23ADB\%23Outlook\Phase%203\$Analysis\SDG%20Report,%202023\Copy%20of%20SDG-2023-%20Final%20data1.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C:\Users\Sudhir\Downloads\SDG-2023-Data%20(8).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D:\PROJECTS\%23ADB\%23Outlook\Phase%203\$Analysis\SDG%20Report,%202023\ClimateBonds-uop-issued-stacked-bar-6_30_2023_5_34_07_AM.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Users\rnschk\Documents\BASE\SDG%20Country%20Profiles\SDG-2023-Country-Profile.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Country-Profile%20(R).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Country-Profile.xlsx" TargetMode="External"/><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Country-Profile%20(R).xlsx" TargetMode="External"/><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oleObject" Target="file:///\\Users\rnschk\Documents\BASE\SDG%20assessment%20figure-r2.xlsx" TargetMode="External"/><Relationship Id="rId2" Type="http://schemas.microsoft.com/office/2011/relationships/chartColorStyle" Target="colors47.xml"/><Relationship Id="rId1" Type="http://schemas.microsoft.com/office/2011/relationships/chartStyle" Target="style47.xml"/></Relationships>
</file>

<file path=ppt/charts/_rels/chart5.xml.rels><?xml version="1.0" encoding="UTF-8" standalone="yes"?>
<Relationships xmlns="http://schemas.openxmlformats.org/package/2006/relationships"><Relationship Id="rId3" Type="http://schemas.openxmlformats.org/officeDocument/2006/relationships/oleObject" Target="file:///\\Users\rnschk\Documents\BASE\Wage-figure-revis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Country-Profile%20(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ROJECTS\%23ADB\%23Outlook\Phase%203\$Analysis\SDG%20Report,%202023\SDG-2023-%20Final%20dat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GVA!$AG$10</c:f>
              <c:strCache>
                <c:ptCount val="1"/>
                <c:pt idx="0">
                  <c:v>2000-2015</c:v>
                </c:pt>
              </c:strCache>
            </c:strRef>
          </c:tx>
          <c:spPr>
            <a:solidFill>
              <a:schemeClr val="accent3">
                <a:lumMod val="40000"/>
                <a:lumOff val="60000"/>
              </a:schemeClr>
            </a:solidFill>
            <a:ln>
              <a:noFill/>
            </a:ln>
            <a:effectLst/>
          </c:spPr>
          <c:invertIfNegative val="0"/>
          <c:cat>
            <c:strRef>
              <c:f>GVA!$AF$11:$AF$16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GVA!$AG$11:$AG$16</c:f>
              <c:numCache>
                <c:formatCode>0%</c:formatCode>
                <c:ptCount val="6"/>
                <c:pt idx="0">
                  <c:v>5.4689388285827478E-2</c:v>
                </c:pt>
                <c:pt idx="1">
                  <c:v>4.5074724143849831E-2</c:v>
                </c:pt>
                <c:pt idx="2">
                  <c:v>6.250180168318753E-2</c:v>
                </c:pt>
                <c:pt idx="3">
                  <c:v>9.3959523288557723E-2</c:v>
                </c:pt>
                <c:pt idx="4">
                  <c:v>0.11410794647554834</c:v>
                </c:pt>
                <c:pt idx="5">
                  <c:v>6.8106790621525137E-2</c:v>
                </c:pt>
              </c:numCache>
            </c:numRef>
          </c:val>
          <c:extLst>
            <c:ext xmlns:c16="http://schemas.microsoft.com/office/drawing/2014/chart" uri="{C3380CC4-5D6E-409C-BE32-E72D297353CC}">
              <c16:uniqueId val="{00000000-CC24-47D5-81DE-219F67DFD160}"/>
            </c:ext>
          </c:extLst>
        </c:ser>
        <c:ser>
          <c:idx val="1"/>
          <c:order val="1"/>
          <c:tx>
            <c:strRef>
              <c:f>GVA!$AH$10</c:f>
              <c:strCache>
                <c:ptCount val="1"/>
                <c:pt idx="0">
                  <c:v>2015-2021</c:v>
                </c:pt>
              </c:strCache>
            </c:strRef>
          </c:tx>
          <c:spPr>
            <a:solidFill>
              <a:schemeClr val="accent3"/>
            </a:solidFill>
            <a:ln>
              <a:noFill/>
            </a:ln>
            <a:effectLst/>
          </c:spPr>
          <c:invertIfNegative val="0"/>
          <c:cat>
            <c:strRef>
              <c:f>GVA!$AF$11:$AF$16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GVA!$AH$11:$AH$16</c:f>
              <c:numCache>
                <c:formatCode>0%</c:formatCode>
                <c:ptCount val="6"/>
                <c:pt idx="0">
                  <c:v>4.763419694311577E-2</c:v>
                </c:pt>
                <c:pt idx="1">
                  <c:v>4.8420376594450421E-2</c:v>
                </c:pt>
                <c:pt idx="2">
                  <c:v>-1.1492308285534492E-2</c:v>
                </c:pt>
                <c:pt idx="3">
                  <c:v>2.786958136280937E-2</c:v>
                </c:pt>
                <c:pt idx="4">
                  <c:v>4.9512646282221517E-3</c:v>
                </c:pt>
                <c:pt idx="5">
                  <c:v>6.0107537464875627E-2</c:v>
                </c:pt>
              </c:numCache>
            </c:numRef>
          </c:val>
          <c:extLst>
            <c:ext xmlns:c16="http://schemas.microsoft.com/office/drawing/2014/chart" uri="{C3380CC4-5D6E-409C-BE32-E72D297353CC}">
              <c16:uniqueId val="{00000001-CC24-47D5-81DE-219F67DFD160}"/>
            </c:ext>
          </c:extLst>
        </c:ser>
        <c:dLbls>
          <c:showLegendKey val="0"/>
          <c:showVal val="0"/>
          <c:showCatName val="0"/>
          <c:showSerName val="0"/>
          <c:showPercent val="0"/>
          <c:showBubbleSize val="0"/>
        </c:dLbls>
        <c:gapWidth val="219"/>
        <c:axId val="940296128"/>
        <c:axId val="940299368"/>
      </c:barChart>
      <c:catAx>
        <c:axId val="940296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40299368"/>
        <c:crosses val="autoZero"/>
        <c:auto val="1"/>
        <c:lblAlgn val="ctr"/>
        <c:lblOffset val="100"/>
        <c:noMultiLvlLbl val="0"/>
      </c:catAx>
      <c:valAx>
        <c:axId val="940299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Gross value added by transport, storage, and communications, annual growth rate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402961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'Heavy rail+HSR'!$AH$10</c:f>
              <c:strCache>
                <c:ptCount val="1"/>
                <c:pt idx="0">
                  <c:v>2000-2015</c:v>
                </c:pt>
              </c:strCache>
            </c:strRef>
          </c:tx>
          <c:spPr>
            <a:solidFill>
              <a:schemeClr val="accent3">
                <a:tint val="77000"/>
              </a:schemeClr>
            </a:solidFill>
            <a:ln>
              <a:noFill/>
            </a:ln>
            <a:effectLst/>
          </c:spPr>
          <c:invertIfNegative val="0"/>
          <c:cat>
            <c:strRef>
              <c:f>'Heavy rail+HSR'!$AG$11:$AG$16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'Heavy rail+HSR'!$AH$11:$AH$16</c:f>
              <c:numCache>
                <c:formatCode>0.0%</c:formatCode>
                <c:ptCount val="6"/>
                <c:pt idx="0">
                  <c:v>2.8594910844148558E-3</c:v>
                </c:pt>
                <c:pt idx="1">
                  <c:v>-5.5494652011052192E-3</c:v>
                </c:pt>
                <c:pt idx="2">
                  <c:v>2.5003397072573819E-2</c:v>
                </c:pt>
                <c:pt idx="3">
                  <c:v>3.3058759447117669E-3</c:v>
                </c:pt>
                <c:pt idx="4">
                  <c:v>5.2175276192851783E-3</c:v>
                </c:pt>
                <c:pt idx="5">
                  <c:v>1.6257463276166062E-2</c:v>
                </c:pt>
              </c:numCache>
            </c:numRef>
          </c:val>
          <c:extLst>
            <c:ext xmlns:c16="http://schemas.microsoft.com/office/drawing/2014/chart" uri="{C3380CC4-5D6E-409C-BE32-E72D297353CC}">
              <c16:uniqueId val="{00000000-5D6F-4720-8415-C9CE363658E1}"/>
            </c:ext>
          </c:extLst>
        </c:ser>
        <c:ser>
          <c:idx val="1"/>
          <c:order val="1"/>
          <c:tx>
            <c:strRef>
              <c:f>'Heavy rail+HSR'!$AI$10</c:f>
              <c:strCache>
                <c:ptCount val="1"/>
                <c:pt idx="0">
                  <c:v>2015-2021</c:v>
                </c:pt>
              </c:strCache>
            </c:strRef>
          </c:tx>
          <c:spPr>
            <a:solidFill>
              <a:schemeClr val="accent3">
                <a:shade val="76000"/>
              </a:schemeClr>
            </a:solidFill>
            <a:ln>
              <a:noFill/>
            </a:ln>
            <a:effectLst/>
          </c:spPr>
          <c:invertIfNegative val="0"/>
          <c:cat>
            <c:strRef>
              <c:f>'Heavy rail+HSR'!$AG$11:$AG$16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'Heavy rail+HSR'!$AI$11:$AI$16</c:f>
              <c:numCache>
                <c:formatCode>0.0%</c:formatCode>
                <c:ptCount val="6"/>
                <c:pt idx="0">
                  <c:v>1.206395756791423E-2</c:v>
                </c:pt>
                <c:pt idx="1">
                  <c:v>1.9806315705173105E-3</c:v>
                </c:pt>
                <c:pt idx="2">
                  <c:v>2.1180997362501008E-2</c:v>
                </c:pt>
                <c:pt idx="3">
                  <c:v>7.35734830735435E-3</c:v>
                </c:pt>
                <c:pt idx="4">
                  <c:v>1.1367511300893973E-2</c:v>
                </c:pt>
                <c:pt idx="5">
                  <c:v>2.4404148675106763E-2</c:v>
                </c:pt>
              </c:numCache>
            </c:numRef>
          </c:val>
          <c:extLst>
            <c:ext xmlns:c16="http://schemas.microsoft.com/office/drawing/2014/chart" uri="{C3380CC4-5D6E-409C-BE32-E72D297353CC}">
              <c16:uniqueId val="{00000001-5D6F-4720-8415-C9CE363658E1}"/>
            </c:ext>
          </c:extLst>
        </c:ser>
        <c:dLbls>
          <c:showLegendKey val="0"/>
          <c:showVal val="0"/>
          <c:showCatName val="0"/>
          <c:showSerName val="0"/>
          <c:showPercent val="0"/>
          <c:showBubbleSize val="0"/>
        </c:dLbls>
        <c:gapWidth val="219"/>
        <c:axId val="935388680"/>
        <c:axId val="935380400"/>
      </c:barChart>
      <c:catAx>
        <c:axId val="9353886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35380400"/>
        <c:crosses val="autoZero"/>
        <c:auto val="1"/>
        <c:lblAlgn val="ctr"/>
        <c:lblOffset val="100"/>
        <c:noMultiLvlLbl val="0"/>
      </c:catAx>
      <c:valAx>
        <c:axId val="935380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Heavy railways route kilometers (including high speed railways), annual growth rate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353886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'Heavy rail+HSR'!$CJ$10</c:f>
              <c:strCache>
                <c:ptCount val="1"/>
                <c:pt idx="0">
                  <c:v>2000</c:v>
                </c:pt>
              </c:strCache>
            </c:strRef>
          </c:tx>
          <c:spPr>
            <a:solidFill>
              <a:schemeClr val="accent3">
                <a:tint val="65000"/>
              </a:schemeClr>
            </a:solidFill>
            <a:ln>
              <a:noFill/>
            </a:ln>
            <a:effectLst/>
          </c:spPr>
          <c:invertIfNegative val="0"/>
          <c:cat>
            <c:strRef>
              <c:f>'Heavy rail+HSR'!$CI$11:$CI$16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'Heavy rail+HSR'!$CJ$11:$CJ$16</c:f>
              <c:numCache>
                <c:formatCode>0.00</c:formatCode>
                <c:ptCount val="6"/>
                <c:pt idx="0">
                  <c:v>6.2893391521970479</c:v>
                </c:pt>
                <c:pt idx="1">
                  <c:v>14.346902314411794</c:v>
                </c:pt>
                <c:pt idx="2">
                  <c:v>0.67500919287780237</c:v>
                </c:pt>
                <c:pt idx="3">
                  <c:v>2.6556566229712013</c:v>
                </c:pt>
                <c:pt idx="4">
                  <c:v>0.35420418309873264</c:v>
                </c:pt>
                <c:pt idx="5">
                  <c:v>5.2020954019109222</c:v>
                </c:pt>
              </c:numCache>
            </c:numRef>
          </c:val>
          <c:extLst>
            <c:ext xmlns:c16="http://schemas.microsoft.com/office/drawing/2014/chart" uri="{C3380CC4-5D6E-409C-BE32-E72D297353CC}">
              <c16:uniqueId val="{00000000-6EEC-4010-AC28-2AB07BA855D7}"/>
            </c:ext>
          </c:extLst>
        </c:ser>
        <c:ser>
          <c:idx val="1"/>
          <c:order val="1"/>
          <c:tx>
            <c:strRef>
              <c:f>'Heavy rail+HSR'!$CK$10</c:f>
              <c:strCache>
                <c:ptCount val="1"/>
                <c:pt idx="0">
                  <c:v>2015</c:v>
                </c:pt>
              </c:strCache>
            </c:strRef>
          </c:tx>
          <c:spPr>
            <a:solidFill>
              <a:schemeClr val="accent3"/>
            </a:solidFill>
            <a:ln>
              <a:noFill/>
            </a:ln>
            <a:effectLst/>
          </c:spPr>
          <c:invertIfNegative val="0"/>
          <c:cat>
            <c:strRef>
              <c:f>'Heavy rail+HSR'!$CI$11:$CI$16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'Heavy rail+HSR'!$CK$11:$CK$16</c:f>
              <c:numCache>
                <c:formatCode>0.00</c:formatCode>
                <c:ptCount val="6"/>
                <c:pt idx="0">
                  <c:v>6.5512977626921165</c:v>
                </c:pt>
                <c:pt idx="1">
                  <c:v>13.203918138733671</c:v>
                </c:pt>
                <c:pt idx="2">
                  <c:v>0.97783247052529987</c:v>
                </c:pt>
                <c:pt idx="3">
                  <c:v>2.9054085225888771</c:v>
                </c:pt>
                <c:pt idx="4">
                  <c:v>0.36938507591382541</c:v>
                </c:pt>
                <c:pt idx="5">
                  <c:v>6.6245444476483506</c:v>
                </c:pt>
              </c:numCache>
            </c:numRef>
          </c:val>
          <c:extLst>
            <c:ext xmlns:c16="http://schemas.microsoft.com/office/drawing/2014/chart" uri="{C3380CC4-5D6E-409C-BE32-E72D297353CC}">
              <c16:uniqueId val="{00000001-6EEC-4010-AC28-2AB07BA855D7}"/>
            </c:ext>
          </c:extLst>
        </c:ser>
        <c:ser>
          <c:idx val="2"/>
          <c:order val="2"/>
          <c:tx>
            <c:strRef>
              <c:f>'Heavy rail+HSR'!$CL$10</c:f>
              <c:strCache>
                <c:ptCount val="1"/>
                <c:pt idx="0">
                  <c:v>2021</c:v>
                </c:pt>
              </c:strCache>
            </c:strRef>
          </c:tx>
          <c:spPr>
            <a:solidFill>
              <a:schemeClr val="accent3">
                <a:shade val="65000"/>
              </a:schemeClr>
            </a:solidFill>
            <a:ln>
              <a:noFill/>
            </a:ln>
            <a:effectLst/>
          </c:spPr>
          <c:invertIfNegative val="0"/>
          <c:cat>
            <c:strRef>
              <c:f>'Heavy rail+HSR'!$CI$11:$CI$16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'Heavy rail+HSR'!$CL$11:$CL$16</c:f>
              <c:numCache>
                <c:formatCode>0.00</c:formatCode>
                <c:ptCount val="6"/>
                <c:pt idx="0">
                  <c:v>6.9559816501316574</c:v>
                </c:pt>
                <c:pt idx="1">
                  <c:v>13.335408276778773</c:v>
                </c:pt>
                <c:pt idx="2">
                  <c:v>1.0858836128385776</c:v>
                </c:pt>
                <c:pt idx="3">
                  <c:v>3.0138723905891189</c:v>
                </c:pt>
                <c:pt idx="4">
                  <c:v>0.39086320682460035</c:v>
                </c:pt>
                <c:pt idx="5">
                  <c:v>7.4727955831570601</c:v>
                </c:pt>
              </c:numCache>
            </c:numRef>
          </c:val>
          <c:extLst>
            <c:ext xmlns:c16="http://schemas.microsoft.com/office/drawing/2014/chart" uri="{C3380CC4-5D6E-409C-BE32-E72D297353CC}">
              <c16:uniqueId val="{00000002-6EEC-4010-AC28-2AB07BA855D7}"/>
            </c:ext>
          </c:extLst>
        </c:ser>
        <c:dLbls>
          <c:showLegendKey val="0"/>
          <c:showVal val="0"/>
          <c:showCatName val="0"/>
          <c:showSerName val="0"/>
          <c:showPercent val="0"/>
          <c:showBubbleSize val="0"/>
        </c:dLbls>
        <c:gapWidth val="219"/>
        <c:axId val="336085504"/>
        <c:axId val="336084064"/>
      </c:barChart>
      <c:catAx>
        <c:axId val="33608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4064"/>
        <c:crosses val="autoZero"/>
        <c:auto val="1"/>
        <c:lblAlgn val="ctr"/>
        <c:lblOffset val="100"/>
        <c:noMultiLvlLbl val="0"/>
      </c:catAx>
      <c:valAx>
        <c:axId val="336084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Heavy railways route density per land area (kilometers per thousand sqkm)</a:t>
                </a:r>
              </a:p>
            </c:rich>
          </c:tx>
          <c:layout>
            <c:manualLayout>
              <c:xMode val="edge"/>
              <c:yMode val="edge"/>
              <c:x val="2.7777777777777776E-2"/>
              <c:y val="0.1161574074074074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55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Road!$CB$10</c:f>
              <c:strCache>
                <c:ptCount val="1"/>
                <c:pt idx="0">
                  <c:v>2000</c:v>
                </c:pt>
              </c:strCache>
            </c:strRef>
          </c:tx>
          <c:spPr>
            <a:solidFill>
              <a:schemeClr val="accent3">
                <a:tint val="65000"/>
              </a:schemeClr>
            </a:solidFill>
            <a:ln>
              <a:noFill/>
            </a:ln>
            <a:effectLst/>
          </c:spPr>
          <c:invertIfNegative val="0"/>
          <c:cat>
            <c:strRef>
              <c:f>Road!$CA$11:$CA$16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Road!$CB$11:$CB$16</c:f>
              <c:numCache>
                <c:formatCode>General</c:formatCode>
                <c:ptCount val="6"/>
                <c:pt idx="0">
                  <c:v>4.5341037354715974</c:v>
                </c:pt>
                <c:pt idx="1">
                  <c:v>13.41424073940836</c:v>
                </c:pt>
                <c:pt idx="2">
                  <c:v>5.6430211486190753</c:v>
                </c:pt>
                <c:pt idx="3">
                  <c:v>2.2513156926460263</c:v>
                </c:pt>
                <c:pt idx="4">
                  <c:v>2.0978570123848734</c:v>
                </c:pt>
                <c:pt idx="5">
                  <c:v>2.4953328246760993</c:v>
                </c:pt>
              </c:numCache>
            </c:numRef>
          </c:val>
          <c:extLst>
            <c:ext xmlns:c16="http://schemas.microsoft.com/office/drawing/2014/chart" uri="{C3380CC4-5D6E-409C-BE32-E72D297353CC}">
              <c16:uniqueId val="{00000000-8F33-416F-98D2-2E1DCDE49F81}"/>
            </c:ext>
          </c:extLst>
        </c:ser>
        <c:ser>
          <c:idx val="1"/>
          <c:order val="1"/>
          <c:tx>
            <c:strRef>
              <c:f>Road!$CC$10</c:f>
              <c:strCache>
                <c:ptCount val="1"/>
                <c:pt idx="0">
                  <c:v>2015</c:v>
                </c:pt>
              </c:strCache>
            </c:strRef>
          </c:tx>
          <c:spPr>
            <a:solidFill>
              <a:schemeClr val="accent3"/>
            </a:solidFill>
            <a:ln>
              <a:noFill/>
            </a:ln>
            <a:effectLst/>
          </c:spPr>
          <c:invertIfNegative val="0"/>
          <c:cat>
            <c:strRef>
              <c:f>Road!$CA$11:$CA$16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Road!$CC$11:$CC$16</c:f>
              <c:numCache>
                <c:formatCode>General</c:formatCode>
                <c:ptCount val="6"/>
                <c:pt idx="0">
                  <c:v>4.8874540697076414</c:v>
                </c:pt>
                <c:pt idx="1">
                  <c:v>13.629407477760848</c:v>
                </c:pt>
                <c:pt idx="2">
                  <c:v>4.9861265365776752</c:v>
                </c:pt>
                <c:pt idx="3">
                  <c:v>1.9437843215639563</c:v>
                </c:pt>
                <c:pt idx="4">
                  <c:v>1.6977808625842059</c:v>
                </c:pt>
                <c:pt idx="5">
                  <c:v>3.8826526497809972</c:v>
                </c:pt>
              </c:numCache>
            </c:numRef>
          </c:val>
          <c:extLst>
            <c:ext xmlns:c16="http://schemas.microsoft.com/office/drawing/2014/chart" uri="{C3380CC4-5D6E-409C-BE32-E72D297353CC}">
              <c16:uniqueId val="{00000001-8F33-416F-98D2-2E1DCDE49F81}"/>
            </c:ext>
          </c:extLst>
        </c:ser>
        <c:ser>
          <c:idx val="2"/>
          <c:order val="2"/>
          <c:tx>
            <c:strRef>
              <c:f>Road!$CD$10</c:f>
              <c:strCache>
                <c:ptCount val="1"/>
                <c:pt idx="0">
                  <c:v>2020</c:v>
                </c:pt>
              </c:strCache>
            </c:strRef>
          </c:tx>
          <c:spPr>
            <a:solidFill>
              <a:schemeClr val="accent3">
                <a:shade val="65000"/>
              </a:schemeClr>
            </a:solidFill>
            <a:ln>
              <a:noFill/>
            </a:ln>
            <a:effectLst/>
          </c:spPr>
          <c:invertIfNegative val="0"/>
          <c:cat>
            <c:strRef>
              <c:f>Road!$CA$11:$CA$16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Road!$CD$11:$CD$16</c:f>
              <c:numCache>
                <c:formatCode>General</c:formatCode>
                <c:ptCount val="6"/>
                <c:pt idx="0">
                  <c:v>5.0035331268145953</c:v>
                </c:pt>
                <c:pt idx="1">
                  <c:v>13.534588754618003</c:v>
                </c:pt>
                <c:pt idx="2">
                  <c:v>4.9748496064741703</c:v>
                </c:pt>
                <c:pt idx="3">
                  <c:v>1.8693754894140004</c:v>
                </c:pt>
                <c:pt idx="4">
                  <c:v>1.6068001410476132</c:v>
                </c:pt>
                <c:pt idx="5">
                  <c:v>4.2835784767973193</c:v>
                </c:pt>
              </c:numCache>
            </c:numRef>
          </c:val>
          <c:extLst>
            <c:ext xmlns:c16="http://schemas.microsoft.com/office/drawing/2014/chart" uri="{C3380CC4-5D6E-409C-BE32-E72D297353CC}">
              <c16:uniqueId val="{00000002-8F33-416F-98D2-2E1DCDE49F81}"/>
            </c:ext>
          </c:extLst>
        </c:ser>
        <c:dLbls>
          <c:showLegendKey val="0"/>
          <c:showVal val="0"/>
          <c:showCatName val="0"/>
          <c:showSerName val="0"/>
          <c:showPercent val="0"/>
          <c:showBubbleSize val="0"/>
        </c:dLbls>
        <c:gapWidth val="219"/>
        <c:axId val="336085504"/>
        <c:axId val="336084064"/>
      </c:barChart>
      <c:catAx>
        <c:axId val="33608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4064"/>
        <c:crosses val="autoZero"/>
        <c:auto val="1"/>
        <c:lblAlgn val="ctr"/>
        <c:lblOffset val="100"/>
        <c:noMultiLvlLbl val="0"/>
      </c:catAx>
      <c:valAx>
        <c:axId val="336084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Road density per capita (kilometers per thousand population)</a:t>
                </a:r>
              </a:p>
            </c:rich>
          </c:tx>
          <c:layout>
            <c:manualLayout>
              <c:xMode val="edge"/>
              <c:yMode val="edge"/>
              <c:x val="2.7777777777777776E-2"/>
              <c:y val="0.1161574074074074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55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'Heavy rail+HSR'!$CE$10</c:f>
              <c:strCache>
                <c:ptCount val="1"/>
                <c:pt idx="0">
                  <c:v>2000</c:v>
                </c:pt>
              </c:strCache>
            </c:strRef>
          </c:tx>
          <c:spPr>
            <a:solidFill>
              <a:schemeClr val="accent3">
                <a:tint val="65000"/>
              </a:schemeClr>
            </a:solidFill>
            <a:ln>
              <a:noFill/>
            </a:ln>
            <a:effectLst/>
          </c:spPr>
          <c:invertIfNegative val="0"/>
          <c:cat>
            <c:strRef>
              <c:f>'Heavy rail+HSR'!$CD$11:$CD$16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'Heavy rail+HSR'!$CE$11:$CE$16</c:f>
              <c:numCache>
                <c:formatCode>0.00</c:formatCode>
                <c:ptCount val="6"/>
                <c:pt idx="0">
                  <c:v>0.13306608837873718</c:v>
                </c:pt>
                <c:pt idx="1">
                  <c:v>0.56201876345974433</c:v>
                </c:pt>
                <c:pt idx="2">
                  <c:v>2.5892221870523844E-2</c:v>
                </c:pt>
                <c:pt idx="3">
                  <c:v>9.4793013911651069E-2</c:v>
                </c:pt>
                <c:pt idx="4">
                  <c:v>1.16480039698476E-2</c:v>
                </c:pt>
                <c:pt idx="5">
                  <c:v>7.1687140818191233E-2</c:v>
                </c:pt>
              </c:numCache>
            </c:numRef>
          </c:val>
          <c:extLst>
            <c:ext xmlns:c16="http://schemas.microsoft.com/office/drawing/2014/chart" uri="{C3380CC4-5D6E-409C-BE32-E72D297353CC}">
              <c16:uniqueId val="{00000000-9165-4748-ACEE-0EA2395B05CE}"/>
            </c:ext>
          </c:extLst>
        </c:ser>
        <c:ser>
          <c:idx val="1"/>
          <c:order val="1"/>
          <c:tx>
            <c:strRef>
              <c:f>'Heavy rail+HSR'!$CF$10</c:f>
              <c:strCache>
                <c:ptCount val="1"/>
                <c:pt idx="0">
                  <c:v>2015</c:v>
                </c:pt>
              </c:strCache>
            </c:strRef>
          </c:tx>
          <c:spPr>
            <a:solidFill>
              <a:schemeClr val="accent3"/>
            </a:solidFill>
            <a:ln>
              <a:noFill/>
            </a:ln>
            <a:effectLst/>
          </c:spPr>
          <c:invertIfNegative val="0"/>
          <c:cat>
            <c:strRef>
              <c:f>'Heavy rail+HSR'!$CD$11:$CD$16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'Heavy rail+HSR'!$CF$11:$CF$16</c:f>
              <c:numCache>
                <c:formatCode>0.00</c:formatCode>
                <c:ptCount val="6"/>
                <c:pt idx="0">
                  <c:v>0.11494132713107577</c:v>
                </c:pt>
                <c:pt idx="1">
                  <c:v>0.48767342368291811</c:v>
                </c:pt>
                <c:pt idx="2">
                  <c:v>3.1448787240473827E-2</c:v>
                </c:pt>
                <c:pt idx="3">
                  <c:v>7.3051627485917425E-2</c:v>
                </c:pt>
                <c:pt idx="4">
                  <c:v>8.371648243290496E-3</c:v>
                </c:pt>
                <c:pt idx="5">
                  <c:v>7.7645190326533109E-2</c:v>
                </c:pt>
              </c:numCache>
            </c:numRef>
          </c:val>
          <c:extLst>
            <c:ext xmlns:c16="http://schemas.microsoft.com/office/drawing/2014/chart" uri="{C3380CC4-5D6E-409C-BE32-E72D297353CC}">
              <c16:uniqueId val="{00000001-9165-4748-ACEE-0EA2395B05CE}"/>
            </c:ext>
          </c:extLst>
        </c:ser>
        <c:ser>
          <c:idx val="2"/>
          <c:order val="2"/>
          <c:tx>
            <c:strRef>
              <c:f>'Heavy rail+HSR'!$CG$10</c:f>
              <c:strCache>
                <c:ptCount val="1"/>
                <c:pt idx="0">
                  <c:v>2021</c:v>
                </c:pt>
              </c:strCache>
            </c:strRef>
          </c:tx>
          <c:spPr>
            <a:solidFill>
              <a:schemeClr val="accent3">
                <a:shade val="65000"/>
              </a:schemeClr>
            </a:solidFill>
            <a:ln>
              <a:noFill/>
            </a:ln>
            <a:effectLst/>
          </c:spPr>
          <c:invertIfNegative val="0"/>
          <c:cat>
            <c:strRef>
              <c:f>'Heavy rail+HSR'!$CD$11:$CD$16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'Heavy rail+HSR'!$CG$11:$CG$16</c:f>
              <c:numCache>
                <c:formatCode>0.00</c:formatCode>
                <c:ptCount val="6"/>
                <c:pt idx="0">
                  <c:v>0.11457888136828581</c:v>
                </c:pt>
                <c:pt idx="1">
                  <c:v>0.48460793215669073</c:v>
                </c:pt>
                <c:pt idx="2">
                  <c:v>3.3165772210989618E-2</c:v>
                </c:pt>
                <c:pt idx="3">
                  <c:v>6.8505492541791335E-2</c:v>
                </c:pt>
                <c:pt idx="4">
                  <c:v>7.572464080752175E-3</c:v>
                </c:pt>
                <c:pt idx="5">
                  <c:v>8.3499418761269206E-2</c:v>
                </c:pt>
              </c:numCache>
            </c:numRef>
          </c:val>
          <c:extLst>
            <c:ext xmlns:c16="http://schemas.microsoft.com/office/drawing/2014/chart" uri="{C3380CC4-5D6E-409C-BE32-E72D297353CC}">
              <c16:uniqueId val="{00000002-9165-4748-ACEE-0EA2395B05CE}"/>
            </c:ext>
          </c:extLst>
        </c:ser>
        <c:dLbls>
          <c:showLegendKey val="0"/>
          <c:showVal val="0"/>
          <c:showCatName val="0"/>
          <c:showSerName val="0"/>
          <c:showPercent val="0"/>
          <c:showBubbleSize val="0"/>
        </c:dLbls>
        <c:gapWidth val="219"/>
        <c:axId val="336085504"/>
        <c:axId val="336084064"/>
      </c:barChart>
      <c:catAx>
        <c:axId val="33608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4064"/>
        <c:crosses val="autoZero"/>
        <c:auto val="1"/>
        <c:lblAlgn val="ctr"/>
        <c:lblOffset val="100"/>
        <c:noMultiLvlLbl val="0"/>
      </c:catAx>
      <c:valAx>
        <c:axId val="336084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Heavy railways route density per capita (kilometers per thousand population)</a:t>
                </a:r>
              </a:p>
            </c:rich>
          </c:tx>
          <c:layout>
            <c:manualLayout>
              <c:xMode val="edge"/>
              <c:yMode val="edge"/>
              <c:x val="1.6283524904214558E-2"/>
              <c:y val="0.1730679854042634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55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country!$E$4</c:f>
              <c:strCache>
                <c:ptCount val="1"/>
                <c:pt idx="0">
                  <c:v>Asia</c:v>
                </c:pt>
              </c:strCache>
            </c:strRef>
          </c:tx>
          <c:spPr>
            <a:solidFill>
              <a:schemeClr val="accent3"/>
            </a:solidFill>
            <a:ln>
              <a:noFill/>
            </a:ln>
            <a:effectLst/>
          </c:spPr>
          <c:invertIfNegative val="0"/>
          <c:cat>
            <c:strRef>
              <c:f>country!$D$5:$D$11</c:f>
              <c:strCache>
                <c:ptCount val="7"/>
                <c:pt idx="0">
                  <c:v>Population</c:v>
                </c:pt>
                <c:pt idx="1">
                  <c:v>GDP</c:v>
                </c:pt>
                <c:pt idx="2">
                  <c:v>Roads (Kilometers)</c:v>
                </c:pt>
                <c:pt idx="3">
                  <c:v>Railways (Kilometers)</c:v>
                </c:pt>
                <c:pt idx="4">
                  <c:v>Vehicle Ownership</c:v>
                </c:pt>
                <c:pt idx="5">
                  <c:v>Passenger Activity</c:v>
                </c:pt>
                <c:pt idx="6">
                  <c:v>Freight Activity</c:v>
                </c:pt>
              </c:strCache>
            </c:strRef>
          </c:cat>
          <c:val>
            <c:numRef>
              <c:f>country!$E$5:$E$11</c:f>
              <c:numCache>
                <c:formatCode>0.0%</c:formatCode>
                <c:ptCount val="7"/>
                <c:pt idx="0">
                  <c:v>0.01</c:v>
                </c:pt>
                <c:pt idx="1">
                  <c:v>6.8000000000000005E-2</c:v>
                </c:pt>
                <c:pt idx="2">
                  <c:v>0.03</c:v>
                </c:pt>
                <c:pt idx="3">
                  <c:v>2.1000000000000001E-2</c:v>
                </c:pt>
                <c:pt idx="4">
                  <c:v>7.1725951391606424E-2</c:v>
                </c:pt>
                <c:pt idx="5">
                  <c:v>3.6999999999999998E-2</c:v>
                </c:pt>
                <c:pt idx="6">
                  <c:v>4.8000000000000001E-2</c:v>
                </c:pt>
              </c:numCache>
            </c:numRef>
          </c:val>
          <c:extLst>
            <c:ext xmlns:c16="http://schemas.microsoft.com/office/drawing/2014/chart" uri="{C3380CC4-5D6E-409C-BE32-E72D297353CC}">
              <c16:uniqueId val="{00000000-0622-4CEC-B834-2552ADDBDCB8}"/>
            </c:ext>
          </c:extLst>
        </c:ser>
        <c:dLbls>
          <c:showLegendKey val="0"/>
          <c:showVal val="0"/>
          <c:showCatName val="0"/>
          <c:showSerName val="0"/>
          <c:showPercent val="0"/>
          <c:showBubbleSize val="0"/>
        </c:dLbls>
        <c:gapWidth val="75"/>
        <c:overlap val="-25"/>
        <c:axId val="105428672"/>
        <c:axId val="105428312"/>
      </c:barChart>
      <c:catAx>
        <c:axId val="105428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05428312"/>
        <c:crosses val="autoZero"/>
        <c:auto val="1"/>
        <c:lblAlgn val="ctr"/>
        <c:lblOffset val="100"/>
        <c:noMultiLvlLbl val="0"/>
      </c:catAx>
      <c:valAx>
        <c:axId val="105428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GB"/>
                  <a:t>Asia-Pacific transport demand with socio-economic dirvers</a:t>
                </a:r>
                <a:r>
                  <a:rPr lang="en-IN"/>
                  <a:t>, annual growth rate in 2000-2020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05428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Sheet3!$F$4</c:f>
              <c:strCache>
                <c:ptCount val="1"/>
                <c:pt idx="0">
                  <c:v>Global</c:v>
                </c:pt>
              </c:strCache>
            </c:strRef>
          </c:tx>
          <c:spPr>
            <a:solidFill>
              <a:schemeClr val="tx2">
                <a:lumMod val="20000"/>
                <a:lumOff val="80000"/>
              </a:schemeClr>
            </a:solidFill>
            <a:ln>
              <a:noFill/>
            </a:ln>
            <a:effectLst/>
          </c:spPr>
          <c:invertIfNegative val="0"/>
          <c:cat>
            <c:strRef>
              <c:f>Sheet3!$G$3:$H$3</c:f>
              <c:strCache>
                <c:ptCount val="2"/>
                <c:pt idx="0">
                  <c:v>Passenger Kilometer Travel(pkm)</c:v>
                </c:pt>
                <c:pt idx="1">
                  <c:v>Freight  Kilometer Travel (Tonne-km)</c:v>
                </c:pt>
              </c:strCache>
            </c:strRef>
          </c:cat>
          <c:val>
            <c:numRef>
              <c:f>Sheet3!$G$4:$H$4</c:f>
              <c:numCache>
                <c:formatCode>0.0%</c:formatCode>
                <c:ptCount val="2"/>
                <c:pt idx="0">
                  <c:v>1.2408492683040562E-2</c:v>
                </c:pt>
                <c:pt idx="1">
                  <c:v>2.1366882748176552E-2</c:v>
                </c:pt>
              </c:numCache>
            </c:numRef>
          </c:val>
          <c:extLst>
            <c:ext xmlns:c16="http://schemas.microsoft.com/office/drawing/2014/chart" uri="{C3380CC4-5D6E-409C-BE32-E72D297353CC}">
              <c16:uniqueId val="{00000000-9853-454D-ACBB-19E81948035A}"/>
            </c:ext>
          </c:extLst>
        </c:ser>
        <c:ser>
          <c:idx val="1"/>
          <c:order val="1"/>
          <c:tx>
            <c:strRef>
              <c:f>Sheet3!$F$5</c:f>
              <c:strCache>
                <c:ptCount val="1"/>
                <c:pt idx="0">
                  <c:v>Asia-Pacific</c:v>
                </c:pt>
              </c:strCache>
            </c:strRef>
          </c:tx>
          <c:spPr>
            <a:solidFill>
              <a:schemeClr val="accent3"/>
            </a:solidFill>
            <a:ln>
              <a:noFill/>
            </a:ln>
            <a:effectLst/>
          </c:spPr>
          <c:invertIfNegative val="0"/>
          <c:cat>
            <c:strRef>
              <c:f>Sheet3!$G$3:$H$3</c:f>
              <c:strCache>
                <c:ptCount val="2"/>
                <c:pt idx="0">
                  <c:v>Passenger Kilometer Travel(pkm)</c:v>
                </c:pt>
                <c:pt idx="1">
                  <c:v>Freight  Kilometer Travel (Tonne-km)</c:v>
                </c:pt>
              </c:strCache>
            </c:strRef>
          </c:cat>
          <c:val>
            <c:numRef>
              <c:f>Sheet3!$G$5:$H$5</c:f>
              <c:numCache>
                <c:formatCode>0.0%</c:formatCode>
                <c:ptCount val="2"/>
                <c:pt idx="0">
                  <c:v>1.7079347825282643E-2</c:v>
                </c:pt>
                <c:pt idx="1">
                  <c:v>3.4856983701800681E-2</c:v>
                </c:pt>
              </c:numCache>
            </c:numRef>
          </c:val>
          <c:extLst>
            <c:ext xmlns:c16="http://schemas.microsoft.com/office/drawing/2014/chart" uri="{C3380CC4-5D6E-409C-BE32-E72D297353CC}">
              <c16:uniqueId val="{00000001-9853-454D-ACBB-19E81948035A}"/>
            </c:ext>
          </c:extLst>
        </c:ser>
        <c:dLbls>
          <c:showLegendKey val="0"/>
          <c:showVal val="0"/>
          <c:showCatName val="0"/>
          <c:showSerName val="0"/>
          <c:showPercent val="0"/>
          <c:showBubbleSize val="0"/>
        </c:dLbls>
        <c:gapWidth val="219"/>
        <c:overlap val="-27"/>
        <c:axId val="344123256"/>
        <c:axId val="1068063648"/>
      </c:barChart>
      <c:catAx>
        <c:axId val="344123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068063648"/>
        <c:crosses val="autoZero"/>
        <c:auto val="1"/>
        <c:lblAlgn val="ctr"/>
        <c:lblOffset val="100"/>
        <c:noMultiLvlLbl val="0"/>
      </c:catAx>
      <c:valAx>
        <c:axId val="1068063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Transport demand in global and Asia-Pacific, annual growth rate in 2015-2021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441232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RAI!$P$10</c:f>
              <c:strCache>
                <c:ptCount val="1"/>
              </c:strCache>
            </c:strRef>
          </c:tx>
          <c:spPr>
            <a:solidFill>
              <a:schemeClr val="accent3"/>
            </a:solidFill>
            <a:ln>
              <a:noFill/>
            </a:ln>
            <a:effectLst/>
          </c:spPr>
          <c:invertIfNegative val="0"/>
          <c:cat>
            <c:strRef>
              <c:f>RAI!$N$12:$N$16</c:f>
              <c:strCache>
                <c:ptCount val="5"/>
                <c:pt idx="0">
                  <c:v>Europe and Northern America</c:v>
                </c:pt>
                <c:pt idx="1">
                  <c:v>Latin America and the Caribbean</c:v>
                </c:pt>
                <c:pt idx="2">
                  <c:v>Northern Africa and Western Asia</c:v>
                </c:pt>
                <c:pt idx="3">
                  <c:v>Sub-Saharan Africa</c:v>
                </c:pt>
                <c:pt idx="4">
                  <c:v>Asia-Pacific</c:v>
                </c:pt>
              </c:strCache>
            </c:strRef>
          </c:cat>
          <c:val>
            <c:numRef>
              <c:f>RAI!$P$12:$P$16</c:f>
              <c:numCache>
                <c:formatCode>General</c:formatCode>
                <c:ptCount val="5"/>
                <c:pt idx="0">
                  <c:v>15.833897409369991</c:v>
                </c:pt>
                <c:pt idx="1">
                  <c:v>16.756542047090001</c:v>
                </c:pt>
                <c:pt idx="2">
                  <c:v>47.066248437100001</c:v>
                </c:pt>
                <c:pt idx="3">
                  <c:v>261.0970563587</c:v>
                </c:pt>
                <c:pt idx="4">
                  <c:v>408.42156376464004</c:v>
                </c:pt>
              </c:numCache>
            </c:numRef>
          </c:val>
          <c:extLst>
            <c:ext xmlns:c16="http://schemas.microsoft.com/office/drawing/2014/chart" uri="{C3380CC4-5D6E-409C-BE32-E72D297353CC}">
              <c16:uniqueId val="{00000000-949B-4EA5-801E-DDDF04E30C40}"/>
            </c:ext>
          </c:extLst>
        </c:ser>
        <c:dLbls>
          <c:showLegendKey val="0"/>
          <c:showVal val="0"/>
          <c:showCatName val="0"/>
          <c:showSerName val="0"/>
          <c:showPercent val="0"/>
          <c:showBubbleSize val="0"/>
        </c:dLbls>
        <c:gapWidth val="219"/>
        <c:overlap val="-27"/>
        <c:axId val="821122064"/>
        <c:axId val="821123504"/>
      </c:barChart>
      <c:catAx>
        <c:axId val="8211220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21123504"/>
        <c:crosses val="autoZero"/>
        <c:auto val="1"/>
        <c:lblAlgn val="ctr"/>
        <c:lblOffset val="100"/>
        <c:noMultiLvlLbl val="0"/>
      </c:catAx>
      <c:valAx>
        <c:axId val="821123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Rural population without </a:t>
                </a:r>
                <a:r>
                  <a:rPr lang="en-US"/>
                  <a:t>access to all-season roads </a:t>
                </a:r>
                <a:r>
                  <a:rPr lang="en-IN"/>
                  <a:t>(million population)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21122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10"/>
            <c:spPr>
              <a:solidFill>
                <a:srgbClr val="FFC000"/>
              </a:solidFill>
              <a:ln w="9525">
                <a:noFill/>
              </a:ln>
              <a:effectLst/>
            </c:spPr>
          </c:marker>
          <c:dLbls>
            <c:dLbl>
              <c:idx val="0"/>
              <c:layout>
                <c:manualLayout>
                  <c:x val="-0.15294117647058825"/>
                  <c:y val="-8.4175084175084181E-2"/>
                </c:manualLayout>
              </c:layout>
              <c:tx>
                <c:rich>
                  <a:bodyPr/>
                  <a:lstStyle/>
                  <a:p>
                    <a:fld id="{D3301826-573F-4220-9544-CD645F259F1A}"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6995-4740-932C-6322D4A37B34}"/>
                </c:ext>
              </c:extLst>
            </c:dLbl>
            <c:dLbl>
              <c:idx val="1"/>
              <c:layout>
                <c:manualLayout>
                  <c:x val="-6.8627450980392163E-2"/>
                  <c:y val="-0.12121212121212134"/>
                </c:manualLayout>
              </c:layout>
              <c:tx>
                <c:rich>
                  <a:bodyPr/>
                  <a:lstStyle/>
                  <a:p>
                    <a:fld id="{EDB3B6E5-57D2-4A5E-8507-7587DD000168}"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6995-4740-932C-6322D4A37B34}"/>
                </c:ext>
              </c:extLst>
            </c:dLbl>
            <c:dLbl>
              <c:idx val="2"/>
              <c:layout>
                <c:manualLayout>
                  <c:x val="-8.2352941176470587E-2"/>
                  <c:y val="-9.4276094276094277E-2"/>
                </c:manualLayout>
              </c:layout>
              <c:tx>
                <c:rich>
                  <a:bodyPr/>
                  <a:lstStyle/>
                  <a:p>
                    <a:fld id="{384BAC8D-2CF3-48C9-A179-FF846B9D3C5E}"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6995-4740-932C-6322D4A37B34}"/>
                </c:ext>
              </c:extLst>
            </c:dLbl>
            <c:dLbl>
              <c:idx val="3"/>
              <c:layout>
                <c:manualLayout>
                  <c:x val="4.5098039215686309E-2"/>
                  <c:y val="-2.6936026936026935E-2"/>
                </c:manualLayout>
              </c:layout>
              <c:tx>
                <c:rich>
                  <a:bodyPr/>
                  <a:lstStyle/>
                  <a:p>
                    <a:fld id="{326FA7F3-B7F1-427C-A592-28B173FBD533}"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6995-4740-932C-6322D4A37B34}"/>
                </c:ext>
              </c:extLst>
            </c:dLbl>
            <c:dLbl>
              <c:idx val="4"/>
              <c:layout>
                <c:manualLayout>
                  <c:x val="4.5098039215686274E-2"/>
                  <c:y val="2.0202020202020186E-2"/>
                </c:manualLayout>
              </c:layout>
              <c:tx>
                <c:rich>
                  <a:bodyPr/>
                  <a:lstStyle/>
                  <a:p>
                    <a:fld id="{0279049A-7691-45AA-A338-CAD7464BAB39}"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6995-4740-932C-6322D4A37B34}"/>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Sheet4!$B$3:$B$7</c:f>
              <c:numCache>
                <c:formatCode>_(* #,##0.00_);_(* \(#,##0.00\);_(* "-"??_);_(@_)</c:formatCode>
                <c:ptCount val="5"/>
                <c:pt idx="0">
                  <c:v>13.963419297590223</c:v>
                </c:pt>
                <c:pt idx="1">
                  <c:v>4.9748496064741703</c:v>
                </c:pt>
                <c:pt idx="2">
                  <c:v>1.8380258002342855</c:v>
                </c:pt>
                <c:pt idx="3">
                  <c:v>1.6068001410476132</c:v>
                </c:pt>
                <c:pt idx="4">
                  <c:v>4.2835784767973193</c:v>
                </c:pt>
              </c:numCache>
            </c:numRef>
          </c:xVal>
          <c:yVal>
            <c:numRef>
              <c:f>Sheet4!$C$3:$C$7</c:f>
              <c:numCache>
                <c:formatCode>_(* #,##0_);_(* \(#,##0\);_(* "-"??_);_(@_)</c:formatCode>
                <c:ptCount val="5"/>
                <c:pt idx="0">
                  <c:v>13872.600791369992</c:v>
                </c:pt>
                <c:pt idx="1">
                  <c:v>16756.542047089999</c:v>
                </c:pt>
                <c:pt idx="2">
                  <c:v>44692.341955210002</c:v>
                </c:pt>
                <c:pt idx="3">
                  <c:v>261097.05635869998</c:v>
                </c:pt>
                <c:pt idx="4">
                  <c:v>408421.56376464001</c:v>
                </c:pt>
              </c:numCache>
            </c:numRef>
          </c:yVal>
          <c:smooth val="0"/>
          <c:extLst>
            <c:ext xmlns:c15="http://schemas.microsoft.com/office/drawing/2012/chart" uri="{02D57815-91ED-43cb-92C2-25804820EDAC}">
              <c15:datalabelsRange>
                <c15:f>Sheet4!$A$3:$A$7</c15:f>
                <c15:dlblRangeCache>
                  <c:ptCount val="5"/>
                  <c:pt idx="0">
                    <c:v>Europe and Northern America</c:v>
                  </c:pt>
                  <c:pt idx="1">
                    <c:v>Latin America and the Caribbean</c:v>
                  </c:pt>
                  <c:pt idx="2">
                    <c:v>Northern Africa and Western Asia</c:v>
                  </c:pt>
                  <c:pt idx="3">
                    <c:v>Sub-Saharan Africa</c:v>
                  </c:pt>
                  <c:pt idx="4">
                    <c:v>Asia-Pacific</c:v>
                  </c:pt>
                </c15:dlblRangeCache>
              </c15:datalabelsRange>
            </c:ext>
            <c:ext xmlns:c16="http://schemas.microsoft.com/office/drawing/2014/chart" uri="{C3380CC4-5D6E-409C-BE32-E72D297353CC}">
              <c16:uniqueId val="{00000005-6995-4740-932C-6322D4A37B34}"/>
            </c:ext>
          </c:extLst>
        </c:ser>
        <c:dLbls>
          <c:showLegendKey val="0"/>
          <c:showVal val="0"/>
          <c:showCatName val="0"/>
          <c:showSerName val="0"/>
          <c:showPercent val="0"/>
          <c:showBubbleSize val="0"/>
        </c:dLbls>
        <c:axId val="2069577199"/>
        <c:axId val="2069167263"/>
      </c:scatterChart>
      <c:valAx>
        <c:axId val="206957719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Total Road kilometers per thousand population</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2069167263"/>
        <c:crosses val="autoZero"/>
        <c:crossBetween val="midCat"/>
      </c:valAx>
      <c:valAx>
        <c:axId val="20691672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Rural population without access to all-season roads, millions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2069577199"/>
        <c:crosses val="autoZero"/>
        <c:crossBetween val="midCat"/>
        <c:dispUnits>
          <c:builtInUnit val="thousan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2"/>
          <c:order val="0"/>
          <c:tx>
            <c:strRef>
              <c:f>Sheet1!$X$3</c:f>
              <c:strCache>
                <c:ptCount val="1"/>
                <c:pt idx="0">
                  <c:v>2010</c:v>
                </c:pt>
              </c:strCache>
            </c:strRef>
          </c:tx>
          <c:spPr>
            <a:solidFill>
              <a:schemeClr val="accent3">
                <a:tint val="60000"/>
              </a:schemeClr>
            </a:solidFill>
            <a:ln>
              <a:noFill/>
            </a:ln>
            <a:effectLst/>
          </c:spPr>
          <c:invertIfNegative val="0"/>
          <c:cat>
            <c:strRef>
              <c:f>Sheet1!$W$4:$W$8</c:f>
              <c:strCache>
                <c:ptCount val="5"/>
                <c:pt idx="0">
                  <c:v>Global</c:v>
                </c:pt>
                <c:pt idx="1">
                  <c:v>Europe and Northern America</c:v>
                </c:pt>
                <c:pt idx="2">
                  <c:v>Latin America and the Caribbean</c:v>
                </c:pt>
                <c:pt idx="3">
                  <c:v>Sub-Saharan Africa</c:v>
                </c:pt>
                <c:pt idx="4">
                  <c:v>Asia-Pacific</c:v>
                </c:pt>
              </c:strCache>
            </c:strRef>
          </c:cat>
          <c:val>
            <c:numRef>
              <c:f>Sheet1!$X$4:$X$8</c:f>
              <c:numCache>
                <c:formatCode>General</c:formatCode>
                <c:ptCount val="5"/>
                <c:pt idx="0">
                  <c:v>0.59550991890385585</c:v>
                </c:pt>
                <c:pt idx="1">
                  <c:v>0.68729081193730801</c:v>
                </c:pt>
                <c:pt idx="2">
                  <c:v>0.19343170862310377</c:v>
                </c:pt>
                <c:pt idx="3">
                  <c:v>0.14281636221227867</c:v>
                </c:pt>
                <c:pt idx="4">
                  <c:v>0.59363906056974391</c:v>
                </c:pt>
              </c:numCache>
            </c:numRef>
          </c:val>
          <c:extLst>
            <c:ext xmlns:c16="http://schemas.microsoft.com/office/drawing/2014/chart" uri="{C3380CC4-5D6E-409C-BE32-E72D297353CC}">
              <c16:uniqueId val="{00000000-FC70-48D6-9102-681355CD94E3}"/>
            </c:ext>
          </c:extLst>
        </c:ser>
        <c:ser>
          <c:idx val="7"/>
          <c:order val="1"/>
          <c:tx>
            <c:strRef>
              <c:f>Sheet1!$Y$3</c:f>
              <c:strCache>
                <c:ptCount val="1"/>
                <c:pt idx="0">
                  <c:v>2015</c:v>
                </c:pt>
              </c:strCache>
            </c:strRef>
          </c:tx>
          <c:spPr>
            <a:solidFill>
              <a:schemeClr val="accent3">
                <a:shade val="90000"/>
              </a:schemeClr>
            </a:solidFill>
            <a:ln>
              <a:noFill/>
            </a:ln>
            <a:effectLst/>
          </c:spPr>
          <c:invertIfNegative val="0"/>
          <c:cat>
            <c:strRef>
              <c:f>Sheet1!$W$4:$W$8</c:f>
              <c:strCache>
                <c:ptCount val="5"/>
                <c:pt idx="0">
                  <c:v>Global</c:v>
                </c:pt>
                <c:pt idx="1">
                  <c:v>Europe and Northern America</c:v>
                </c:pt>
                <c:pt idx="2">
                  <c:v>Latin America and the Caribbean</c:v>
                </c:pt>
                <c:pt idx="3">
                  <c:v>Sub-Saharan Africa</c:v>
                </c:pt>
                <c:pt idx="4">
                  <c:v>Asia-Pacific</c:v>
                </c:pt>
              </c:strCache>
            </c:strRef>
          </c:cat>
          <c:val>
            <c:numRef>
              <c:f>Sheet1!$Y$4:$Y$8</c:f>
              <c:numCache>
                <c:formatCode>General</c:formatCode>
                <c:ptCount val="5"/>
                <c:pt idx="0">
                  <c:v>0.6194866390384165</c:v>
                </c:pt>
                <c:pt idx="1">
                  <c:v>0.73501811486458646</c:v>
                </c:pt>
                <c:pt idx="2">
                  <c:v>0.20428420789498131</c:v>
                </c:pt>
                <c:pt idx="3">
                  <c:v>0.12596636189331334</c:v>
                </c:pt>
                <c:pt idx="4">
                  <c:v>0.62117877418274692</c:v>
                </c:pt>
              </c:numCache>
            </c:numRef>
          </c:val>
          <c:extLst>
            <c:ext xmlns:c16="http://schemas.microsoft.com/office/drawing/2014/chart" uri="{C3380CC4-5D6E-409C-BE32-E72D297353CC}">
              <c16:uniqueId val="{00000001-FC70-48D6-9102-681355CD94E3}"/>
            </c:ext>
          </c:extLst>
        </c:ser>
        <c:ser>
          <c:idx val="12"/>
          <c:order val="2"/>
          <c:tx>
            <c:strRef>
              <c:f>Sheet1!$Z$3</c:f>
              <c:strCache>
                <c:ptCount val="1"/>
                <c:pt idx="0">
                  <c:v>2020</c:v>
                </c:pt>
              </c:strCache>
            </c:strRef>
          </c:tx>
          <c:spPr>
            <a:solidFill>
              <a:schemeClr val="accent3">
                <a:shade val="40000"/>
              </a:schemeClr>
            </a:solidFill>
            <a:ln>
              <a:noFill/>
            </a:ln>
            <a:effectLst/>
          </c:spPr>
          <c:invertIfNegative val="0"/>
          <c:cat>
            <c:strRef>
              <c:f>Sheet1!$W$4:$W$8</c:f>
              <c:strCache>
                <c:ptCount val="5"/>
                <c:pt idx="0">
                  <c:v>Global</c:v>
                </c:pt>
                <c:pt idx="1">
                  <c:v>Europe and Northern America</c:v>
                </c:pt>
                <c:pt idx="2">
                  <c:v>Latin America and the Caribbean</c:v>
                </c:pt>
                <c:pt idx="3">
                  <c:v>Sub-Saharan Africa</c:v>
                </c:pt>
                <c:pt idx="4">
                  <c:v>Asia-Pacific</c:v>
                </c:pt>
              </c:strCache>
            </c:strRef>
          </c:cat>
          <c:val>
            <c:numRef>
              <c:f>Sheet1!$Z$4:$Z$8</c:f>
              <c:numCache>
                <c:formatCode>General</c:formatCode>
                <c:ptCount val="5"/>
                <c:pt idx="0">
                  <c:v>0.64216736674851227</c:v>
                </c:pt>
                <c:pt idx="1">
                  <c:v>0.74786061583714813</c:v>
                </c:pt>
                <c:pt idx="2">
                  <c:v>0.21079822022348491</c:v>
                </c:pt>
                <c:pt idx="3">
                  <c:v>0.18199260249567359</c:v>
                </c:pt>
                <c:pt idx="4">
                  <c:v>0.69835340818511793</c:v>
                </c:pt>
              </c:numCache>
            </c:numRef>
          </c:val>
          <c:extLst>
            <c:ext xmlns:c16="http://schemas.microsoft.com/office/drawing/2014/chart" uri="{C3380CC4-5D6E-409C-BE32-E72D297353CC}">
              <c16:uniqueId val="{00000002-FC70-48D6-9102-681355CD94E3}"/>
            </c:ext>
          </c:extLst>
        </c:ser>
        <c:dLbls>
          <c:showLegendKey val="0"/>
          <c:showVal val="0"/>
          <c:showCatName val="0"/>
          <c:showSerName val="0"/>
          <c:showPercent val="0"/>
          <c:showBubbleSize val="0"/>
        </c:dLbls>
        <c:gapWidth val="219"/>
        <c:overlap val="-27"/>
        <c:axId val="598045487"/>
        <c:axId val="2103306511"/>
      </c:barChart>
      <c:catAx>
        <c:axId val="598045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2103306511"/>
        <c:crosses val="autoZero"/>
        <c:auto val="1"/>
        <c:lblAlgn val="ctr"/>
        <c:lblOffset val="100"/>
        <c:noMultiLvlLbl val="0"/>
      </c:catAx>
      <c:valAx>
        <c:axId val="2103306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Share of paved roads in total roads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5980454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'Mobile network'!$CX$24</c:f>
              <c:strCache>
                <c:ptCount val="1"/>
                <c:pt idx="0">
                  <c:v>Global</c:v>
                </c:pt>
              </c:strCache>
            </c:strRef>
          </c:tx>
          <c:spPr>
            <a:solidFill>
              <a:schemeClr val="accent1"/>
            </a:solidFill>
            <a:ln>
              <a:noFill/>
            </a:ln>
            <a:effectLst/>
          </c:spPr>
          <c:invertIfNegative val="0"/>
          <c:cat>
            <c:multiLvlStrRef>
              <c:f>'Mobile network'!$CY$22:$DD$23</c:f>
              <c:multiLvlStrCache>
                <c:ptCount val="6"/>
                <c:lvl>
                  <c:pt idx="0">
                    <c:v>2G</c:v>
                  </c:pt>
                  <c:pt idx="1">
                    <c:v>3G</c:v>
                  </c:pt>
                  <c:pt idx="2">
                    <c:v>4G</c:v>
                  </c:pt>
                  <c:pt idx="3">
                    <c:v>2G</c:v>
                  </c:pt>
                  <c:pt idx="4">
                    <c:v>3G</c:v>
                  </c:pt>
                  <c:pt idx="5">
                    <c:v>4G</c:v>
                  </c:pt>
                </c:lvl>
                <c:lvl>
                  <c:pt idx="0">
                    <c:v>2016</c:v>
                  </c:pt>
                  <c:pt idx="3">
                    <c:v>2020</c:v>
                  </c:pt>
                </c:lvl>
              </c:multiLvlStrCache>
            </c:multiLvlStrRef>
          </c:cat>
          <c:val>
            <c:numRef>
              <c:f>'Mobile network'!$CY$24:$DD$24</c:f>
              <c:numCache>
                <c:formatCode>0%</c:formatCode>
                <c:ptCount val="6"/>
                <c:pt idx="0">
                  <c:v>0.95401269823821888</c:v>
                </c:pt>
                <c:pt idx="1">
                  <c:v>0.84955007505750746</c:v>
                </c:pt>
                <c:pt idx="2">
                  <c:v>0.69950430406147246</c:v>
                </c:pt>
                <c:pt idx="3">
                  <c:v>0.97049755912922464</c:v>
                </c:pt>
                <c:pt idx="4">
                  <c:v>0.93050982863807363</c:v>
                </c:pt>
                <c:pt idx="5">
                  <c:v>0.8611878158221844</c:v>
                </c:pt>
              </c:numCache>
            </c:numRef>
          </c:val>
          <c:extLst>
            <c:ext xmlns:c16="http://schemas.microsoft.com/office/drawing/2014/chart" uri="{C3380CC4-5D6E-409C-BE32-E72D297353CC}">
              <c16:uniqueId val="{00000000-C5C3-4E83-987B-E999F4737894}"/>
            </c:ext>
          </c:extLst>
        </c:ser>
        <c:ser>
          <c:idx val="1"/>
          <c:order val="1"/>
          <c:tx>
            <c:strRef>
              <c:f>'Mobile network'!$CX$25</c:f>
              <c:strCache>
                <c:ptCount val="1"/>
                <c:pt idx="0">
                  <c:v>Europe and Northern America</c:v>
                </c:pt>
              </c:strCache>
            </c:strRef>
          </c:tx>
          <c:spPr>
            <a:solidFill>
              <a:schemeClr val="accent3"/>
            </a:solidFill>
            <a:ln>
              <a:noFill/>
            </a:ln>
            <a:effectLst/>
          </c:spPr>
          <c:invertIfNegative val="0"/>
          <c:cat>
            <c:multiLvlStrRef>
              <c:f>'Mobile network'!$CY$22:$DD$23</c:f>
              <c:multiLvlStrCache>
                <c:ptCount val="6"/>
                <c:lvl>
                  <c:pt idx="0">
                    <c:v>2G</c:v>
                  </c:pt>
                  <c:pt idx="1">
                    <c:v>3G</c:v>
                  </c:pt>
                  <c:pt idx="2">
                    <c:v>4G</c:v>
                  </c:pt>
                  <c:pt idx="3">
                    <c:v>2G</c:v>
                  </c:pt>
                  <c:pt idx="4">
                    <c:v>3G</c:v>
                  </c:pt>
                  <c:pt idx="5">
                    <c:v>4G</c:v>
                  </c:pt>
                </c:lvl>
                <c:lvl>
                  <c:pt idx="0">
                    <c:v>2016</c:v>
                  </c:pt>
                  <c:pt idx="3">
                    <c:v>2020</c:v>
                  </c:pt>
                </c:lvl>
              </c:multiLvlStrCache>
            </c:multiLvlStrRef>
          </c:cat>
          <c:val>
            <c:numRef>
              <c:f>'Mobile network'!$CY$25:$DD$25</c:f>
              <c:numCache>
                <c:formatCode>0%</c:formatCode>
                <c:ptCount val="6"/>
                <c:pt idx="0">
                  <c:v>0.98427346222740375</c:v>
                </c:pt>
                <c:pt idx="1">
                  <c:v>0.95670209929179151</c:v>
                </c:pt>
                <c:pt idx="2">
                  <c:v>0.87300612266537392</c:v>
                </c:pt>
                <c:pt idx="3">
                  <c:v>0.99703965341572343</c:v>
                </c:pt>
                <c:pt idx="4">
                  <c:v>0.9783974888875161</c:v>
                </c:pt>
                <c:pt idx="5">
                  <c:v>0.97542484254852269</c:v>
                </c:pt>
              </c:numCache>
            </c:numRef>
          </c:val>
          <c:extLst>
            <c:ext xmlns:c16="http://schemas.microsoft.com/office/drawing/2014/chart" uri="{C3380CC4-5D6E-409C-BE32-E72D297353CC}">
              <c16:uniqueId val="{00000001-C5C3-4E83-987B-E999F4737894}"/>
            </c:ext>
          </c:extLst>
        </c:ser>
        <c:ser>
          <c:idx val="2"/>
          <c:order val="2"/>
          <c:tx>
            <c:strRef>
              <c:f>'Mobile network'!$CX$26</c:f>
              <c:strCache>
                <c:ptCount val="1"/>
                <c:pt idx="0">
                  <c:v>Latin America and the Caribbean</c:v>
                </c:pt>
              </c:strCache>
            </c:strRef>
          </c:tx>
          <c:spPr>
            <a:solidFill>
              <a:schemeClr val="accent5"/>
            </a:solidFill>
            <a:ln>
              <a:noFill/>
            </a:ln>
            <a:effectLst/>
          </c:spPr>
          <c:invertIfNegative val="0"/>
          <c:cat>
            <c:multiLvlStrRef>
              <c:f>'Mobile network'!$CY$22:$DD$23</c:f>
              <c:multiLvlStrCache>
                <c:ptCount val="6"/>
                <c:lvl>
                  <c:pt idx="0">
                    <c:v>2G</c:v>
                  </c:pt>
                  <c:pt idx="1">
                    <c:v>3G</c:v>
                  </c:pt>
                  <c:pt idx="2">
                    <c:v>4G</c:v>
                  </c:pt>
                  <c:pt idx="3">
                    <c:v>2G</c:v>
                  </c:pt>
                  <c:pt idx="4">
                    <c:v>3G</c:v>
                  </c:pt>
                  <c:pt idx="5">
                    <c:v>4G</c:v>
                  </c:pt>
                </c:lvl>
                <c:lvl>
                  <c:pt idx="0">
                    <c:v>2016</c:v>
                  </c:pt>
                  <c:pt idx="3">
                    <c:v>2020</c:v>
                  </c:pt>
                </c:lvl>
              </c:multiLvlStrCache>
            </c:multiLvlStrRef>
          </c:cat>
          <c:val>
            <c:numRef>
              <c:f>'Mobile network'!$CY$26:$DD$26</c:f>
              <c:numCache>
                <c:formatCode>0%</c:formatCode>
                <c:ptCount val="6"/>
                <c:pt idx="0">
                  <c:v>0.94309003077113296</c:v>
                </c:pt>
                <c:pt idx="1">
                  <c:v>0.90397817669742775</c:v>
                </c:pt>
                <c:pt idx="2">
                  <c:v>0.66608563320568093</c:v>
                </c:pt>
                <c:pt idx="3">
                  <c:v>0.93491064040988092</c:v>
                </c:pt>
                <c:pt idx="4">
                  <c:v>0.91548131167141977</c:v>
                </c:pt>
                <c:pt idx="5">
                  <c:v>0.85133457272638013</c:v>
                </c:pt>
              </c:numCache>
            </c:numRef>
          </c:val>
          <c:extLst>
            <c:ext xmlns:c16="http://schemas.microsoft.com/office/drawing/2014/chart" uri="{C3380CC4-5D6E-409C-BE32-E72D297353CC}">
              <c16:uniqueId val="{00000002-C5C3-4E83-987B-E999F4737894}"/>
            </c:ext>
          </c:extLst>
        </c:ser>
        <c:ser>
          <c:idx val="3"/>
          <c:order val="3"/>
          <c:tx>
            <c:strRef>
              <c:f>'Mobile network'!$CX$27</c:f>
              <c:strCache>
                <c:ptCount val="1"/>
                <c:pt idx="0">
                  <c:v>Northern Africa and Western Asia</c:v>
                </c:pt>
              </c:strCache>
            </c:strRef>
          </c:tx>
          <c:spPr>
            <a:solidFill>
              <a:schemeClr val="accent1">
                <a:lumMod val="60000"/>
              </a:schemeClr>
            </a:solidFill>
            <a:ln>
              <a:noFill/>
            </a:ln>
            <a:effectLst/>
          </c:spPr>
          <c:invertIfNegative val="0"/>
          <c:cat>
            <c:multiLvlStrRef>
              <c:f>'Mobile network'!$CY$22:$DD$23</c:f>
              <c:multiLvlStrCache>
                <c:ptCount val="6"/>
                <c:lvl>
                  <c:pt idx="0">
                    <c:v>2G</c:v>
                  </c:pt>
                  <c:pt idx="1">
                    <c:v>3G</c:v>
                  </c:pt>
                  <c:pt idx="2">
                    <c:v>4G</c:v>
                  </c:pt>
                  <c:pt idx="3">
                    <c:v>2G</c:v>
                  </c:pt>
                  <c:pt idx="4">
                    <c:v>3G</c:v>
                  </c:pt>
                  <c:pt idx="5">
                    <c:v>4G</c:v>
                  </c:pt>
                </c:lvl>
                <c:lvl>
                  <c:pt idx="0">
                    <c:v>2016</c:v>
                  </c:pt>
                  <c:pt idx="3">
                    <c:v>2020</c:v>
                  </c:pt>
                </c:lvl>
              </c:multiLvlStrCache>
            </c:multiLvlStrRef>
          </c:cat>
          <c:val>
            <c:numRef>
              <c:f>'Mobile network'!$CY$27:$DD$27</c:f>
              <c:numCache>
                <c:formatCode>0%</c:formatCode>
                <c:ptCount val="6"/>
                <c:pt idx="0">
                  <c:v>0.96855181426345904</c:v>
                </c:pt>
                <c:pt idx="1">
                  <c:v>0.88810213232515822</c:v>
                </c:pt>
                <c:pt idx="2">
                  <c:v>0.62693875941081234</c:v>
                </c:pt>
                <c:pt idx="3">
                  <c:v>0.97821129994131273</c:v>
                </c:pt>
                <c:pt idx="4">
                  <c:v>0.94795993265414003</c:v>
                </c:pt>
                <c:pt idx="5">
                  <c:v>0.85563644841364594</c:v>
                </c:pt>
              </c:numCache>
            </c:numRef>
          </c:val>
          <c:extLst>
            <c:ext xmlns:c16="http://schemas.microsoft.com/office/drawing/2014/chart" uri="{C3380CC4-5D6E-409C-BE32-E72D297353CC}">
              <c16:uniqueId val="{00000003-C5C3-4E83-987B-E999F4737894}"/>
            </c:ext>
          </c:extLst>
        </c:ser>
        <c:ser>
          <c:idx val="4"/>
          <c:order val="4"/>
          <c:tx>
            <c:strRef>
              <c:f>'Mobile network'!$CX$28</c:f>
              <c:strCache>
                <c:ptCount val="1"/>
                <c:pt idx="0">
                  <c:v>Sub-Saharan Africa</c:v>
                </c:pt>
              </c:strCache>
            </c:strRef>
          </c:tx>
          <c:spPr>
            <a:solidFill>
              <a:schemeClr val="accent3">
                <a:lumMod val="60000"/>
              </a:schemeClr>
            </a:solidFill>
            <a:ln>
              <a:noFill/>
            </a:ln>
            <a:effectLst/>
          </c:spPr>
          <c:invertIfNegative val="0"/>
          <c:cat>
            <c:multiLvlStrRef>
              <c:f>'Mobile network'!$CY$22:$DD$23</c:f>
              <c:multiLvlStrCache>
                <c:ptCount val="6"/>
                <c:lvl>
                  <c:pt idx="0">
                    <c:v>2G</c:v>
                  </c:pt>
                  <c:pt idx="1">
                    <c:v>3G</c:v>
                  </c:pt>
                  <c:pt idx="2">
                    <c:v>4G</c:v>
                  </c:pt>
                  <c:pt idx="3">
                    <c:v>2G</c:v>
                  </c:pt>
                  <c:pt idx="4">
                    <c:v>3G</c:v>
                  </c:pt>
                  <c:pt idx="5">
                    <c:v>4G</c:v>
                  </c:pt>
                </c:lvl>
                <c:lvl>
                  <c:pt idx="0">
                    <c:v>2016</c:v>
                  </c:pt>
                  <c:pt idx="3">
                    <c:v>2020</c:v>
                  </c:pt>
                </c:lvl>
              </c:multiLvlStrCache>
            </c:multiLvlStrRef>
          </c:cat>
          <c:val>
            <c:numRef>
              <c:f>'Mobile network'!$CY$28:$DD$28</c:f>
              <c:numCache>
                <c:formatCode>0%</c:formatCode>
                <c:ptCount val="6"/>
                <c:pt idx="0">
                  <c:v>0.86947583292704766</c:v>
                </c:pt>
                <c:pt idx="1">
                  <c:v>0.58945223865725793</c:v>
                </c:pt>
                <c:pt idx="2">
                  <c:v>0.22493983378617599</c:v>
                </c:pt>
                <c:pt idx="3">
                  <c:v>0.90102966581325861</c:v>
                </c:pt>
                <c:pt idx="4">
                  <c:v>0.74873997247993096</c:v>
                </c:pt>
                <c:pt idx="5">
                  <c:v>0.40500818194475896</c:v>
                </c:pt>
              </c:numCache>
            </c:numRef>
          </c:val>
          <c:extLst>
            <c:ext xmlns:c16="http://schemas.microsoft.com/office/drawing/2014/chart" uri="{C3380CC4-5D6E-409C-BE32-E72D297353CC}">
              <c16:uniqueId val="{00000004-C5C3-4E83-987B-E999F4737894}"/>
            </c:ext>
          </c:extLst>
        </c:ser>
        <c:ser>
          <c:idx val="5"/>
          <c:order val="5"/>
          <c:tx>
            <c:strRef>
              <c:f>'Mobile network'!$CX$29</c:f>
              <c:strCache>
                <c:ptCount val="1"/>
                <c:pt idx="0">
                  <c:v>Asia-Pacific</c:v>
                </c:pt>
              </c:strCache>
            </c:strRef>
          </c:tx>
          <c:spPr>
            <a:solidFill>
              <a:schemeClr val="accent5">
                <a:lumMod val="60000"/>
              </a:schemeClr>
            </a:solidFill>
            <a:ln>
              <a:noFill/>
            </a:ln>
            <a:effectLst/>
          </c:spPr>
          <c:invertIfNegative val="0"/>
          <c:cat>
            <c:multiLvlStrRef>
              <c:f>'Mobile network'!$CY$22:$DD$23</c:f>
              <c:multiLvlStrCache>
                <c:ptCount val="6"/>
                <c:lvl>
                  <c:pt idx="0">
                    <c:v>2G</c:v>
                  </c:pt>
                  <c:pt idx="1">
                    <c:v>3G</c:v>
                  </c:pt>
                  <c:pt idx="2">
                    <c:v>4G</c:v>
                  </c:pt>
                  <c:pt idx="3">
                    <c:v>2G</c:v>
                  </c:pt>
                  <c:pt idx="4">
                    <c:v>3G</c:v>
                  </c:pt>
                  <c:pt idx="5">
                    <c:v>4G</c:v>
                  </c:pt>
                </c:lvl>
                <c:lvl>
                  <c:pt idx="0">
                    <c:v>2016</c:v>
                  </c:pt>
                  <c:pt idx="3">
                    <c:v>2020</c:v>
                  </c:pt>
                </c:lvl>
              </c:multiLvlStrCache>
            </c:multiLvlStrRef>
          </c:cat>
          <c:val>
            <c:numRef>
              <c:f>'Mobile network'!$CY$29:$DD$29</c:f>
              <c:numCache>
                <c:formatCode>0%</c:formatCode>
                <c:ptCount val="6"/>
                <c:pt idx="0">
                  <c:v>0.96331283247889887</c:v>
                </c:pt>
                <c:pt idx="1">
                  <c:v>0.86654796529210598</c:v>
                </c:pt>
                <c:pt idx="2">
                  <c:v>0.72467816279445041</c:v>
                </c:pt>
                <c:pt idx="3">
                  <c:v>0.98575992328331774</c:v>
                </c:pt>
                <c:pt idx="4">
                  <c:v>0.96169636034303274</c:v>
                </c:pt>
                <c:pt idx="5">
                  <c:v>0.94494715501044102</c:v>
                </c:pt>
              </c:numCache>
            </c:numRef>
          </c:val>
          <c:extLst>
            <c:ext xmlns:c16="http://schemas.microsoft.com/office/drawing/2014/chart" uri="{C3380CC4-5D6E-409C-BE32-E72D297353CC}">
              <c16:uniqueId val="{00000005-C5C3-4E83-987B-E999F4737894}"/>
            </c:ext>
          </c:extLst>
        </c:ser>
        <c:dLbls>
          <c:showLegendKey val="0"/>
          <c:showVal val="0"/>
          <c:showCatName val="0"/>
          <c:showSerName val="0"/>
          <c:showPercent val="0"/>
          <c:showBubbleSize val="0"/>
        </c:dLbls>
        <c:gapWidth val="219"/>
        <c:overlap val="-27"/>
        <c:axId val="951041104"/>
        <c:axId val="951041464"/>
      </c:barChart>
      <c:catAx>
        <c:axId val="951041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51041464"/>
        <c:crosses val="autoZero"/>
        <c:auto val="1"/>
        <c:lblAlgn val="ctr"/>
        <c:lblOffset val="100"/>
        <c:noMultiLvlLbl val="0"/>
      </c:catAx>
      <c:valAx>
        <c:axId val="95104146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GB"/>
                  <a:t>Share of population covered by a mobile network by technology in 2016 and 2020 (%)</a:t>
                </a:r>
                <a:endParaRPr lang="en-IN"/>
              </a:p>
            </c:rich>
          </c:tx>
          <c:layout>
            <c:manualLayout>
              <c:xMode val="edge"/>
              <c:yMode val="edge"/>
              <c:x val="2.4255788313120176E-2"/>
              <c:y val="0.1743097112860892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510411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Employment!$CH$10</c:f>
              <c:strCache>
                <c:ptCount val="1"/>
                <c:pt idx="0">
                  <c:v>Total Employment</c:v>
                </c:pt>
              </c:strCache>
            </c:strRef>
          </c:tx>
          <c:spPr>
            <a:solidFill>
              <a:schemeClr val="tx2">
                <a:lumMod val="40000"/>
                <a:lumOff val="60000"/>
              </a:schemeClr>
            </a:solidFill>
            <a:ln>
              <a:noFill/>
            </a:ln>
            <a:effectLst/>
          </c:spPr>
          <c:invertIfNegative val="0"/>
          <c:cat>
            <c:strRef>
              <c:f>Employment!$CG$11:$CG$16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Employment!$CH$11:$CH$16</c:f>
              <c:numCache>
                <c:formatCode>0.0%</c:formatCode>
                <c:ptCount val="6"/>
                <c:pt idx="0">
                  <c:v>8.3706668961882613E-3</c:v>
                </c:pt>
                <c:pt idx="1">
                  <c:v>6.0121684361789107E-3</c:v>
                </c:pt>
                <c:pt idx="2">
                  <c:v>6.5869963704665579E-3</c:v>
                </c:pt>
                <c:pt idx="3">
                  <c:v>1.4794346200045938E-2</c:v>
                </c:pt>
                <c:pt idx="4">
                  <c:v>3.281115857063166E-2</c:v>
                </c:pt>
                <c:pt idx="5">
                  <c:v>4.0429446882248588E-3</c:v>
                </c:pt>
              </c:numCache>
            </c:numRef>
          </c:val>
          <c:extLst>
            <c:ext xmlns:c16="http://schemas.microsoft.com/office/drawing/2014/chart" uri="{C3380CC4-5D6E-409C-BE32-E72D297353CC}">
              <c16:uniqueId val="{00000000-4B86-442F-A9A2-1497A5F749F8}"/>
            </c:ext>
          </c:extLst>
        </c:ser>
        <c:ser>
          <c:idx val="1"/>
          <c:order val="1"/>
          <c:tx>
            <c:strRef>
              <c:f>Employment!$CI$10</c:f>
              <c:strCache>
                <c:ptCount val="1"/>
                <c:pt idx="0">
                  <c:v>Employment in Transport, Storage &amp; Communications</c:v>
                </c:pt>
              </c:strCache>
            </c:strRef>
          </c:tx>
          <c:spPr>
            <a:solidFill>
              <a:schemeClr val="accent3"/>
            </a:solidFill>
            <a:ln>
              <a:noFill/>
            </a:ln>
            <a:effectLst/>
          </c:spPr>
          <c:invertIfNegative val="0"/>
          <c:cat>
            <c:strRef>
              <c:f>Employment!$CG$11:$CG$16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Employment!$CI$11:$CI$16</c:f>
              <c:numCache>
                <c:formatCode>0.0%</c:formatCode>
                <c:ptCount val="6"/>
                <c:pt idx="0">
                  <c:v>2.1346518524179681E-2</c:v>
                </c:pt>
                <c:pt idx="1">
                  <c:v>2.5461418286321758E-2</c:v>
                </c:pt>
                <c:pt idx="2">
                  <c:v>1.3818675003392178E-2</c:v>
                </c:pt>
                <c:pt idx="3">
                  <c:v>2.3489712034403976E-2</c:v>
                </c:pt>
                <c:pt idx="4">
                  <c:v>3.8980978904068264E-2</c:v>
                </c:pt>
                <c:pt idx="5">
                  <c:v>1.759366476496993E-2</c:v>
                </c:pt>
              </c:numCache>
            </c:numRef>
          </c:val>
          <c:extLst>
            <c:ext xmlns:c16="http://schemas.microsoft.com/office/drawing/2014/chart" uri="{C3380CC4-5D6E-409C-BE32-E72D297353CC}">
              <c16:uniqueId val="{00000001-4B86-442F-A9A2-1497A5F749F8}"/>
            </c:ext>
          </c:extLst>
        </c:ser>
        <c:dLbls>
          <c:showLegendKey val="0"/>
          <c:showVal val="0"/>
          <c:showCatName val="0"/>
          <c:showSerName val="0"/>
          <c:showPercent val="0"/>
          <c:showBubbleSize val="0"/>
        </c:dLbls>
        <c:gapWidth val="219"/>
        <c:overlap val="-27"/>
        <c:axId val="817295784"/>
        <c:axId val="817298664"/>
      </c:barChart>
      <c:catAx>
        <c:axId val="8172957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17298664"/>
        <c:crosses val="autoZero"/>
        <c:auto val="1"/>
        <c:lblAlgn val="ctr"/>
        <c:lblOffset val="100"/>
        <c:noMultiLvlLbl val="0"/>
      </c:catAx>
      <c:valAx>
        <c:axId val="817298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Total employment and employment in transport, storage, and communications, annual growth rate in 2015-2021 (%)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172957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Internet!$AG$10</c:f>
              <c:strCache>
                <c:ptCount val="1"/>
                <c:pt idx="0">
                  <c:v>2000</c:v>
                </c:pt>
              </c:strCache>
            </c:strRef>
          </c:tx>
          <c:spPr>
            <a:solidFill>
              <a:schemeClr val="accent3">
                <a:tint val="50000"/>
              </a:schemeClr>
            </a:solidFill>
            <a:ln>
              <a:noFill/>
            </a:ln>
            <a:effectLst/>
          </c:spPr>
          <c:invertIfNegative val="0"/>
          <c:cat>
            <c:strRef>
              <c:f>Internet!$AF$11:$AF$16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Internet!$AG$11:$AG$16</c:f>
              <c:numCache>
                <c:formatCode>0%</c:formatCode>
                <c:ptCount val="6"/>
                <c:pt idx="0">
                  <c:v>6.4835939097001291E-2</c:v>
                </c:pt>
                <c:pt idx="1">
                  <c:v>0.23738022569643713</c:v>
                </c:pt>
                <c:pt idx="2">
                  <c:v>3.8807565169974446E-2</c:v>
                </c:pt>
                <c:pt idx="3">
                  <c:v>1.9638452527669822E-2</c:v>
                </c:pt>
                <c:pt idx="4">
                  <c:v>5.4800151560420157E-3</c:v>
                </c:pt>
                <c:pt idx="5">
                  <c:v>3.2974862095438033E-2</c:v>
                </c:pt>
              </c:numCache>
            </c:numRef>
          </c:val>
          <c:extLst>
            <c:ext xmlns:c16="http://schemas.microsoft.com/office/drawing/2014/chart" uri="{C3380CC4-5D6E-409C-BE32-E72D297353CC}">
              <c16:uniqueId val="{00000000-B729-43C2-9A10-81A4BECC27B4}"/>
            </c:ext>
          </c:extLst>
        </c:ser>
        <c:ser>
          <c:idx val="1"/>
          <c:order val="1"/>
          <c:tx>
            <c:strRef>
              <c:f>Internet!$AH$10</c:f>
              <c:strCache>
                <c:ptCount val="1"/>
                <c:pt idx="0">
                  <c:v>2005</c:v>
                </c:pt>
              </c:strCache>
            </c:strRef>
          </c:tx>
          <c:spPr>
            <a:solidFill>
              <a:schemeClr val="accent3">
                <a:tint val="70000"/>
              </a:schemeClr>
            </a:solidFill>
            <a:ln>
              <a:noFill/>
            </a:ln>
            <a:effectLst/>
          </c:spPr>
          <c:invertIfNegative val="0"/>
          <c:cat>
            <c:strRef>
              <c:f>Internet!$AF$11:$AF$16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Internet!$AH$11:$AH$16</c:f>
              <c:numCache>
                <c:formatCode>0%</c:formatCode>
                <c:ptCount val="6"/>
                <c:pt idx="0">
                  <c:v>0.15670608445246492</c:v>
                </c:pt>
                <c:pt idx="1">
                  <c:v>0.48595854589448895</c:v>
                </c:pt>
                <c:pt idx="2">
                  <c:v>0.16622578630667595</c:v>
                </c:pt>
                <c:pt idx="3">
                  <c:v>0.1035857979623705</c:v>
                </c:pt>
                <c:pt idx="4">
                  <c:v>2.0350534263165253E-2</c:v>
                </c:pt>
                <c:pt idx="5">
                  <c:v>9.7515743084226114E-2</c:v>
                </c:pt>
              </c:numCache>
            </c:numRef>
          </c:val>
          <c:extLst>
            <c:ext xmlns:c16="http://schemas.microsoft.com/office/drawing/2014/chart" uri="{C3380CC4-5D6E-409C-BE32-E72D297353CC}">
              <c16:uniqueId val="{00000001-B729-43C2-9A10-81A4BECC27B4}"/>
            </c:ext>
          </c:extLst>
        </c:ser>
        <c:ser>
          <c:idx val="2"/>
          <c:order val="2"/>
          <c:tx>
            <c:strRef>
              <c:f>Internet!$AI$10</c:f>
              <c:strCache>
                <c:ptCount val="1"/>
                <c:pt idx="0">
                  <c:v>2010</c:v>
                </c:pt>
              </c:strCache>
            </c:strRef>
          </c:tx>
          <c:spPr>
            <a:solidFill>
              <a:schemeClr val="accent3">
                <a:tint val="90000"/>
              </a:schemeClr>
            </a:solidFill>
            <a:ln>
              <a:noFill/>
            </a:ln>
            <a:effectLst/>
          </c:spPr>
          <c:invertIfNegative val="0"/>
          <c:cat>
            <c:strRef>
              <c:f>Internet!$AF$11:$AF$16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Internet!$AI$11:$AI$16</c:f>
              <c:numCache>
                <c:formatCode>0%</c:formatCode>
                <c:ptCount val="6"/>
                <c:pt idx="0">
                  <c:v>0.28567130649082134</c:v>
                </c:pt>
                <c:pt idx="1">
                  <c:v>0.65689445507438393</c:v>
                </c:pt>
                <c:pt idx="2">
                  <c:v>0.34662455069121517</c:v>
                </c:pt>
                <c:pt idx="3">
                  <c:v>0.2748256349572189</c:v>
                </c:pt>
                <c:pt idx="4">
                  <c:v>5.973160120287814E-2</c:v>
                </c:pt>
                <c:pt idx="5">
                  <c:v>0.23519411320490743</c:v>
                </c:pt>
              </c:numCache>
            </c:numRef>
          </c:val>
          <c:extLst>
            <c:ext xmlns:c16="http://schemas.microsoft.com/office/drawing/2014/chart" uri="{C3380CC4-5D6E-409C-BE32-E72D297353CC}">
              <c16:uniqueId val="{00000002-B729-43C2-9A10-81A4BECC27B4}"/>
            </c:ext>
          </c:extLst>
        </c:ser>
        <c:ser>
          <c:idx val="3"/>
          <c:order val="3"/>
          <c:tx>
            <c:strRef>
              <c:f>Internet!$AJ$10</c:f>
              <c:strCache>
                <c:ptCount val="1"/>
                <c:pt idx="0">
                  <c:v>2015</c:v>
                </c:pt>
              </c:strCache>
            </c:strRef>
          </c:tx>
          <c:spPr>
            <a:solidFill>
              <a:schemeClr val="accent3">
                <a:shade val="90000"/>
              </a:schemeClr>
            </a:solidFill>
            <a:ln>
              <a:noFill/>
            </a:ln>
            <a:effectLst/>
          </c:spPr>
          <c:invertIfNegative val="0"/>
          <c:cat>
            <c:strRef>
              <c:f>Internet!$AF$11:$AF$16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Internet!$AJ$11:$AJ$16</c:f>
              <c:numCache>
                <c:formatCode>0%</c:formatCode>
                <c:ptCount val="6"/>
                <c:pt idx="0">
                  <c:v>0.40011394265554678</c:v>
                </c:pt>
                <c:pt idx="1">
                  <c:v>0.74705313689078923</c:v>
                </c:pt>
                <c:pt idx="2">
                  <c:v>0.54287195767108032</c:v>
                </c:pt>
                <c:pt idx="3">
                  <c:v>0.42555541328244623</c:v>
                </c:pt>
                <c:pt idx="4">
                  <c:v>0.15999452922937921</c:v>
                </c:pt>
                <c:pt idx="5">
                  <c:v>0.3539373942730844</c:v>
                </c:pt>
              </c:numCache>
            </c:numRef>
          </c:val>
          <c:extLst>
            <c:ext xmlns:c16="http://schemas.microsoft.com/office/drawing/2014/chart" uri="{C3380CC4-5D6E-409C-BE32-E72D297353CC}">
              <c16:uniqueId val="{00000003-B729-43C2-9A10-81A4BECC27B4}"/>
            </c:ext>
          </c:extLst>
        </c:ser>
        <c:ser>
          <c:idx val="4"/>
          <c:order val="4"/>
          <c:tx>
            <c:strRef>
              <c:f>Internet!$AK$10</c:f>
              <c:strCache>
                <c:ptCount val="1"/>
                <c:pt idx="0">
                  <c:v>2020</c:v>
                </c:pt>
              </c:strCache>
            </c:strRef>
          </c:tx>
          <c:spPr>
            <a:solidFill>
              <a:schemeClr val="accent3">
                <a:shade val="70000"/>
              </a:schemeClr>
            </a:solidFill>
            <a:ln>
              <a:noFill/>
            </a:ln>
            <a:effectLst/>
          </c:spPr>
          <c:invertIfNegative val="0"/>
          <c:cat>
            <c:strRef>
              <c:f>Internet!$AF$11:$AF$16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Internet!$AK$11:$AK$16</c:f>
              <c:numCache>
                <c:formatCode>0%</c:formatCode>
                <c:ptCount val="6"/>
                <c:pt idx="0">
                  <c:v>0.58740516852173741</c:v>
                </c:pt>
                <c:pt idx="1">
                  <c:v>0.86950197217129643</c:v>
                </c:pt>
                <c:pt idx="2">
                  <c:v>0.7020526726229801</c:v>
                </c:pt>
                <c:pt idx="3">
                  <c:v>0.63741022745353815</c:v>
                </c:pt>
                <c:pt idx="4">
                  <c:v>0.31315970440228108</c:v>
                </c:pt>
                <c:pt idx="5">
                  <c:v>0.57182668860168728</c:v>
                </c:pt>
              </c:numCache>
            </c:numRef>
          </c:val>
          <c:extLst>
            <c:ext xmlns:c16="http://schemas.microsoft.com/office/drawing/2014/chart" uri="{C3380CC4-5D6E-409C-BE32-E72D297353CC}">
              <c16:uniqueId val="{00000004-B729-43C2-9A10-81A4BECC27B4}"/>
            </c:ext>
          </c:extLst>
        </c:ser>
        <c:ser>
          <c:idx val="5"/>
          <c:order val="5"/>
          <c:tx>
            <c:strRef>
              <c:f>Internet!$AL$10</c:f>
              <c:strCache>
                <c:ptCount val="1"/>
                <c:pt idx="0">
                  <c:v>2021</c:v>
                </c:pt>
              </c:strCache>
            </c:strRef>
          </c:tx>
          <c:spPr>
            <a:solidFill>
              <a:schemeClr val="accent3">
                <a:shade val="50000"/>
              </a:schemeClr>
            </a:solidFill>
            <a:ln>
              <a:noFill/>
            </a:ln>
            <a:effectLst/>
          </c:spPr>
          <c:invertIfNegative val="0"/>
          <c:cat>
            <c:strRef>
              <c:f>Internet!$AF$11:$AF$16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Internet!$AL$11:$AL$16</c:f>
              <c:numCache>
                <c:formatCode>0%</c:formatCode>
                <c:ptCount val="6"/>
                <c:pt idx="0">
                  <c:v>0.61134491589067086</c:v>
                </c:pt>
                <c:pt idx="1">
                  <c:v>0.88921231628071384</c:v>
                </c:pt>
                <c:pt idx="2">
                  <c:v>0.72270086845208803</c:v>
                </c:pt>
                <c:pt idx="3">
                  <c:v>0.62011487562855827</c:v>
                </c:pt>
                <c:pt idx="4">
                  <c:v>0.34527393803346279</c:v>
                </c:pt>
                <c:pt idx="5">
                  <c:v>0.60196649516088951</c:v>
                </c:pt>
              </c:numCache>
            </c:numRef>
          </c:val>
          <c:extLst>
            <c:ext xmlns:c16="http://schemas.microsoft.com/office/drawing/2014/chart" uri="{C3380CC4-5D6E-409C-BE32-E72D297353CC}">
              <c16:uniqueId val="{00000005-B729-43C2-9A10-81A4BECC27B4}"/>
            </c:ext>
          </c:extLst>
        </c:ser>
        <c:dLbls>
          <c:showLegendKey val="0"/>
          <c:showVal val="0"/>
          <c:showCatName val="0"/>
          <c:showSerName val="0"/>
          <c:showPercent val="0"/>
          <c:showBubbleSize val="0"/>
        </c:dLbls>
        <c:gapWidth val="219"/>
        <c:axId val="1165940624"/>
        <c:axId val="1165935584"/>
      </c:barChart>
      <c:catAx>
        <c:axId val="1165940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165935584"/>
        <c:crosses val="autoZero"/>
        <c:auto val="1"/>
        <c:lblAlgn val="ctr"/>
        <c:lblOffset val="100"/>
        <c:noMultiLvlLbl val="0"/>
      </c:catAx>
      <c:valAx>
        <c:axId val="1165935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Share of population using the internet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1659406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spPr>
            <a:solidFill>
              <a:schemeClr val="accent3"/>
            </a:solidFill>
            <a:ln>
              <a:noFill/>
            </a:ln>
            <a:effectLst/>
          </c:spPr>
          <c:invertIfNegative val="0"/>
          <c:cat>
            <c:strRef>
              <c:f>'Urban access'!$U$12:$U$16</c:f>
              <c:strCache>
                <c:ptCount val="5"/>
                <c:pt idx="0">
                  <c:v>Europe and Northern America</c:v>
                </c:pt>
                <c:pt idx="1">
                  <c:v>Latin America and the Caribbean</c:v>
                </c:pt>
                <c:pt idx="2">
                  <c:v>Northern Africa and Western Asia</c:v>
                </c:pt>
                <c:pt idx="3">
                  <c:v>Sub-Saharan Africa</c:v>
                </c:pt>
                <c:pt idx="4">
                  <c:v>Asia-Pacific</c:v>
                </c:pt>
              </c:strCache>
            </c:strRef>
          </c:cat>
          <c:val>
            <c:numRef>
              <c:f>'Urban access'!$X$12:$X$16</c:f>
              <c:numCache>
                <c:formatCode>General</c:formatCode>
                <c:ptCount val="5"/>
                <c:pt idx="0">
                  <c:v>8.0970972926000084E-2</c:v>
                </c:pt>
                <c:pt idx="1">
                  <c:v>0.30585529894499991</c:v>
                </c:pt>
                <c:pt idx="2">
                  <c:v>0.21253745835899995</c:v>
                </c:pt>
                <c:pt idx="3">
                  <c:v>0.31785801547500003</c:v>
                </c:pt>
                <c:pt idx="4">
                  <c:v>1.3227970564680005</c:v>
                </c:pt>
              </c:numCache>
            </c:numRef>
          </c:val>
          <c:extLst>
            <c:ext xmlns:c16="http://schemas.microsoft.com/office/drawing/2014/chart" uri="{C3380CC4-5D6E-409C-BE32-E72D297353CC}">
              <c16:uniqueId val="{00000000-EC75-4D26-9E59-4BE3E92F50EA}"/>
            </c:ext>
          </c:extLst>
        </c:ser>
        <c:dLbls>
          <c:showLegendKey val="0"/>
          <c:showVal val="0"/>
          <c:showCatName val="0"/>
          <c:showSerName val="0"/>
          <c:showPercent val="0"/>
          <c:showBubbleSize val="0"/>
        </c:dLbls>
        <c:gapWidth val="219"/>
        <c:overlap val="-27"/>
        <c:axId val="1453442880"/>
        <c:axId val="1453442520"/>
      </c:barChart>
      <c:catAx>
        <c:axId val="1453442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453442520"/>
        <c:crosses val="autoZero"/>
        <c:auto val="1"/>
        <c:lblAlgn val="ctr"/>
        <c:lblOffset val="100"/>
        <c:noMultiLvlLbl val="0"/>
      </c:catAx>
      <c:valAx>
        <c:axId val="1453442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Urban population without convenient access to public transport in 2020 (billion population)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453442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'Total urban transit systems'!$I$10</c:f>
              <c:strCache>
                <c:ptCount val="1"/>
                <c:pt idx="0">
                  <c:v>2000</c:v>
                </c:pt>
              </c:strCache>
            </c:strRef>
          </c:tx>
          <c:spPr>
            <a:solidFill>
              <a:schemeClr val="accent3">
                <a:tint val="50000"/>
              </a:schemeClr>
            </a:solidFill>
            <a:ln>
              <a:noFill/>
            </a:ln>
            <a:effectLst/>
          </c:spPr>
          <c:invertIfNegative val="0"/>
          <c:cat>
            <c:strRef>
              <c:f>'Total urban transit systems'!$H$12:$H$16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'Total urban transit systems'!$I$12:$I$16</c:f>
              <c:numCache>
                <c:formatCode>General</c:formatCode>
                <c:ptCount val="5"/>
                <c:pt idx="0">
                  <c:v>148</c:v>
                </c:pt>
                <c:pt idx="1">
                  <c:v>19</c:v>
                </c:pt>
                <c:pt idx="2">
                  <c:v>9</c:v>
                </c:pt>
                <c:pt idx="3">
                  <c:v>0</c:v>
                </c:pt>
                <c:pt idx="4">
                  <c:v>61</c:v>
                </c:pt>
              </c:numCache>
            </c:numRef>
          </c:val>
          <c:extLst>
            <c:ext xmlns:c16="http://schemas.microsoft.com/office/drawing/2014/chart" uri="{C3380CC4-5D6E-409C-BE32-E72D297353CC}">
              <c16:uniqueId val="{00000000-EE94-4BD1-A4DE-007BC88C6588}"/>
            </c:ext>
          </c:extLst>
        </c:ser>
        <c:ser>
          <c:idx val="1"/>
          <c:order val="1"/>
          <c:tx>
            <c:strRef>
              <c:f>'Total urban transit systems'!$J$10</c:f>
              <c:strCache>
                <c:ptCount val="1"/>
                <c:pt idx="0">
                  <c:v>2005</c:v>
                </c:pt>
              </c:strCache>
            </c:strRef>
          </c:tx>
          <c:spPr>
            <a:solidFill>
              <a:schemeClr val="accent3">
                <a:tint val="70000"/>
              </a:schemeClr>
            </a:solidFill>
            <a:ln>
              <a:noFill/>
            </a:ln>
            <a:effectLst/>
          </c:spPr>
          <c:invertIfNegative val="0"/>
          <c:cat>
            <c:strRef>
              <c:f>'Total urban transit systems'!$H$12:$H$16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'Total urban transit systems'!$J$12:$J$16</c:f>
              <c:numCache>
                <c:formatCode>General</c:formatCode>
                <c:ptCount val="5"/>
                <c:pt idx="0">
                  <c:v>163</c:v>
                </c:pt>
                <c:pt idx="1">
                  <c:v>22</c:v>
                </c:pt>
                <c:pt idx="2">
                  <c:v>10</c:v>
                </c:pt>
                <c:pt idx="3">
                  <c:v>0</c:v>
                </c:pt>
                <c:pt idx="4">
                  <c:v>69</c:v>
                </c:pt>
              </c:numCache>
            </c:numRef>
          </c:val>
          <c:extLst>
            <c:ext xmlns:c16="http://schemas.microsoft.com/office/drawing/2014/chart" uri="{C3380CC4-5D6E-409C-BE32-E72D297353CC}">
              <c16:uniqueId val="{00000001-EE94-4BD1-A4DE-007BC88C6588}"/>
            </c:ext>
          </c:extLst>
        </c:ser>
        <c:ser>
          <c:idx val="2"/>
          <c:order val="2"/>
          <c:tx>
            <c:strRef>
              <c:f>'Total urban transit systems'!$K$10</c:f>
              <c:strCache>
                <c:ptCount val="1"/>
                <c:pt idx="0">
                  <c:v>2010</c:v>
                </c:pt>
              </c:strCache>
            </c:strRef>
          </c:tx>
          <c:spPr>
            <a:solidFill>
              <a:schemeClr val="accent3">
                <a:tint val="90000"/>
              </a:schemeClr>
            </a:solidFill>
            <a:ln>
              <a:noFill/>
            </a:ln>
            <a:effectLst/>
          </c:spPr>
          <c:invertIfNegative val="0"/>
          <c:cat>
            <c:strRef>
              <c:f>'Total urban transit systems'!$H$12:$H$16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'Total urban transit systems'!$K$12:$K$16</c:f>
              <c:numCache>
                <c:formatCode>General</c:formatCode>
                <c:ptCount val="5"/>
                <c:pt idx="0">
                  <c:v>184</c:v>
                </c:pt>
                <c:pt idx="1">
                  <c:v>34</c:v>
                </c:pt>
                <c:pt idx="2">
                  <c:v>16</c:v>
                </c:pt>
                <c:pt idx="3">
                  <c:v>2</c:v>
                </c:pt>
                <c:pt idx="4">
                  <c:v>86</c:v>
                </c:pt>
              </c:numCache>
            </c:numRef>
          </c:val>
          <c:extLst>
            <c:ext xmlns:c16="http://schemas.microsoft.com/office/drawing/2014/chart" uri="{C3380CC4-5D6E-409C-BE32-E72D297353CC}">
              <c16:uniqueId val="{00000002-EE94-4BD1-A4DE-007BC88C6588}"/>
            </c:ext>
          </c:extLst>
        </c:ser>
        <c:ser>
          <c:idx val="3"/>
          <c:order val="3"/>
          <c:tx>
            <c:strRef>
              <c:f>'Total urban transit systems'!$L$10</c:f>
              <c:strCache>
                <c:ptCount val="1"/>
                <c:pt idx="0">
                  <c:v>2015</c:v>
                </c:pt>
              </c:strCache>
            </c:strRef>
          </c:tx>
          <c:spPr>
            <a:solidFill>
              <a:schemeClr val="accent3">
                <a:shade val="90000"/>
              </a:schemeClr>
            </a:solidFill>
            <a:ln>
              <a:noFill/>
            </a:ln>
            <a:effectLst/>
          </c:spPr>
          <c:invertIfNegative val="0"/>
          <c:cat>
            <c:strRef>
              <c:f>'Total urban transit systems'!$H$12:$H$16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'Total urban transit systems'!$L$12:$L$16</c:f>
              <c:numCache>
                <c:formatCode>General</c:formatCode>
                <c:ptCount val="5"/>
                <c:pt idx="0">
                  <c:v>206</c:v>
                </c:pt>
                <c:pt idx="1">
                  <c:v>43</c:v>
                </c:pt>
                <c:pt idx="2">
                  <c:v>22</c:v>
                </c:pt>
                <c:pt idx="3">
                  <c:v>4</c:v>
                </c:pt>
                <c:pt idx="4">
                  <c:v>118</c:v>
                </c:pt>
              </c:numCache>
            </c:numRef>
          </c:val>
          <c:extLst>
            <c:ext xmlns:c16="http://schemas.microsoft.com/office/drawing/2014/chart" uri="{C3380CC4-5D6E-409C-BE32-E72D297353CC}">
              <c16:uniqueId val="{00000003-EE94-4BD1-A4DE-007BC88C6588}"/>
            </c:ext>
          </c:extLst>
        </c:ser>
        <c:ser>
          <c:idx val="4"/>
          <c:order val="4"/>
          <c:tx>
            <c:strRef>
              <c:f>'Total urban transit systems'!$M$10</c:f>
              <c:strCache>
                <c:ptCount val="1"/>
                <c:pt idx="0">
                  <c:v>2020</c:v>
                </c:pt>
              </c:strCache>
            </c:strRef>
          </c:tx>
          <c:spPr>
            <a:solidFill>
              <a:schemeClr val="accent3">
                <a:shade val="70000"/>
              </a:schemeClr>
            </a:solidFill>
            <a:ln>
              <a:noFill/>
            </a:ln>
            <a:effectLst/>
          </c:spPr>
          <c:invertIfNegative val="0"/>
          <c:cat>
            <c:strRef>
              <c:f>'Total urban transit systems'!$H$12:$H$16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'Total urban transit systems'!$M$12:$M$16</c:f>
              <c:numCache>
                <c:formatCode>General</c:formatCode>
                <c:ptCount val="5"/>
                <c:pt idx="0">
                  <c:v>217</c:v>
                </c:pt>
                <c:pt idx="1">
                  <c:v>54</c:v>
                </c:pt>
                <c:pt idx="2">
                  <c:v>24</c:v>
                </c:pt>
                <c:pt idx="3">
                  <c:v>7</c:v>
                </c:pt>
                <c:pt idx="4">
                  <c:v>147</c:v>
                </c:pt>
              </c:numCache>
            </c:numRef>
          </c:val>
          <c:extLst>
            <c:ext xmlns:c16="http://schemas.microsoft.com/office/drawing/2014/chart" uri="{C3380CC4-5D6E-409C-BE32-E72D297353CC}">
              <c16:uniqueId val="{00000004-EE94-4BD1-A4DE-007BC88C6588}"/>
            </c:ext>
          </c:extLst>
        </c:ser>
        <c:ser>
          <c:idx val="5"/>
          <c:order val="5"/>
          <c:tx>
            <c:strRef>
              <c:f>'Total urban transit systems'!$N$10</c:f>
              <c:strCache>
                <c:ptCount val="1"/>
                <c:pt idx="0">
                  <c:v>2021</c:v>
                </c:pt>
              </c:strCache>
            </c:strRef>
          </c:tx>
          <c:spPr>
            <a:solidFill>
              <a:schemeClr val="accent3">
                <a:shade val="50000"/>
              </a:schemeClr>
            </a:solidFill>
            <a:ln>
              <a:noFill/>
            </a:ln>
            <a:effectLst/>
          </c:spPr>
          <c:invertIfNegative val="0"/>
          <c:cat>
            <c:strRef>
              <c:f>'Total urban transit systems'!$H$12:$H$16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'Total urban transit systems'!$N$12:$N$16</c:f>
              <c:numCache>
                <c:formatCode>General</c:formatCode>
                <c:ptCount val="5"/>
                <c:pt idx="0">
                  <c:v>218</c:v>
                </c:pt>
                <c:pt idx="1">
                  <c:v>54</c:v>
                </c:pt>
                <c:pt idx="2">
                  <c:v>25</c:v>
                </c:pt>
                <c:pt idx="3">
                  <c:v>7</c:v>
                </c:pt>
                <c:pt idx="4">
                  <c:v>154</c:v>
                </c:pt>
              </c:numCache>
            </c:numRef>
          </c:val>
          <c:extLst>
            <c:ext xmlns:c16="http://schemas.microsoft.com/office/drawing/2014/chart" uri="{C3380CC4-5D6E-409C-BE32-E72D297353CC}">
              <c16:uniqueId val="{00000005-EE94-4BD1-A4DE-007BC88C6588}"/>
            </c:ext>
          </c:extLst>
        </c:ser>
        <c:dLbls>
          <c:showLegendKey val="0"/>
          <c:showVal val="0"/>
          <c:showCatName val="0"/>
          <c:showSerName val="0"/>
          <c:showPercent val="0"/>
          <c:showBubbleSize val="0"/>
        </c:dLbls>
        <c:gapWidth val="219"/>
        <c:axId val="1165867904"/>
        <c:axId val="1165875104"/>
      </c:barChart>
      <c:catAx>
        <c:axId val="1165867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165875104"/>
        <c:crosses val="autoZero"/>
        <c:auto val="1"/>
        <c:lblAlgn val="ctr"/>
        <c:lblOffset val="100"/>
        <c:noMultiLvlLbl val="0"/>
      </c:catAx>
      <c:valAx>
        <c:axId val="1165875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Number of cities with urban rapid transit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16586790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'Total urban transit'!$CA$10</c:f>
              <c:strCache>
                <c:ptCount val="1"/>
                <c:pt idx="0">
                  <c:v>2000</c:v>
                </c:pt>
              </c:strCache>
            </c:strRef>
          </c:tx>
          <c:spPr>
            <a:solidFill>
              <a:schemeClr val="accent3">
                <a:tint val="65000"/>
              </a:schemeClr>
            </a:solidFill>
            <a:ln>
              <a:noFill/>
            </a:ln>
            <a:effectLst/>
          </c:spPr>
          <c:invertIfNegative val="0"/>
          <c:cat>
            <c:strRef>
              <c:f>'Total urban transit'!$BZ$11:$BZ$16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'Total urban transit'!$CA$11:$CA$16</c:f>
              <c:numCache>
                <c:formatCode>0.0</c:formatCode>
                <c:ptCount val="6"/>
                <c:pt idx="0">
                  <c:v>3.9810682693648376</c:v>
                </c:pt>
                <c:pt idx="1">
                  <c:v>9.239898369754961</c:v>
                </c:pt>
                <c:pt idx="2">
                  <c:v>2.5125566570331408</c:v>
                </c:pt>
                <c:pt idx="3">
                  <c:v>1.2414104217320716</c:v>
                </c:pt>
                <c:pt idx="4">
                  <c:v>0</c:v>
                </c:pt>
                <c:pt idx="5">
                  <c:v>2.6632766956841465</c:v>
                </c:pt>
              </c:numCache>
            </c:numRef>
          </c:val>
          <c:extLst>
            <c:ext xmlns:c16="http://schemas.microsoft.com/office/drawing/2014/chart" uri="{C3380CC4-5D6E-409C-BE32-E72D297353CC}">
              <c16:uniqueId val="{00000000-7F44-448C-9335-377ED6EF7B96}"/>
            </c:ext>
          </c:extLst>
        </c:ser>
        <c:ser>
          <c:idx val="1"/>
          <c:order val="1"/>
          <c:tx>
            <c:strRef>
              <c:f>'Total urban transit'!$CB$10</c:f>
              <c:strCache>
                <c:ptCount val="1"/>
                <c:pt idx="0">
                  <c:v>2015</c:v>
                </c:pt>
              </c:strCache>
            </c:strRef>
          </c:tx>
          <c:spPr>
            <a:solidFill>
              <a:schemeClr val="accent3"/>
            </a:solidFill>
            <a:ln>
              <a:noFill/>
            </a:ln>
            <a:effectLst/>
          </c:spPr>
          <c:invertIfNegative val="0"/>
          <c:cat>
            <c:strRef>
              <c:f>'Total urban transit'!$BZ$11:$BZ$16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'Total urban transit'!$CB$11:$CB$16</c:f>
              <c:numCache>
                <c:formatCode>0.0</c:formatCode>
                <c:ptCount val="6"/>
                <c:pt idx="0">
                  <c:v>5.3801242339607942</c:v>
                </c:pt>
                <c:pt idx="1">
                  <c:v>11.21411602037213</c:v>
                </c:pt>
                <c:pt idx="2">
                  <c:v>4.7247883642087762</c:v>
                </c:pt>
                <c:pt idx="3">
                  <c:v>2.706857214105904</c:v>
                </c:pt>
                <c:pt idx="4">
                  <c:v>0.28545085337871434</c:v>
                </c:pt>
                <c:pt idx="5">
                  <c:v>4.5388292154434096</c:v>
                </c:pt>
              </c:numCache>
            </c:numRef>
          </c:val>
          <c:extLst>
            <c:ext xmlns:c16="http://schemas.microsoft.com/office/drawing/2014/chart" uri="{C3380CC4-5D6E-409C-BE32-E72D297353CC}">
              <c16:uniqueId val="{00000001-7F44-448C-9335-377ED6EF7B96}"/>
            </c:ext>
          </c:extLst>
        </c:ser>
        <c:ser>
          <c:idx val="2"/>
          <c:order val="2"/>
          <c:tx>
            <c:strRef>
              <c:f>'Total urban transit'!$CC$10</c:f>
              <c:strCache>
                <c:ptCount val="1"/>
                <c:pt idx="0">
                  <c:v>2020</c:v>
                </c:pt>
              </c:strCache>
            </c:strRef>
          </c:tx>
          <c:spPr>
            <a:solidFill>
              <a:schemeClr val="accent3">
                <a:shade val="65000"/>
              </a:schemeClr>
            </a:solidFill>
            <a:ln>
              <a:noFill/>
            </a:ln>
            <a:effectLst/>
          </c:spPr>
          <c:invertIfNegative val="0"/>
          <c:cat>
            <c:strRef>
              <c:f>'Total urban transit'!$BZ$11:$BZ$16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'Total urban transit'!$CC$11:$CC$16</c:f>
              <c:numCache>
                <c:formatCode>0.0</c:formatCode>
                <c:ptCount val="6"/>
                <c:pt idx="0">
                  <c:v>6.1010252942771439</c:v>
                </c:pt>
                <c:pt idx="1">
                  <c:v>11.410002456612931</c:v>
                </c:pt>
                <c:pt idx="2">
                  <c:v>5.224206889700902</c:v>
                </c:pt>
                <c:pt idx="3">
                  <c:v>2.8494377164191542</c:v>
                </c:pt>
                <c:pt idx="4">
                  <c:v>0.36045556324506578</c:v>
                </c:pt>
                <c:pt idx="5">
                  <c:v>5.9769412222616323</c:v>
                </c:pt>
              </c:numCache>
            </c:numRef>
          </c:val>
          <c:extLst>
            <c:ext xmlns:c16="http://schemas.microsoft.com/office/drawing/2014/chart" uri="{C3380CC4-5D6E-409C-BE32-E72D297353CC}">
              <c16:uniqueId val="{00000002-7F44-448C-9335-377ED6EF7B96}"/>
            </c:ext>
          </c:extLst>
        </c:ser>
        <c:dLbls>
          <c:showLegendKey val="0"/>
          <c:showVal val="0"/>
          <c:showCatName val="0"/>
          <c:showSerName val="0"/>
          <c:showPercent val="0"/>
          <c:showBubbleSize val="0"/>
        </c:dLbls>
        <c:gapWidth val="219"/>
        <c:axId val="336085504"/>
        <c:axId val="336084064"/>
      </c:barChart>
      <c:catAx>
        <c:axId val="33608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4064"/>
        <c:crosses val="autoZero"/>
        <c:auto val="1"/>
        <c:lblAlgn val="ctr"/>
        <c:lblOffset val="100"/>
        <c:noMultiLvlLbl val="0"/>
      </c:catAx>
      <c:valAx>
        <c:axId val="336084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Urban rapid transit kilometers per million urban population (kilometers per million population)</a:t>
                </a:r>
              </a:p>
            </c:rich>
          </c:tx>
          <c:layout>
            <c:manualLayout>
              <c:xMode val="edge"/>
              <c:yMode val="edge"/>
              <c:x val="2.392973605572031E-2"/>
              <c:y val="4.088871955521689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55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10"/>
            <c:spPr>
              <a:solidFill>
                <a:schemeClr val="accent3"/>
              </a:solidFill>
              <a:ln w="9525">
                <a:noFill/>
              </a:ln>
              <a:effectLst/>
            </c:spPr>
          </c:marker>
          <c:dLbls>
            <c:dLbl>
              <c:idx val="0"/>
              <c:layout>
                <c:manualLayout>
                  <c:x val="-6.9399814907529625E-2"/>
                  <c:y val="-0.127008547008547"/>
                </c:manualLayout>
              </c:layout>
              <c:tx>
                <c:rich>
                  <a:bodyPr/>
                  <a:lstStyle/>
                  <a:p>
                    <a:fld id="{30AE86D6-E945-4088-842E-1D169A828794}" type="CELLRANGE">
                      <a:rPr lang="en-US"/>
                      <a:pPr/>
                      <a:t>[CELLRANGE]</a:t>
                    </a:fld>
                    <a:endParaRPr lang="en-IN"/>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645-487B-A101-D74681BA21E1}"/>
                </c:ext>
              </c:extLst>
            </c:dLbl>
            <c:dLbl>
              <c:idx val="1"/>
              <c:layout>
                <c:manualLayout>
                  <c:x val="1.5684007707129025E-2"/>
                  <c:y val="-6.5470085470085468E-2"/>
                </c:manualLayout>
              </c:layout>
              <c:tx>
                <c:rich>
                  <a:bodyPr/>
                  <a:lstStyle/>
                  <a:p>
                    <a:fld id="{A7D87242-97A3-4BFB-8D7C-DE1DEE16BEC3}" type="CELLRANGE">
                      <a:rPr lang="en-US"/>
                      <a:pPr/>
                      <a:t>[CELLRANGE]</a:t>
                    </a:fld>
                    <a:endParaRPr lang="en-IN"/>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645-487B-A101-D74681BA21E1}"/>
                </c:ext>
              </c:extLst>
            </c:dLbl>
            <c:dLbl>
              <c:idx val="2"/>
              <c:layout>
                <c:manualLayout>
                  <c:x val="5.2885318525935705E-2"/>
                  <c:y val="6.8888888888888888E-2"/>
                </c:manualLayout>
              </c:layout>
              <c:tx>
                <c:rich>
                  <a:bodyPr/>
                  <a:lstStyle/>
                  <a:p>
                    <a:fld id="{FA0F6BD9-B8B2-4D97-87C9-655264C194E9}" type="CELLRANGE">
                      <a:rPr lang="en-US"/>
                      <a:pPr/>
                      <a:t>[CELLRANGE]</a:t>
                    </a:fld>
                    <a:endParaRPr lang="en-IN"/>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645-487B-A101-D74681BA21E1}"/>
                </c:ext>
              </c:extLst>
            </c:dLbl>
            <c:dLbl>
              <c:idx val="3"/>
              <c:layout>
                <c:manualLayout>
                  <c:x val="3.8535645472061657E-3"/>
                  <c:y val="-0.12649572649572649"/>
                </c:manualLayout>
              </c:layout>
              <c:tx>
                <c:rich>
                  <a:bodyPr/>
                  <a:lstStyle/>
                  <a:p>
                    <a:fld id="{562DF3F1-6F5C-4CB2-9FA2-D1320CFD88C3}" type="CELLRANGE">
                      <a:rPr lang="en-US"/>
                      <a:pPr/>
                      <a:t>[CELLRANGE]</a:t>
                    </a:fld>
                    <a:endParaRPr lang="en-IN"/>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645-487B-A101-D74681BA21E1}"/>
                </c:ext>
              </c:extLst>
            </c:dLbl>
            <c:dLbl>
              <c:idx val="4"/>
              <c:layout>
                <c:manualLayout>
                  <c:x val="-7.5944199171635335E-2"/>
                  <c:y val="0.11564116023958544"/>
                </c:manualLayout>
              </c:layout>
              <c:tx>
                <c:rich>
                  <a:bodyPr/>
                  <a:lstStyle/>
                  <a:p>
                    <a:fld id="{6A54FFEC-F47B-4D3B-A248-AD4143C082E8}" type="CELLRANGE">
                      <a:rPr lang="en-US"/>
                      <a:pPr/>
                      <a:t>[CELLRANGE]</a:t>
                    </a:fld>
                    <a:endParaRPr lang="en-IN"/>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645-487B-A101-D74681BA21E1}"/>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Sheet3!$B$15:$B$19</c:f>
              <c:numCache>
                <c:formatCode>General</c:formatCode>
                <c:ptCount val="5"/>
                <c:pt idx="0">
                  <c:v>12.053342490253364</c:v>
                </c:pt>
                <c:pt idx="1">
                  <c:v>5.224206889700902</c:v>
                </c:pt>
                <c:pt idx="2">
                  <c:v>2.6996743730035866</c:v>
                </c:pt>
                <c:pt idx="3">
                  <c:v>0.36045556324506578</c:v>
                </c:pt>
                <c:pt idx="4">
                  <c:v>5.9769412222616323</c:v>
                </c:pt>
              </c:numCache>
            </c:numRef>
          </c:xVal>
          <c:yVal>
            <c:numRef>
              <c:f>Sheet3!$C$15:$C$19</c:f>
              <c:numCache>
                <c:formatCode>_(* #,##0_);_(* \(#,##0\);_(* "-"??_);_(@_)</c:formatCode>
                <c:ptCount val="5"/>
                <c:pt idx="0">
                  <c:v>70867.263640000063</c:v>
                </c:pt>
                <c:pt idx="1">
                  <c:v>305855.29894499993</c:v>
                </c:pt>
                <c:pt idx="2">
                  <c:v>206227.80494099995</c:v>
                </c:pt>
                <c:pt idx="3">
                  <c:v>317858.01547500002</c:v>
                </c:pt>
                <c:pt idx="4">
                  <c:v>1322797.0564680004</c:v>
                </c:pt>
              </c:numCache>
            </c:numRef>
          </c:yVal>
          <c:smooth val="0"/>
          <c:extLst>
            <c:ext xmlns:c15="http://schemas.microsoft.com/office/drawing/2012/chart" uri="{02D57815-91ED-43cb-92C2-25804820EDAC}">
              <c15:datalabelsRange>
                <c15:f>Sheet3!$A$15:$A$19</c15:f>
                <c15:dlblRangeCache>
                  <c:ptCount val="5"/>
                  <c:pt idx="0">
                    <c:v>Europe and Northern America</c:v>
                  </c:pt>
                  <c:pt idx="1">
                    <c:v>Latin America and the Caribbean</c:v>
                  </c:pt>
                  <c:pt idx="2">
                    <c:v>Northern Africa and Western Asia</c:v>
                  </c:pt>
                  <c:pt idx="3">
                    <c:v>Sub-Saharan Africa</c:v>
                  </c:pt>
                  <c:pt idx="4">
                    <c:v>Asia-Pacific</c:v>
                  </c:pt>
                </c15:dlblRangeCache>
              </c15:datalabelsRange>
            </c:ext>
            <c:ext xmlns:c16="http://schemas.microsoft.com/office/drawing/2014/chart" uri="{C3380CC4-5D6E-409C-BE32-E72D297353CC}">
              <c16:uniqueId val="{00000005-2645-487B-A101-D74681BA21E1}"/>
            </c:ext>
          </c:extLst>
        </c:ser>
        <c:dLbls>
          <c:showLegendKey val="0"/>
          <c:showVal val="0"/>
          <c:showCatName val="0"/>
          <c:showSerName val="0"/>
          <c:showPercent val="0"/>
          <c:showBubbleSize val="0"/>
        </c:dLbls>
        <c:axId val="889149007"/>
        <c:axId val="889150735"/>
      </c:scatterChart>
      <c:valAx>
        <c:axId val="88914900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Kilometers of rapid transit per million urban population, 2020</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89150735"/>
        <c:crosses val="autoZero"/>
        <c:crossBetween val="midCat"/>
      </c:valAx>
      <c:valAx>
        <c:axId val="8891507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Urban population without convenient access to public transport, billions, 2020</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89149007"/>
        <c:crosses val="autoZero"/>
        <c:crossBetween val="midCat"/>
        <c:dispUnits>
          <c:builtInUnit val="m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'Bus manufacturing'!$AA$33</c:f>
              <c:strCache>
                <c:ptCount val="1"/>
                <c:pt idx="0">
                  <c:v>2000</c:v>
                </c:pt>
              </c:strCache>
            </c:strRef>
          </c:tx>
          <c:spPr>
            <a:solidFill>
              <a:schemeClr val="accent3">
                <a:tint val="46000"/>
              </a:schemeClr>
            </a:solidFill>
            <a:ln>
              <a:noFill/>
            </a:ln>
            <a:effectLst/>
          </c:spPr>
          <c:invertIfNegative val="0"/>
          <c:cat>
            <c:strRef>
              <c:f>'Bus manufacturing'!$Z$34:$Z$35</c:f>
              <c:strCache>
                <c:ptCount val="2"/>
                <c:pt idx="0">
                  <c:v>Global</c:v>
                </c:pt>
                <c:pt idx="1">
                  <c:v>Asia-Pacific</c:v>
                </c:pt>
              </c:strCache>
            </c:strRef>
          </c:cat>
          <c:val>
            <c:numRef>
              <c:f>'Bus manufacturing'!$AA$34:$AA$35</c:f>
              <c:numCache>
                <c:formatCode>0</c:formatCode>
                <c:ptCount val="2"/>
                <c:pt idx="0">
                  <c:v>50.695442302548507</c:v>
                </c:pt>
                <c:pt idx="1">
                  <c:v>18.856695438752347</c:v>
                </c:pt>
              </c:numCache>
            </c:numRef>
          </c:val>
          <c:extLst>
            <c:ext xmlns:c16="http://schemas.microsoft.com/office/drawing/2014/chart" uri="{C3380CC4-5D6E-409C-BE32-E72D297353CC}">
              <c16:uniqueId val="{00000000-B538-43B1-84F0-DAE4BF2BC2B0}"/>
            </c:ext>
          </c:extLst>
        </c:ser>
        <c:ser>
          <c:idx val="1"/>
          <c:order val="1"/>
          <c:tx>
            <c:strRef>
              <c:f>'Bus manufacturing'!$AB$33</c:f>
              <c:strCache>
                <c:ptCount val="1"/>
                <c:pt idx="0">
                  <c:v>2005</c:v>
                </c:pt>
              </c:strCache>
            </c:strRef>
          </c:tx>
          <c:spPr>
            <a:solidFill>
              <a:schemeClr val="accent3">
                <a:tint val="62000"/>
              </a:schemeClr>
            </a:solidFill>
            <a:ln>
              <a:noFill/>
            </a:ln>
            <a:effectLst/>
          </c:spPr>
          <c:invertIfNegative val="0"/>
          <c:cat>
            <c:strRef>
              <c:f>'Bus manufacturing'!$Z$34:$Z$35</c:f>
              <c:strCache>
                <c:ptCount val="2"/>
                <c:pt idx="0">
                  <c:v>Global</c:v>
                </c:pt>
                <c:pt idx="1">
                  <c:v>Asia-Pacific</c:v>
                </c:pt>
              </c:strCache>
            </c:strRef>
          </c:cat>
          <c:val>
            <c:numRef>
              <c:f>'Bus manufacturing'!$AB$34:$AB$35</c:f>
              <c:numCache>
                <c:formatCode>0</c:formatCode>
                <c:ptCount val="2"/>
                <c:pt idx="0">
                  <c:v>87.84437767866585</c:v>
                </c:pt>
                <c:pt idx="1">
                  <c:v>48.600231130317596</c:v>
                </c:pt>
              </c:numCache>
            </c:numRef>
          </c:val>
          <c:extLst>
            <c:ext xmlns:c16="http://schemas.microsoft.com/office/drawing/2014/chart" uri="{C3380CC4-5D6E-409C-BE32-E72D297353CC}">
              <c16:uniqueId val="{00000001-B538-43B1-84F0-DAE4BF2BC2B0}"/>
            </c:ext>
          </c:extLst>
        </c:ser>
        <c:ser>
          <c:idx val="2"/>
          <c:order val="2"/>
          <c:tx>
            <c:strRef>
              <c:f>'Bus manufacturing'!$AC$33</c:f>
              <c:strCache>
                <c:ptCount val="1"/>
                <c:pt idx="0">
                  <c:v>2010</c:v>
                </c:pt>
              </c:strCache>
            </c:strRef>
          </c:tx>
          <c:spPr>
            <a:solidFill>
              <a:schemeClr val="accent3">
                <a:tint val="77000"/>
              </a:schemeClr>
            </a:solidFill>
            <a:ln>
              <a:noFill/>
            </a:ln>
            <a:effectLst/>
          </c:spPr>
          <c:invertIfNegative val="0"/>
          <c:cat>
            <c:strRef>
              <c:f>'Bus manufacturing'!$Z$34:$Z$35</c:f>
              <c:strCache>
                <c:ptCount val="2"/>
                <c:pt idx="0">
                  <c:v>Global</c:v>
                </c:pt>
                <c:pt idx="1">
                  <c:v>Asia-Pacific</c:v>
                </c:pt>
              </c:strCache>
            </c:strRef>
          </c:cat>
          <c:val>
            <c:numRef>
              <c:f>'Bus manufacturing'!$AC$34:$AC$35</c:f>
              <c:numCache>
                <c:formatCode>0</c:formatCode>
                <c:ptCount val="2"/>
                <c:pt idx="0">
                  <c:v>111.96589968960133</c:v>
                </c:pt>
                <c:pt idx="1">
                  <c:v>98.128747868443938</c:v>
                </c:pt>
              </c:numCache>
            </c:numRef>
          </c:val>
          <c:extLst>
            <c:ext xmlns:c16="http://schemas.microsoft.com/office/drawing/2014/chart" uri="{C3380CC4-5D6E-409C-BE32-E72D297353CC}">
              <c16:uniqueId val="{00000002-B538-43B1-84F0-DAE4BF2BC2B0}"/>
            </c:ext>
          </c:extLst>
        </c:ser>
        <c:ser>
          <c:idx val="3"/>
          <c:order val="3"/>
          <c:tx>
            <c:strRef>
              <c:f>'Bus manufacturing'!$AD$33</c:f>
              <c:strCache>
                <c:ptCount val="1"/>
                <c:pt idx="0">
                  <c:v>2015</c:v>
                </c:pt>
              </c:strCache>
            </c:strRef>
          </c:tx>
          <c:spPr>
            <a:solidFill>
              <a:schemeClr val="accent3">
                <a:tint val="93000"/>
              </a:schemeClr>
            </a:solidFill>
            <a:ln>
              <a:noFill/>
            </a:ln>
            <a:effectLst/>
          </c:spPr>
          <c:invertIfNegative val="0"/>
          <c:cat>
            <c:strRef>
              <c:f>'Bus manufacturing'!$Z$34:$Z$35</c:f>
              <c:strCache>
                <c:ptCount val="2"/>
                <c:pt idx="0">
                  <c:v>Global</c:v>
                </c:pt>
                <c:pt idx="1">
                  <c:v>Asia-Pacific</c:v>
                </c:pt>
              </c:strCache>
            </c:strRef>
          </c:cat>
          <c:val>
            <c:numRef>
              <c:f>'Bus manufacturing'!$AD$34:$AD$35</c:f>
              <c:numCache>
                <c:formatCode>0</c:formatCode>
                <c:ptCount val="2"/>
                <c:pt idx="0">
                  <c:v>100</c:v>
                </c:pt>
                <c:pt idx="1">
                  <c:v>100</c:v>
                </c:pt>
              </c:numCache>
            </c:numRef>
          </c:val>
          <c:extLst>
            <c:ext xmlns:c16="http://schemas.microsoft.com/office/drawing/2014/chart" uri="{C3380CC4-5D6E-409C-BE32-E72D297353CC}">
              <c16:uniqueId val="{00000003-B538-43B1-84F0-DAE4BF2BC2B0}"/>
            </c:ext>
          </c:extLst>
        </c:ser>
        <c:ser>
          <c:idx val="4"/>
          <c:order val="4"/>
          <c:tx>
            <c:strRef>
              <c:f>'Bus manufacturing'!$AE$33</c:f>
              <c:strCache>
                <c:ptCount val="1"/>
                <c:pt idx="0">
                  <c:v>2019</c:v>
                </c:pt>
              </c:strCache>
            </c:strRef>
          </c:tx>
          <c:spPr>
            <a:solidFill>
              <a:schemeClr val="accent3">
                <a:shade val="92000"/>
              </a:schemeClr>
            </a:solidFill>
            <a:ln>
              <a:noFill/>
            </a:ln>
            <a:effectLst/>
          </c:spPr>
          <c:invertIfNegative val="0"/>
          <c:cat>
            <c:strRef>
              <c:f>'Bus manufacturing'!$Z$34:$Z$35</c:f>
              <c:strCache>
                <c:ptCount val="2"/>
                <c:pt idx="0">
                  <c:v>Global</c:v>
                </c:pt>
                <c:pt idx="1">
                  <c:v>Asia-Pacific</c:v>
                </c:pt>
              </c:strCache>
            </c:strRef>
          </c:cat>
          <c:val>
            <c:numRef>
              <c:f>'Bus manufacturing'!$AE$34:$AE$35</c:f>
              <c:numCache>
                <c:formatCode>0</c:formatCode>
                <c:ptCount val="2"/>
                <c:pt idx="0">
                  <c:v>107.68158944022493</c:v>
                </c:pt>
                <c:pt idx="1">
                  <c:v>106.96214205856556</c:v>
                </c:pt>
              </c:numCache>
            </c:numRef>
          </c:val>
          <c:extLst>
            <c:ext xmlns:c16="http://schemas.microsoft.com/office/drawing/2014/chart" uri="{C3380CC4-5D6E-409C-BE32-E72D297353CC}">
              <c16:uniqueId val="{00000004-B538-43B1-84F0-DAE4BF2BC2B0}"/>
            </c:ext>
          </c:extLst>
        </c:ser>
        <c:ser>
          <c:idx val="5"/>
          <c:order val="5"/>
          <c:tx>
            <c:strRef>
              <c:f>'Bus manufacturing'!$AF$33</c:f>
              <c:strCache>
                <c:ptCount val="1"/>
                <c:pt idx="0">
                  <c:v>2020</c:v>
                </c:pt>
              </c:strCache>
            </c:strRef>
          </c:tx>
          <c:spPr>
            <a:solidFill>
              <a:schemeClr val="accent3">
                <a:shade val="76000"/>
              </a:schemeClr>
            </a:solidFill>
            <a:ln>
              <a:noFill/>
            </a:ln>
            <a:effectLst/>
          </c:spPr>
          <c:invertIfNegative val="0"/>
          <c:cat>
            <c:strRef>
              <c:f>'Bus manufacturing'!$Z$34:$Z$35</c:f>
              <c:strCache>
                <c:ptCount val="2"/>
                <c:pt idx="0">
                  <c:v>Global</c:v>
                </c:pt>
                <c:pt idx="1">
                  <c:v>Asia-Pacific</c:v>
                </c:pt>
              </c:strCache>
            </c:strRef>
          </c:cat>
          <c:val>
            <c:numRef>
              <c:f>'Bus manufacturing'!$AF$34:$AF$35</c:f>
              <c:numCache>
                <c:formatCode>0</c:formatCode>
                <c:ptCount val="2"/>
                <c:pt idx="0">
                  <c:v>68.254427379774938</c:v>
                </c:pt>
                <c:pt idx="1">
                  <c:v>65.74490591038618</c:v>
                </c:pt>
              </c:numCache>
            </c:numRef>
          </c:val>
          <c:extLst>
            <c:ext xmlns:c16="http://schemas.microsoft.com/office/drawing/2014/chart" uri="{C3380CC4-5D6E-409C-BE32-E72D297353CC}">
              <c16:uniqueId val="{00000005-B538-43B1-84F0-DAE4BF2BC2B0}"/>
            </c:ext>
          </c:extLst>
        </c:ser>
        <c:ser>
          <c:idx val="6"/>
          <c:order val="6"/>
          <c:tx>
            <c:strRef>
              <c:f>'Bus manufacturing'!$AG$33</c:f>
              <c:strCache>
                <c:ptCount val="1"/>
                <c:pt idx="0">
                  <c:v>2021</c:v>
                </c:pt>
              </c:strCache>
            </c:strRef>
          </c:tx>
          <c:spPr>
            <a:solidFill>
              <a:schemeClr val="accent3">
                <a:shade val="61000"/>
              </a:schemeClr>
            </a:solidFill>
            <a:ln>
              <a:noFill/>
            </a:ln>
            <a:effectLst/>
          </c:spPr>
          <c:invertIfNegative val="0"/>
          <c:cat>
            <c:strRef>
              <c:f>'Bus manufacturing'!$Z$34:$Z$35</c:f>
              <c:strCache>
                <c:ptCount val="2"/>
                <c:pt idx="0">
                  <c:v>Global</c:v>
                </c:pt>
                <c:pt idx="1">
                  <c:v>Asia-Pacific</c:v>
                </c:pt>
              </c:strCache>
            </c:strRef>
          </c:cat>
          <c:val>
            <c:numRef>
              <c:f>'Bus manufacturing'!$AG$34:$AG$35</c:f>
              <c:numCache>
                <c:formatCode>0</c:formatCode>
                <c:ptCount val="2"/>
                <c:pt idx="0">
                  <c:v>61.761248063896097</c:v>
                </c:pt>
                <c:pt idx="1">
                  <c:v>58.841487515574947</c:v>
                </c:pt>
              </c:numCache>
            </c:numRef>
          </c:val>
          <c:extLst>
            <c:ext xmlns:c16="http://schemas.microsoft.com/office/drawing/2014/chart" uri="{C3380CC4-5D6E-409C-BE32-E72D297353CC}">
              <c16:uniqueId val="{00000006-B538-43B1-84F0-DAE4BF2BC2B0}"/>
            </c:ext>
          </c:extLst>
        </c:ser>
        <c:ser>
          <c:idx val="7"/>
          <c:order val="7"/>
          <c:tx>
            <c:strRef>
              <c:f>'Bus manufacturing'!$AH$33</c:f>
              <c:strCache>
                <c:ptCount val="1"/>
                <c:pt idx="0">
                  <c:v>2022</c:v>
                </c:pt>
              </c:strCache>
            </c:strRef>
          </c:tx>
          <c:spPr>
            <a:solidFill>
              <a:schemeClr val="accent3">
                <a:shade val="45000"/>
              </a:schemeClr>
            </a:solidFill>
            <a:ln>
              <a:noFill/>
            </a:ln>
            <a:effectLst/>
          </c:spPr>
          <c:invertIfNegative val="0"/>
          <c:cat>
            <c:strRef>
              <c:f>'Bus manufacturing'!$Z$34:$Z$35</c:f>
              <c:strCache>
                <c:ptCount val="2"/>
                <c:pt idx="0">
                  <c:v>Global</c:v>
                </c:pt>
                <c:pt idx="1">
                  <c:v>Asia-Pacific</c:v>
                </c:pt>
              </c:strCache>
            </c:strRef>
          </c:cat>
          <c:val>
            <c:numRef>
              <c:f>'Bus manufacturing'!$AH$34:$AH$35</c:f>
              <c:numCache>
                <c:formatCode>0</c:formatCode>
                <c:ptCount val="2"/>
                <c:pt idx="0">
                  <c:v>78.750132183800801</c:v>
                </c:pt>
                <c:pt idx="1">
                  <c:v>72.42698126489266</c:v>
                </c:pt>
              </c:numCache>
            </c:numRef>
          </c:val>
          <c:extLst>
            <c:ext xmlns:c16="http://schemas.microsoft.com/office/drawing/2014/chart" uri="{C3380CC4-5D6E-409C-BE32-E72D297353CC}">
              <c16:uniqueId val="{00000007-B538-43B1-84F0-DAE4BF2BC2B0}"/>
            </c:ext>
          </c:extLst>
        </c:ser>
        <c:dLbls>
          <c:showLegendKey val="0"/>
          <c:showVal val="0"/>
          <c:showCatName val="0"/>
          <c:showSerName val="0"/>
          <c:showPercent val="0"/>
          <c:showBubbleSize val="0"/>
        </c:dLbls>
        <c:gapWidth val="219"/>
        <c:axId val="907665488"/>
        <c:axId val="907665848"/>
      </c:barChart>
      <c:catAx>
        <c:axId val="9076654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07665848"/>
        <c:crosses val="autoZero"/>
        <c:auto val="1"/>
        <c:lblAlgn val="ctr"/>
        <c:lblOffset val="100"/>
        <c:noMultiLvlLbl val="0"/>
      </c:catAx>
      <c:valAx>
        <c:axId val="907665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Busmanufacturingin global and Asia-Pacific (assuming 2015=100)</a:t>
                </a:r>
              </a:p>
            </c:rich>
          </c:tx>
          <c:layout>
            <c:manualLayout>
              <c:xMode val="edge"/>
              <c:yMode val="edge"/>
              <c:x val="2.6460859977949284E-2"/>
              <c:y val="0.1529841964109842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0766548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'Urban mode share'!$W$29</c:f>
              <c:strCache>
                <c:ptCount val="1"/>
                <c:pt idx="0">
                  <c:v> Non-motorised vehicles </c:v>
                </c:pt>
              </c:strCache>
            </c:strRef>
          </c:tx>
          <c:spPr>
            <a:solidFill>
              <a:schemeClr val="accent1"/>
            </a:solidFill>
            <a:ln>
              <a:noFill/>
            </a:ln>
            <a:effectLst/>
          </c:spPr>
          <c:invertIfNegative val="0"/>
          <c:cat>
            <c:multiLvlStrRef>
              <c:f>'Urban mode share'!$M$30:$N$37</c:f>
              <c:multiLvlStrCache>
                <c:ptCount val="8"/>
                <c:lvl>
                  <c:pt idx="0">
                    <c:v>2015</c:v>
                  </c:pt>
                  <c:pt idx="1">
                    <c:v>2019</c:v>
                  </c:pt>
                  <c:pt idx="2">
                    <c:v>2020</c:v>
                  </c:pt>
                  <c:pt idx="3">
                    <c:v>2022</c:v>
                  </c:pt>
                  <c:pt idx="4">
                    <c:v>2015</c:v>
                  </c:pt>
                  <c:pt idx="5">
                    <c:v>2019</c:v>
                  </c:pt>
                  <c:pt idx="6">
                    <c:v>2020</c:v>
                  </c:pt>
                  <c:pt idx="7">
                    <c:v>2022</c:v>
                  </c:pt>
                </c:lvl>
                <c:lvl>
                  <c:pt idx="0">
                    <c:v> Global </c:v>
                  </c:pt>
                  <c:pt idx="4">
                    <c:v>Asia</c:v>
                  </c:pt>
                </c:lvl>
              </c:multiLvlStrCache>
            </c:multiLvlStrRef>
          </c:cat>
          <c:val>
            <c:numRef>
              <c:f>'Urban mode share'!$W$30:$W$37</c:f>
              <c:numCache>
                <c:formatCode>0%</c:formatCode>
                <c:ptCount val="8"/>
                <c:pt idx="0">
                  <c:v>0.14371251823909356</c:v>
                </c:pt>
                <c:pt idx="1">
                  <c:v>0.13988118811999484</c:v>
                </c:pt>
                <c:pt idx="2">
                  <c:v>0.15293898192542291</c:v>
                </c:pt>
                <c:pt idx="3">
                  <c:v>0.15323102410212314</c:v>
                </c:pt>
                <c:pt idx="4">
                  <c:v>0.15510723035923299</c:v>
                </c:pt>
                <c:pt idx="5">
                  <c:v>0.14341676276386686</c:v>
                </c:pt>
                <c:pt idx="6">
                  <c:v>0.15941005306842299</c:v>
                </c:pt>
                <c:pt idx="7">
                  <c:v>0.15673790727442799</c:v>
                </c:pt>
              </c:numCache>
            </c:numRef>
          </c:val>
          <c:extLst>
            <c:ext xmlns:c16="http://schemas.microsoft.com/office/drawing/2014/chart" uri="{C3380CC4-5D6E-409C-BE32-E72D297353CC}">
              <c16:uniqueId val="{00000000-340C-4FEC-A767-2D4061251638}"/>
            </c:ext>
          </c:extLst>
        </c:ser>
        <c:ser>
          <c:idx val="1"/>
          <c:order val="1"/>
          <c:tx>
            <c:strRef>
              <c:f>'Urban mode share'!$X$29</c:f>
              <c:strCache>
                <c:ptCount val="1"/>
                <c:pt idx="0">
                  <c:v>Two- and three-wheelers</c:v>
                </c:pt>
              </c:strCache>
            </c:strRef>
          </c:tx>
          <c:spPr>
            <a:solidFill>
              <a:schemeClr val="accent3"/>
            </a:solidFill>
            <a:ln>
              <a:noFill/>
            </a:ln>
            <a:effectLst/>
          </c:spPr>
          <c:invertIfNegative val="0"/>
          <c:cat>
            <c:multiLvlStrRef>
              <c:f>'Urban mode share'!$M$30:$N$37</c:f>
              <c:multiLvlStrCache>
                <c:ptCount val="8"/>
                <c:lvl>
                  <c:pt idx="0">
                    <c:v>2015</c:v>
                  </c:pt>
                  <c:pt idx="1">
                    <c:v>2019</c:v>
                  </c:pt>
                  <c:pt idx="2">
                    <c:v>2020</c:v>
                  </c:pt>
                  <c:pt idx="3">
                    <c:v>2022</c:v>
                  </c:pt>
                  <c:pt idx="4">
                    <c:v>2015</c:v>
                  </c:pt>
                  <c:pt idx="5">
                    <c:v>2019</c:v>
                  </c:pt>
                  <c:pt idx="6">
                    <c:v>2020</c:v>
                  </c:pt>
                  <c:pt idx="7">
                    <c:v>2022</c:v>
                  </c:pt>
                </c:lvl>
                <c:lvl>
                  <c:pt idx="0">
                    <c:v> Global </c:v>
                  </c:pt>
                  <c:pt idx="4">
                    <c:v>Asia</c:v>
                  </c:pt>
                </c:lvl>
              </c:multiLvlStrCache>
            </c:multiLvlStrRef>
          </c:cat>
          <c:val>
            <c:numRef>
              <c:f>'Urban mode share'!$X$30:$X$37</c:f>
              <c:numCache>
                <c:formatCode>0%</c:formatCode>
                <c:ptCount val="8"/>
                <c:pt idx="0">
                  <c:v>0.18592051978386787</c:v>
                </c:pt>
                <c:pt idx="1">
                  <c:v>0.22785567293321732</c:v>
                </c:pt>
                <c:pt idx="2">
                  <c:v>0.2291983734989283</c:v>
                </c:pt>
                <c:pt idx="3">
                  <c:v>0.21638775804679622</c:v>
                </c:pt>
                <c:pt idx="4">
                  <c:v>0.30500830158248921</c:v>
                </c:pt>
                <c:pt idx="5">
                  <c:v>0.36345940770161622</c:v>
                </c:pt>
                <c:pt idx="6">
                  <c:v>0.36997603950094088</c:v>
                </c:pt>
                <c:pt idx="7">
                  <c:v>0.34625331526944364</c:v>
                </c:pt>
              </c:numCache>
            </c:numRef>
          </c:val>
          <c:extLst>
            <c:ext xmlns:c16="http://schemas.microsoft.com/office/drawing/2014/chart" uri="{C3380CC4-5D6E-409C-BE32-E72D297353CC}">
              <c16:uniqueId val="{00000001-340C-4FEC-A767-2D4061251638}"/>
            </c:ext>
          </c:extLst>
        </c:ser>
        <c:ser>
          <c:idx val="2"/>
          <c:order val="2"/>
          <c:tx>
            <c:strRef>
              <c:f>'Urban mode share'!$Y$29</c:f>
              <c:strCache>
                <c:ptCount val="1"/>
                <c:pt idx="0">
                  <c:v>Passenger cars</c:v>
                </c:pt>
              </c:strCache>
            </c:strRef>
          </c:tx>
          <c:spPr>
            <a:solidFill>
              <a:schemeClr val="accent5"/>
            </a:solidFill>
            <a:ln>
              <a:noFill/>
            </a:ln>
            <a:effectLst/>
          </c:spPr>
          <c:invertIfNegative val="0"/>
          <c:cat>
            <c:multiLvlStrRef>
              <c:f>'Urban mode share'!$M$30:$N$37</c:f>
              <c:multiLvlStrCache>
                <c:ptCount val="8"/>
                <c:lvl>
                  <c:pt idx="0">
                    <c:v>2015</c:v>
                  </c:pt>
                  <c:pt idx="1">
                    <c:v>2019</c:v>
                  </c:pt>
                  <c:pt idx="2">
                    <c:v>2020</c:v>
                  </c:pt>
                  <c:pt idx="3">
                    <c:v>2022</c:v>
                  </c:pt>
                  <c:pt idx="4">
                    <c:v>2015</c:v>
                  </c:pt>
                  <c:pt idx="5">
                    <c:v>2019</c:v>
                  </c:pt>
                  <c:pt idx="6">
                    <c:v>2020</c:v>
                  </c:pt>
                  <c:pt idx="7">
                    <c:v>2022</c:v>
                  </c:pt>
                </c:lvl>
                <c:lvl>
                  <c:pt idx="0">
                    <c:v> Global </c:v>
                  </c:pt>
                  <c:pt idx="4">
                    <c:v>Asia</c:v>
                  </c:pt>
                </c:lvl>
              </c:multiLvlStrCache>
            </c:multiLvlStrRef>
          </c:cat>
          <c:val>
            <c:numRef>
              <c:f>'Urban mode share'!$Y$30:$Y$37</c:f>
              <c:numCache>
                <c:formatCode>0%</c:formatCode>
                <c:ptCount val="8"/>
                <c:pt idx="0">
                  <c:v>0.37204012169277195</c:v>
                </c:pt>
                <c:pt idx="1">
                  <c:v>0.34235755873005541</c:v>
                </c:pt>
                <c:pt idx="2">
                  <c:v>0.39143630939032065</c:v>
                </c:pt>
                <c:pt idx="3">
                  <c:v>0.33507346897942419</c:v>
                </c:pt>
                <c:pt idx="4">
                  <c:v>0.24248151818936914</c:v>
                </c:pt>
                <c:pt idx="5">
                  <c:v>0.17032546367286511</c:v>
                </c:pt>
                <c:pt idx="6">
                  <c:v>0.21607217059801054</c:v>
                </c:pt>
                <c:pt idx="7">
                  <c:v>0.16587208047888341</c:v>
                </c:pt>
              </c:numCache>
            </c:numRef>
          </c:val>
          <c:extLst>
            <c:ext xmlns:c16="http://schemas.microsoft.com/office/drawing/2014/chart" uri="{C3380CC4-5D6E-409C-BE32-E72D297353CC}">
              <c16:uniqueId val="{00000002-340C-4FEC-A767-2D4061251638}"/>
            </c:ext>
          </c:extLst>
        </c:ser>
        <c:ser>
          <c:idx val="3"/>
          <c:order val="3"/>
          <c:tx>
            <c:strRef>
              <c:f>'Urban mode share'!$Z$29</c:f>
              <c:strCache>
                <c:ptCount val="1"/>
                <c:pt idx="0">
                  <c:v>Buses (with IPT)</c:v>
                </c:pt>
              </c:strCache>
            </c:strRef>
          </c:tx>
          <c:spPr>
            <a:solidFill>
              <a:schemeClr val="accent1">
                <a:lumMod val="60000"/>
              </a:schemeClr>
            </a:solidFill>
            <a:ln>
              <a:noFill/>
            </a:ln>
            <a:effectLst/>
          </c:spPr>
          <c:invertIfNegative val="0"/>
          <c:cat>
            <c:multiLvlStrRef>
              <c:f>'Urban mode share'!$M$30:$N$37</c:f>
              <c:multiLvlStrCache>
                <c:ptCount val="8"/>
                <c:lvl>
                  <c:pt idx="0">
                    <c:v>2015</c:v>
                  </c:pt>
                  <c:pt idx="1">
                    <c:v>2019</c:v>
                  </c:pt>
                  <c:pt idx="2">
                    <c:v>2020</c:v>
                  </c:pt>
                  <c:pt idx="3">
                    <c:v>2022</c:v>
                  </c:pt>
                  <c:pt idx="4">
                    <c:v>2015</c:v>
                  </c:pt>
                  <c:pt idx="5">
                    <c:v>2019</c:v>
                  </c:pt>
                  <c:pt idx="6">
                    <c:v>2020</c:v>
                  </c:pt>
                  <c:pt idx="7">
                    <c:v>2022</c:v>
                  </c:pt>
                </c:lvl>
                <c:lvl>
                  <c:pt idx="0">
                    <c:v> Global </c:v>
                  </c:pt>
                  <c:pt idx="4">
                    <c:v>Asia</c:v>
                  </c:pt>
                </c:lvl>
              </c:multiLvlStrCache>
            </c:multiLvlStrRef>
          </c:cat>
          <c:val>
            <c:numRef>
              <c:f>'Urban mode share'!$Z$30:$Z$37</c:f>
              <c:numCache>
                <c:formatCode>0%</c:formatCode>
                <c:ptCount val="8"/>
                <c:pt idx="0">
                  <c:v>0.24062929709317166</c:v>
                </c:pt>
                <c:pt idx="1">
                  <c:v>0.24320702140209036</c:v>
                </c:pt>
                <c:pt idx="2">
                  <c:v>0.18739784782048033</c:v>
                </c:pt>
                <c:pt idx="3">
                  <c:v>0.24950975062076122</c:v>
                </c:pt>
                <c:pt idx="4">
                  <c:v>0.23458226790204811</c:v>
                </c:pt>
                <c:pt idx="5">
                  <c:v>0.2738436995059263</c:v>
                </c:pt>
                <c:pt idx="6">
                  <c:v>0.21062850159384786</c:v>
                </c:pt>
                <c:pt idx="7">
                  <c:v>0.28260812389783763</c:v>
                </c:pt>
              </c:numCache>
            </c:numRef>
          </c:val>
          <c:extLst>
            <c:ext xmlns:c16="http://schemas.microsoft.com/office/drawing/2014/chart" uri="{C3380CC4-5D6E-409C-BE32-E72D297353CC}">
              <c16:uniqueId val="{00000003-340C-4FEC-A767-2D4061251638}"/>
            </c:ext>
          </c:extLst>
        </c:ser>
        <c:ser>
          <c:idx val="4"/>
          <c:order val="4"/>
          <c:tx>
            <c:strRef>
              <c:f>'Urban mode share'!$AA$29</c:f>
              <c:strCache>
                <c:ptCount val="1"/>
                <c:pt idx="0">
                  <c:v>Passenger trains</c:v>
                </c:pt>
              </c:strCache>
            </c:strRef>
          </c:tx>
          <c:spPr>
            <a:solidFill>
              <a:schemeClr val="accent3">
                <a:lumMod val="60000"/>
              </a:schemeClr>
            </a:solidFill>
            <a:ln>
              <a:noFill/>
            </a:ln>
            <a:effectLst/>
          </c:spPr>
          <c:invertIfNegative val="0"/>
          <c:cat>
            <c:multiLvlStrRef>
              <c:f>'Urban mode share'!$M$30:$N$37</c:f>
              <c:multiLvlStrCache>
                <c:ptCount val="8"/>
                <c:lvl>
                  <c:pt idx="0">
                    <c:v>2015</c:v>
                  </c:pt>
                  <c:pt idx="1">
                    <c:v>2019</c:v>
                  </c:pt>
                  <c:pt idx="2">
                    <c:v>2020</c:v>
                  </c:pt>
                  <c:pt idx="3">
                    <c:v>2022</c:v>
                  </c:pt>
                  <c:pt idx="4">
                    <c:v>2015</c:v>
                  </c:pt>
                  <c:pt idx="5">
                    <c:v>2019</c:v>
                  </c:pt>
                  <c:pt idx="6">
                    <c:v>2020</c:v>
                  </c:pt>
                  <c:pt idx="7">
                    <c:v>2022</c:v>
                  </c:pt>
                </c:lvl>
                <c:lvl>
                  <c:pt idx="0">
                    <c:v> Global </c:v>
                  </c:pt>
                  <c:pt idx="4">
                    <c:v>Asia</c:v>
                  </c:pt>
                </c:lvl>
              </c:multiLvlStrCache>
            </c:multiLvlStrRef>
          </c:cat>
          <c:val>
            <c:numRef>
              <c:f>'Urban mode share'!$AA$30:$AA$37</c:f>
              <c:numCache>
                <c:formatCode>0%</c:formatCode>
                <c:ptCount val="8"/>
                <c:pt idx="0">
                  <c:v>5.7697543191094949E-2</c:v>
                </c:pt>
                <c:pt idx="1">
                  <c:v>4.6698558814642077E-2</c:v>
                </c:pt>
                <c:pt idx="2">
                  <c:v>3.9028487364847979E-2</c:v>
                </c:pt>
                <c:pt idx="3">
                  <c:v>4.5797998250895394E-2</c:v>
                </c:pt>
                <c:pt idx="4">
                  <c:v>6.2820681966860567E-2</c:v>
                </c:pt>
                <c:pt idx="5">
                  <c:v>4.8954666355725623E-2</c:v>
                </c:pt>
                <c:pt idx="6">
                  <c:v>4.3913235238777874E-2</c:v>
                </c:pt>
                <c:pt idx="7">
                  <c:v>4.8528573079407299E-2</c:v>
                </c:pt>
              </c:numCache>
            </c:numRef>
          </c:val>
          <c:extLst>
            <c:ext xmlns:c16="http://schemas.microsoft.com/office/drawing/2014/chart" uri="{C3380CC4-5D6E-409C-BE32-E72D297353CC}">
              <c16:uniqueId val="{00000004-340C-4FEC-A767-2D4061251638}"/>
            </c:ext>
          </c:extLst>
        </c:ser>
        <c:dLbls>
          <c:showLegendKey val="0"/>
          <c:showVal val="0"/>
          <c:showCatName val="0"/>
          <c:showSerName val="0"/>
          <c:showPercent val="0"/>
          <c:showBubbleSize val="0"/>
        </c:dLbls>
        <c:gapWidth val="63"/>
        <c:overlap val="100"/>
        <c:axId val="89389200"/>
        <c:axId val="89888512"/>
      </c:barChart>
      <c:catAx>
        <c:axId val="89389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9888512"/>
        <c:crosses val="autoZero"/>
        <c:auto val="1"/>
        <c:lblAlgn val="ctr"/>
        <c:lblOffset val="100"/>
        <c:noMultiLvlLbl val="0"/>
      </c:catAx>
      <c:valAx>
        <c:axId val="89888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Urban passenger transport mode share in global and Asia-Pacific (%)</a:t>
                </a:r>
              </a:p>
            </c:rich>
          </c:tx>
          <c:layout>
            <c:manualLayout>
              <c:xMode val="edge"/>
              <c:yMode val="edge"/>
              <c:x val="2.4255788313120176E-2"/>
              <c:y val="0.1256178975423000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9389200"/>
        <c:crosses val="autoZero"/>
        <c:crossBetween val="between"/>
        <c:majorUnit val="0.2"/>
      </c:valAx>
      <c:spPr>
        <a:noFill/>
        <a:ln>
          <a:noFill/>
        </a:ln>
        <a:effectLst/>
      </c:spPr>
    </c:plotArea>
    <c:legend>
      <c:legendPos val="t"/>
      <c:layout>
        <c:manualLayout>
          <c:xMode val="edge"/>
          <c:yMode val="edge"/>
          <c:x val="9.3858267716535437E-2"/>
          <c:y val="2.6460859977949284E-2"/>
          <c:w val="0.8762303692192831"/>
          <c:h val="0.1049460819667484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'Urban mode share'!$W$57</c:f>
              <c:strCache>
                <c:ptCount val="1"/>
                <c:pt idx="0">
                  <c:v> Non-motorised vehicles </c:v>
                </c:pt>
              </c:strCache>
            </c:strRef>
          </c:tx>
          <c:spPr>
            <a:solidFill>
              <a:schemeClr val="accent1"/>
            </a:solidFill>
            <a:ln>
              <a:noFill/>
            </a:ln>
            <a:effectLst/>
          </c:spPr>
          <c:invertIfNegative val="0"/>
          <c:cat>
            <c:multiLvlStrRef>
              <c:f>'Urban mode share'!$U$58:$V$63</c:f>
              <c:multiLvlStrCache>
                <c:ptCount val="6"/>
                <c:lvl>
                  <c:pt idx="0">
                    <c:v>2019</c:v>
                  </c:pt>
                  <c:pt idx="1">
                    <c:v>2020</c:v>
                  </c:pt>
                  <c:pt idx="2">
                    <c:v>2022</c:v>
                  </c:pt>
                  <c:pt idx="3">
                    <c:v>2019</c:v>
                  </c:pt>
                  <c:pt idx="4">
                    <c:v>2020</c:v>
                  </c:pt>
                  <c:pt idx="5">
                    <c:v>2022</c:v>
                  </c:pt>
                </c:lvl>
                <c:lvl>
                  <c:pt idx="0">
                    <c:v> Global </c:v>
                  </c:pt>
                  <c:pt idx="3">
                    <c:v>Asia</c:v>
                  </c:pt>
                </c:lvl>
              </c:multiLvlStrCache>
            </c:multiLvlStrRef>
          </c:cat>
          <c:val>
            <c:numRef>
              <c:f>'Urban mode share'!$W$58:$W$63</c:f>
              <c:numCache>
                <c:formatCode>0.0%</c:formatCode>
                <c:ptCount val="6"/>
                <c:pt idx="0">
                  <c:v>3.8075780247606005E-3</c:v>
                </c:pt>
                <c:pt idx="1">
                  <c:v>3.8047953799001926E-3</c:v>
                </c:pt>
                <c:pt idx="2">
                  <c:v>5.5694080067895686E-3</c:v>
                </c:pt>
                <c:pt idx="3">
                  <c:v>1.6694975158741863E-3</c:v>
                </c:pt>
                <c:pt idx="4">
                  <c:v>1.6636715781061049E-3</c:v>
                </c:pt>
                <c:pt idx="5">
                  <c:v>2.6099244879132229E-3</c:v>
                </c:pt>
              </c:numCache>
            </c:numRef>
          </c:val>
          <c:extLst>
            <c:ext xmlns:c16="http://schemas.microsoft.com/office/drawing/2014/chart" uri="{C3380CC4-5D6E-409C-BE32-E72D297353CC}">
              <c16:uniqueId val="{00000000-A272-40C0-839C-0D46899CF230}"/>
            </c:ext>
          </c:extLst>
        </c:ser>
        <c:ser>
          <c:idx val="1"/>
          <c:order val="1"/>
          <c:tx>
            <c:strRef>
              <c:f>'Urban mode share'!$X$57</c:f>
              <c:strCache>
                <c:ptCount val="1"/>
                <c:pt idx="0">
                  <c:v> Two- and three-wheelers </c:v>
                </c:pt>
              </c:strCache>
            </c:strRef>
          </c:tx>
          <c:spPr>
            <a:solidFill>
              <a:schemeClr val="accent3"/>
            </a:solidFill>
            <a:ln>
              <a:noFill/>
            </a:ln>
            <a:effectLst/>
          </c:spPr>
          <c:invertIfNegative val="0"/>
          <c:cat>
            <c:multiLvlStrRef>
              <c:f>'Urban mode share'!$U$58:$V$63</c:f>
              <c:multiLvlStrCache>
                <c:ptCount val="6"/>
                <c:lvl>
                  <c:pt idx="0">
                    <c:v>2019</c:v>
                  </c:pt>
                  <c:pt idx="1">
                    <c:v>2020</c:v>
                  </c:pt>
                  <c:pt idx="2">
                    <c:v>2022</c:v>
                  </c:pt>
                  <c:pt idx="3">
                    <c:v>2019</c:v>
                  </c:pt>
                  <c:pt idx="4">
                    <c:v>2020</c:v>
                  </c:pt>
                  <c:pt idx="5">
                    <c:v>2022</c:v>
                  </c:pt>
                </c:lvl>
                <c:lvl>
                  <c:pt idx="0">
                    <c:v> Global </c:v>
                  </c:pt>
                  <c:pt idx="3">
                    <c:v>Asia</c:v>
                  </c:pt>
                </c:lvl>
              </c:multiLvlStrCache>
            </c:multiLvlStrRef>
          </c:cat>
          <c:val>
            <c:numRef>
              <c:f>'Urban mode share'!$X$58:$X$63</c:f>
              <c:numCache>
                <c:formatCode>0.0%</c:formatCode>
                <c:ptCount val="6"/>
                <c:pt idx="0">
                  <c:v>6.5735430582062526E-3</c:v>
                </c:pt>
                <c:pt idx="1">
                  <c:v>8.7350725427136709E-3</c:v>
                </c:pt>
                <c:pt idx="2">
                  <c:v>8.7136925650534679E-3</c:v>
                </c:pt>
                <c:pt idx="3">
                  <c:v>1.8111192901926716E-2</c:v>
                </c:pt>
                <c:pt idx="4">
                  <c:v>2.3530375395309298E-2</c:v>
                </c:pt>
                <c:pt idx="5">
                  <c:v>2.3155785198503906E-2</c:v>
                </c:pt>
              </c:numCache>
            </c:numRef>
          </c:val>
          <c:extLst>
            <c:ext xmlns:c16="http://schemas.microsoft.com/office/drawing/2014/chart" uri="{C3380CC4-5D6E-409C-BE32-E72D297353CC}">
              <c16:uniqueId val="{00000001-A272-40C0-839C-0D46899CF230}"/>
            </c:ext>
          </c:extLst>
        </c:ser>
        <c:ser>
          <c:idx val="2"/>
          <c:order val="2"/>
          <c:tx>
            <c:strRef>
              <c:f>'Urban mode share'!$Y$57</c:f>
              <c:strCache>
                <c:ptCount val="1"/>
                <c:pt idx="0">
                  <c:v>Light commercial vehicles</c:v>
                </c:pt>
              </c:strCache>
            </c:strRef>
          </c:tx>
          <c:spPr>
            <a:solidFill>
              <a:schemeClr val="accent5"/>
            </a:solidFill>
            <a:ln>
              <a:noFill/>
            </a:ln>
            <a:effectLst/>
          </c:spPr>
          <c:invertIfNegative val="0"/>
          <c:cat>
            <c:multiLvlStrRef>
              <c:f>'Urban mode share'!$U$58:$V$63</c:f>
              <c:multiLvlStrCache>
                <c:ptCount val="6"/>
                <c:lvl>
                  <c:pt idx="0">
                    <c:v>2019</c:v>
                  </c:pt>
                  <c:pt idx="1">
                    <c:v>2020</c:v>
                  </c:pt>
                  <c:pt idx="2">
                    <c:v>2022</c:v>
                  </c:pt>
                  <c:pt idx="3">
                    <c:v>2019</c:v>
                  </c:pt>
                  <c:pt idx="4">
                    <c:v>2020</c:v>
                  </c:pt>
                  <c:pt idx="5">
                    <c:v>2022</c:v>
                  </c:pt>
                </c:lvl>
                <c:lvl>
                  <c:pt idx="0">
                    <c:v> Global </c:v>
                  </c:pt>
                  <c:pt idx="3">
                    <c:v>Asia</c:v>
                  </c:pt>
                </c:lvl>
              </c:multiLvlStrCache>
            </c:multiLvlStrRef>
          </c:cat>
          <c:val>
            <c:numRef>
              <c:f>'Urban mode share'!$Y$58:$Y$63</c:f>
              <c:numCache>
                <c:formatCode>0.0%</c:formatCode>
                <c:ptCount val="6"/>
                <c:pt idx="0">
                  <c:v>0.15974466615379945</c:v>
                </c:pt>
                <c:pt idx="1">
                  <c:v>0.15870986179683449</c:v>
                </c:pt>
                <c:pt idx="2">
                  <c:v>0.15896274409391153</c:v>
                </c:pt>
                <c:pt idx="3">
                  <c:v>8.8565995536200773E-2</c:v>
                </c:pt>
                <c:pt idx="4">
                  <c:v>8.865227757532286E-2</c:v>
                </c:pt>
                <c:pt idx="5">
                  <c:v>8.8100509100445076E-2</c:v>
                </c:pt>
              </c:numCache>
            </c:numRef>
          </c:val>
          <c:extLst>
            <c:ext xmlns:c16="http://schemas.microsoft.com/office/drawing/2014/chart" uri="{C3380CC4-5D6E-409C-BE32-E72D297353CC}">
              <c16:uniqueId val="{00000002-A272-40C0-839C-0D46899CF230}"/>
            </c:ext>
          </c:extLst>
        </c:ser>
        <c:ser>
          <c:idx val="3"/>
          <c:order val="3"/>
          <c:tx>
            <c:strRef>
              <c:f>'Urban mode share'!$Z$57</c:f>
              <c:strCache>
                <c:ptCount val="1"/>
                <c:pt idx="0">
                  <c:v>Medium and Heavy Truck</c:v>
                </c:pt>
              </c:strCache>
            </c:strRef>
          </c:tx>
          <c:spPr>
            <a:solidFill>
              <a:schemeClr val="accent1">
                <a:lumMod val="60000"/>
              </a:schemeClr>
            </a:solidFill>
            <a:ln>
              <a:noFill/>
            </a:ln>
            <a:effectLst/>
          </c:spPr>
          <c:invertIfNegative val="0"/>
          <c:cat>
            <c:multiLvlStrRef>
              <c:f>'Urban mode share'!$U$58:$V$63</c:f>
              <c:multiLvlStrCache>
                <c:ptCount val="6"/>
                <c:lvl>
                  <c:pt idx="0">
                    <c:v>2019</c:v>
                  </c:pt>
                  <c:pt idx="1">
                    <c:v>2020</c:v>
                  </c:pt>
                  <c:pt idx="2">
                    <c:v>2022</c:v>
                  </c:pt>
                  <c:pt idx="3">
                    <c:v>2019</c:v>
                  </c:pt>
                  <c:pt idx="4">
                    <c:v>2020</c:v>
                  </c:pt>
                  <c:pt idx="5">
                    <c:v>2022</c:v>
                  </c:pt>
                </c:lvl>
                <c:lvl>
                  <c:pt idx="0">
                    <c:v> Global </c:v>
                  </c:pt>
                  <c:pt idx="3">
                    <c:v>Asia</c:v>
                  </c:pt>
                </c:lvl>
              </c:multiLvlStrCache>
            </c:multiLvlStrRef>
          </c:cat>
          <c:val>
            <c:numRef>
              <c:f>'Urban mode share'!$Z$58:$Z$63</c:f>
              <c:numCache>
                <c:formatCode>0.0%</c:formatCode>
                <c:ptCount val="6"/>
                <c:pt idx="0">
                  <c:v>0.8298742127632337</c:v>
                </c:pt>
                <c:pt idx="1">
                  <c:v>0.82875027028055159</c:v>
                </c:pt>
                <c:pt idx="2">
                  <c:v>0.82675415533424523</c:v>
                </c:pt>
                <c:pt idx="3">
                  <c:v>0.89165331404599835</c:v>
                </c:pt>
                <c:pt idx="4">
                  <c:v>0.88615367545126167</c:v>
                </c:pt>
                <c:pt idx="5">
                  <c:v>0.88613378121313779</c:v>
                </c:pt>
              </c:numCache>
            </c:numRef>
          </c:val>
          <c:extLst>
            <c:ext xmlns:c16="http://schemas.microsoft.com/office/drawing/2014/chart" uri="{C3380CC4-5D6E-409C-BE32-E72D297353CC}">
              <c16:uniqueId val="{00000003-A272-40C0-839C-0D46899CF230}"/>
            </c:ext>
          </c:extLst>
        </c:ser>
        <c:dLbls>
          <c:showLegendKey val="0"/>
          <c:showVal val="0"/>
          <c:showCatName val="0"/>
          <c:showSerName val="0"/>
          <c:showPercent val="0"/>
          <c:showBubbleSize val="0"/>
        </c:dLbls>
        <c:gapWidth val="150"/>
        <c:overlap val="100"/>
        <c:axId val="1180665288"/>
        <c:axId val="1180655208"/>
      </c:barChart>
      <c:catAx>
        <c:axId val="11806652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180655208"/>
        <c:crosses val="autoZero"/>
        <c:auto val="1"/>
        <c:lblAlgn val="ctr"/>
        <c:lblOffset val="100"/>
        <c:noMultiLvlLbl val="0"/>
      </c:catAx>
      <c:valAx>
        <c:axId val="118065520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Urban freight transport mode share in global and Asia-Pacific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1806652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'Energy consumption by source'!$AK$10</c:f>
              <c:strCache>
                <c:ptCount val="1"/>
                <c:pt idx="0">
                  <c:v>2000-2015</c:v>
                </c:pt>
              </c:strCache>
            </c:strRef>
          </c:tx>
          <c:spPr>
            <a:solidFill>
              <a:schemeClr val="accent3">
                <a:tint val="77000"/>
              </a:schemeClr>
            </a:solidFill>
            <a:ln>
              <a:noFill/>
            </a:ln>
            <a:effectLst/>
          </c:spPr>
          <c:invertIfNegative val="0"/>
          <c:cat>
            <c:strRef>
              <c:f>'Energy consumption by source'!$AJ$11:$AJ$16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'Energy consumption by source'!$AK$11:$AK$16</c:f>
              <c:numCache>
                <c:formatCode>0.0%</c:formatCode>
                <c:ptCount val="6"/>
                <c:pt idx="0">
                  <c:v>2.0882791805485246E-2</c:v>
                </c:pt>
                <c:pt idx="1">
                  <c:v>5.6279736115139034E-3</c:v>
                </c:pt>
                <c:pt idx="2">
                  <c:v>3.3407857319141865E-2</c:v>
                </c:pt>
                <c:pt idx="3">
                  <c:v>4.6950382701747673E-2</c:v>
                </c:pt>
                <c:pt idx="4">
                  <c:v>4.724393645113123E-2</c:v>
                </c:pt>
                <c:pt idx="5">
                  <c:v>4.0362297886193943E-2</c:v>
                </c:pt>
              </c:numCache>
            </c:numRef>
          </c:val>
          <c:extLst>
            <c:ext xmlns:c16="http://schemas.microsoft.com/office/drawing/2014/chart" uri="{C3380CC4-5D6E-409C-BE32-E72D297353CC}">
              <c16:uniqueId val="{00000000-9E85-452C-9430-E958E041C41A}"/>
            </c:ext>
          </c:extLst>
        </c:ser>
        <c:ser>
          <c:idx val="1"/>
          <c:order val="1"/>
          <c:tx>
            <c:strRef>
              <c:f>'Energy consumption by source'!$AL$10</c:f>
              <c:strCache>
                <c:ptCount val="1"/>
                <c:pt idx="0">
                  <c:v>2015-2020</c:v>
                </c:pt>
              </c:strCache>
            </c:strRef>
          </c:tx>
          <c:spPr>
            <a:solidFill>
              <a:schemeClr val="accent3">
                <a:shade val="76000"/>
              </a:schemeClr>
            </a:solidFill>
            <a:ln>
              <a:noFill/>
            </a:ln>
            <a:effectLst/>
          </c:spPr>
          <c:invertIfNegative val="0"/>
          <c:cat>
            <c:strRef>
              <c:f>'Energy consumption by source'!$AJ$11:$AJ$16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'Energy consumption by source'!$AL$11:$AL$16</c:f>
              <c:numCache>
                <c:formatCode>0.0%</c:formatCode>
                <c:ptCount val="6"/>
                <c:pt idx="0">
                  <c:v>-1.6373408801289013E-2</c:v>
                </c:pt>
                <c:pt idx="1">
                  <c:v>-2.1134226428162983E-2</c:v>
                </c:pt>
                <c:pt idx="2">
                  <c:v>-3.1720943338823915E-2</c:v>
                </c:pt>
                <c:pt idx="3">
                  <c:v>-7.7767358050554458E-3</c:v>
                </c:pt>
                <c:pt idx="4">
                  <c:v>1.2349757563350661E-2</c:v>
                </c:pt>
                <c:pt idx="5">
                  <c:v>-8.5254433360294479E-3</c:v>
                </c:pt>
              </c:numCache>
            </c:numRef>
          </c:val>
          <c:extLst>
            <c:ext xmlns:c16="http://schemas.microsoft.com/office/drawing/2014/chart" uri="{C3380CC4-5D6E-409C-BE32-E72D297353CC}">
              <c16:uniqueId val="{00000001-9E85-452C-9430-E958E041C41A}"/>
            </c:ext>
          </c:extLst>
        </c:ser>
        <c:dLbls>
          <c:showLegendKey val="0"/>
          <c:showVal val="0"/>
          <c:showCatName val="0"/>
          <c:showSerName val="0"/>
          <c:showPercent val="0"/>
          <c:showBubbleSize val="0"/>
        </c:dLbls>
        <c:gapWidth val="219"/>
        <c:axId val="1073736416"/>
        <c:axId val="1073736776"/>
      </c:barChart>
      <c:catAx>
        <c:axId val="1073736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073736776"/>
        <c:crosses val="autoZero"/>
        <c:auto val="1"/>
        <c:lblAlgn val="ctr"/>
        <c:lblOffset val="100"/>
        <c:noMultiLvlLbl val="0"/>
      </c:catAx>
      <c:valAx>
        <c:axId val="1073736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Transport energy consumption, annual growth rate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0737364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'Energy consumption by source'!$I$10</c:f>
              <c:strCache>
                <c:ptCount val="1"/>
                <c:pt idx="0">
                  <c:v>Coal</c:v>
                </c:pt>
              </c:strCache>
            </c:strRef>
          </c:tx>
          <c:spPr>
            <a:solidFill>
              <a:schemeClr val="accent1"/>
            </a:solidFill>
            <a:ln>
              <a:noFill/>
            </a:ln>
            <a:effectLst/>
          </c:spPr>
          <c:invertIfNegative val="0"/>
          <c:cat>
            <c:multiLvlStrRef>
              <c:f>('Energy consumption by source'!$G$11:$H$16,'Energy consumption by source'!$N$11:$O$16,'Energy consumption by source'!$U$11:$V$16)</c:f>
              <c:multiLvlStrCache>
                <c:ptCount val="18"/>
                <c:lvl>
                  <c:pt idx="0">
                    <c:v>Global</c:v>
                  </c:pt>
                  <c:pt idx="1">
                    <c:v>Europe and Northern America</c:v>
                  </c:pt>
                  <c:pt idx="2">
                    <c:v>Latin America and the Caribbean</c:v>
                  </c:pt>
                  <c:pt idx="3">
                    <c:v>Northern Africa and Western Asia</c:v>
                  </c:pt>
                  <c:pt idx="4">
                    <c:v>Sub-Saharan Africa</c:v>
                  </c:pt>
                  <c:pt idx="5">
                    <c:v>Asia-Pacific</c:v>
                  </c:pt>
                  <c:pt idx="6">
                    <c:v>Global</c:v>
                  </c:pt>
                  <c:pt idx="7">
                    <c:v>Europe and Northern America</c:v>
                  </c:pt>
                  <c:pt idx="8">
                    <c:v>Latin America and the Caribbean</c:v>
                  </c:pt>
                  <c:pt idx="9">
                    <c:v>Northern Africa and Western Asia</c:v>
                  </c:pt>
                  <c:pt idx="10">
                    <c:v>Sub-Saharan Africa</c:v>
                  </c:pt>
                  <c:pt idx="11">
                    <c:v>Asia-Pacific</c:v>
                  </c:pt>
                  <c:pt idx="12">
                    <c:v>Global</c:v>
                  </c:pt>
                  <c:pt idx="13">
                    <c:v>Europe and Northern America</c:v>
                  </c:pt>
                  <c:pt idx="14">
                    <c:v>Latin America and the Caribbean</c:v>
                  </c:pt>
                  <c:pt idx="15">
                    <c:v>Northern Africa and Western Asia</c:v>
                  </c:pt>
                  <c:pt idx="16">
                    <c:v>Sub-Saharan Africa</c:v>
                  </c:pt>
                  <c:pt idx="17">
                    <c:v>Asia-Pacific</c:v>
                  </c:pt>
                </c:lvl>
                <c:lvl>
                  <c:pt idx="0">
                    <c:v>2000</c:v>
                  </c:pt>
                  <c:pt idx="6">
                    <c:v>2015</c:v>
                  </c:pt>
                  <c:pt idx="12">
                    <c:v>2020</c:v>
                  </c:pt>
                </c:lvl>
              </c:multiLvlStrCache>
              <c:extLst/>
            </c:multiLvlStrRef>
          </c:cat>
          <c:val>
            <c:numRef>
              <c:f>('Energy consumption by source'!$I$11:$I$16,'Energy consumption by source'!$P$11:$P$16,'Energy consumption by source'!$W$11:$W$16)</c:f>
              <c:numCache>
                <c:formatCode>General</c:formatCode>
                <c:ptCount val="18"/>
                <c:pt idx="0">
                  <c:v>208573.93044999999</c:v>
                </c:pt>
                <c:pt idx="1">
                  <c:v>710.15996749999999</c:v>
                </c:pt>
                <c:pt idx="2">
                  <c:v>27.214200000000002</c:v>
                </c:pt>
                <c:pt idx="3">
                  <c:v>26.842811900000001</c:v>
                </c:pt>
                <c:pt idx="4">
                  <c:v>484.053</c:v>
                </c:pt>
                <c:pt idx="5">
                  <c:v>207325.66047060001</c:v>
                </c:pt>
                <c:pt idx="6">
                  <c:v>87499.584340000001</c:v>
                </c:pt>
                <c:pt idx="7">
                  <c:v>779.29700000000003</c:v>
                </c:pt>
                <c:pt idx="8">
                  <c:v>0</c:v>
                </c:pt>
                <c:pt idx="9">
                  <c:v>138.5</c:v>
                </c:pt>
                <c:pt idx="10">
                  <c:v>431.93599999999998</c:v>
                </c:pt>
                <c:pt idx="11">
                  <c:v>86149.851339999994</c:v>
                </c:pt>
                <c:pt idx="12">
                  <c:v>41784.066709999999</c:v>
                </c:pt>
                <c:pt idx="13">
                  <c:v>635.827406</c:v>
                </c:pt>
                <c:pt idx="14">
                  <c:v>0</c:v>
                </c:pt>
                <c:pt idx="15">
                  <c:v>27.7</c:v>
                </c:pt>
                <c:pt idx="16">
                  <c:v>122.53484400000001</c:v>
                </c:pt>
                <c:pt idx="17">
                  <c:v>40998.004459999996</c:v>
                </c:pt>
              </c:numCache>
              <c:extLst/>
            </c:numRef>
          </c:val>
          <c:extLst>
            <c:ext xmlns:c16="http://schemas.microsoft.com/office/drawing/2014/chart" uri="{C3380CC4-5D6E-409C-BE32-E72D297353CC}">
              <c16:uniqueId val="{00000000-DC7F-4F67-B80F-8AD0279BB6F4}"/>
            </c:ext>
          </c:extLst>
        </c:ser>
        <c:ser>
          <c:idx val="1"/>
          <c:order val="1"/>
          <c:tx>
            <c:strRef>
              <c:f>'Energy consumption by source'!$J$10</c:f>
              <c:strCache>
                <c:ptCount val="1"/>
                <c:pt idx="0">
                  <c:v>Oil</c:v>
                </c:pt>
              </c:strCache>
            </c:strRef>
          </c:tx>
          <c:spPr>
            <a:solidFill>
              <a:schemeClr val="accent3"/>
            </a:solidFill>
            <a:ln>
              <a:noFill/>
            </a:ln>
            <a:effectLst/>
          </c:spPr>
          <c:invertIfNegative val="0"/>
          <c:cat>
            <c:multiLvlStrRef>
              <c:f>('Energy consumption by source'!$G$11:$H$16,'Energy consumption by source'!$N$11:$O$16,'Energy consumption by source'!$U$11:$V$16)</c:f>
              <c:multiLvlStrCache>
                <c:ptCount val="18"/>
                <c:lvl>
                  <c:pt idx="0">
                    <c:v>Global</c:v>
                  </c:pt>
                  <c:pt idx="1">
                    <c:v>Europe and Northern America</c:v>
                  </c:pt>
                  <c:pt idx="2">
                    <c:v>Latin America and the Caribbean</c:v>
                  </c:pt>
                  <c:pt idx="3">
                    <c:v>Northern Africa and Western Asia</c:v>
                  </c:pt>
                  <c:pt idx="4">
                    <c:v>Sub-Saharan Africa</c:v>
                  </c:pt>
                  <c:pt idx="5">
                    <c:v>Asia-Pacific</c:v>
                  </c:pt>
                  <c:pt idx="6">
                    <c:v>Global</c:v>
                  </c:pt>
                  <c:pt idx="7">
                    <c:v>Europe and Northern America</c:v>
                  </c:pt>
                  <c:pt idx="8">
                    <c:v>Latin America and the Caribbean</c:v>
                  </c:pt>
                  <c:pt idx="9">
                    <c:v>Northern Africa and Western Asia</c:v>
                  </c:pt>
                  <c:pt idx="10">
                    <c:v>Sub-Saharan Africa</c:v>
                  </c:pt>
                  <c:pt idx="11">
                    <c:v>Asia-Pacific</c:v>
                  </c:pt>
                  <c:pt idx="12">
                    <c:v>Global</c:v>
                  </c:pt>
                  <c:pt idx="13">
                    <c:v>Europe and Northern America</c:v>
                  </c:pt>
                  <c:pt idx="14">
                    <c:v>Latin America and the Caribbean</c:v>
                  </c:pt>
                  <c:pt idx="15">
                    <c:v>Northern Africa and Western Asia</c:v>
                  </c:pt>
                  <c:pt idx="16">
                    <c:v>Sub-Saharan Africa</c:v>
                  </c:pt>
                  <c:pt idx="17">
                    <c:v>Asia-Pacific</c:v>
                  </c:pt>
                </c:lvl>
                <c:lvl>
                  <c:pt idx="0">
                    <c:v>2000</c:v>
                  </c:pt>
                  <c:pt idx="6">
                    <c:v>2015</c:v>
                  </c:pt>
                  <c:pt idx="12">
                    <c:v>2020</c:v>
                  </c:pt>
                </c:lvl>
              </c:multiLvlStrCache>
              <c:extLst/>
            </c:multiLvlStrRef>
          </c:cat>
          <c:val>
            <c:numRef>
              <c:f>('Energy consumption by source'!$J$11:$J$16,'Energy consumption by source'!$Q$11:$Q$16,'Energy consumption by source'!$X$11:$X$16)</c:f>
              <c:numCache>
                <c:formatCode>General</c:formatCode>
                <c:ptCount val="18"/>
                <c:pt idx="0">
                  <c:v>65944859.065962143</c:v>
                </c:pt>
                <c:pt idx="1">
                  <c:v>40790006.7016</c:v>
                </c:pt>
                <c:pt idx="2">
                  <c:v>5689787.3649513004</c:v>
                </c:pt>
                <c:pt idx="3">
                  <c:v>3570619.9361723247</c:v>
                </c:pt>
                <c:pt idx="4">
                  <c:v>1269514.2427285998</c:v>
                </c:pt>
                <c:pt idx="5">
                  <c:v>14624930.820509912</c:v>
                </c:pt>
                <c:pt idx="6">
                  <c:v>85722538.463681802</c:v>
                </c:pt>
                <c:pt idx="7">
                  <c:v>42513085.773780003</c:v>
                </c:pt>
                <c:pt idx="8">
                  <c:v>8681481.3300852031</c:v>
                </c:pt>
                <c:pt idx="9">
                  <c:v>7059552.0401999988</c:v>
                </c:pt>
                <c:pt idx="10">
                  <c:v>2549892.9268222996</c:v>
                </c:pt>
                <c:pt idx="11">
                  <c:v>24918526.392794274</c:v>
                </c:pt>
                <c:pt idx="12">
                  <c:v>77134840.286895499</c:v>
                </c:pt>
                <c:pt idx="13">
                  <c:v>37845056.796869494</c:v>
                </c:pt>
                <c:pt idx="14">
                  <c:v>7195718.1192242978</c:v>
                </c:pt>
                <c:pt idx="15">
                  <c:v>6785186.6965999994</c:v>
                </c:pt>
                <c:pt idx="16">
                  <c:v>2715325.3126764167</c:v>
                </c:pt>
                <c:pt idx="17">
                  <c:v>22593553.361525327</c:v>
                </c:pt>
              </c:numCache>
              <c:extLst/>
            </c:numRef>
          </c:val>
          <c:extLst>
            <c:ext xmlns:c16="http://schemas.microsoft.com/office/drawing/2014/chart" uri="{C3380CC4-5D6E-409C-BE32-E72D297353CC}">
              <c16:uniqueId val="{00000001-DC7F-4F67-B80F-8AD0279BB6F4}"/>
            </c:ext>
          </c:extLst>
        </c:ser>
        <c:ser>
          <c:idx val="2"/>
          <c:order val="2"/>
          <c:tx>
            <c:strRef>
              <c:f>'Energy consumption by source'!$K$10</c:f>
              <c:strCache>
                <c:ptCount val="1"/>
                <c:pt idx="0">
                  <c:v>Natural Gas</c:v>
                </c:pt>
              </c:strCache>
            </c:strRef>
          </c:tx>
          <c:spPr>
            <a:solidFill>
              <a:schemeClr val="accent5"/>
            </a:solidFill>
            <a:ln>
              <a:noFill/>
            </a:ln>
            <a:effectLst/>
          </c:spPr>
          <c:invertIfNegative val="0"/>
          <c:cat>
            <c:multiLvlStrRef>
              <c:f>('Energy consumption by source'!$G$11:$H$16,'Energy consumption by source'!$N$11:$O$16,'Energy consumption by source'!$U$11:$V$16)</c:f>
              <c:multiLvlStrCache>
                <c:ptCount val="18"/>
                <c:lvl>
                  <c:pt idx="0">
                    <c:v>Global</c:v>
                  </c:pt>
                  <c:pt idx="1">
                    <c:v>Europe and Northern America</c:v>
                  </c:pt>
                  <c:pt idx="2">
                    <c:v>Latin America and the Caribbean</c:v>
                  </c:pt>
                  <c:pt idx="3">
                    <c:v>Northern Africa and Western Asia</c:v>
                  </c:pt>
                  <c:pt idx="4">
                    <c:v>Sub-Saharan Africa</c:v>
                  </c:pt>
                  <c:pt idx="5">
                    <c:v>Asia-Pacific</c:v>
                  </c:pt>
                  <c:pt idx="6">
                    <c:v>Global</c:v>
                  </c:pt>
                  <c:pt idx="7">
                    <c:v>Europe and Northern America</c:v>
                  </c:pt>
                  <c:pt idx="8">
                    <c:v>Latin America and the Caribbean</c:v>
                  </c:pt>
                  <c:pt idx="9">
                    <c:v>Northern Africa and Western Asia</c:v>
                  </c:pt>
                  <c:pt idx="10">
                    <c:v>Sub-Saharan Africa</c:v>
                  </c:pt>
                  <c:pt idx="11">
                    <c:v>Asia-Pacific</c:v>
                  </c:pt>
                  <c:pt idx="12">
                    <c:v>Global</c:v>
                  </c:pt>
                  <c:pt idx="13">
                    <c:v>Europe and Northern America</c:v>
                  </c:pt>
                  <c:pt idx="14">
                    <c:v>Latin America and the Caribbean</c:v>
                  </c:pt>
                  <c:pt idx="15">
                    <c:v>Northern Africa and Western Asia</c:v>
                  </c:pt>
                  <c:pt idx="16">
                    <c:v>Sub-Saharan Africa</c:v>
                  </c:pt>
                  <c:pt idx="17">
                    <c:v>Asia-Pacific</c:v>
                  </c:pt>
                </c:lvl>
                <c:lvl>
                  <c:pt idx="0">
                    <c:v>2000</c:v>
                  </c:pt>
                  <c:pt idx="6">
                    <c:v>2015</c:v>
                  </c:pt>
                  <c:pt idx="12">
                    <c:v>2020</c:v>
                  </c:pt>
                </c:lvl>
              </c:multiLvlStrCache>
              <c:extLst/>
            </c:multiLvlStrRef>
          </c:cat>
          <c:val>
            <c:numRef>
              <c:f>('Energy consumption by source'!$K$11:$K$16,'Energy consumption by source'!$R$11:$R$16,'Energy consumption by source'!$Y$11:$Y$16)</c:f>
              <c:numCache>
                <c:formatCode>General</c:formatCode>
                <c:ptCount val="18"/>
                <c:pt idx="0">
                  <c:v>56916</c:v>
                </c:pt>
                <c:pt idx="1">
                  <c:v>32590.800000000003</c:v>
                </c:pt>
                <c:pt idx="2">
                  <c:v>12363.300000000001</c:v>
                </c:pt>
                <c:pt idx="3">
                  <c:v>108</c:v>
                </c:pt>
                <c:pt idx="4">
                  <c:v>0</c:v>
                </c:pt>
                <c:pt idx="5">
                  <c:v>11853.9</c:v>
                </c:pt>
                <c:pt idx="6">
                  <c:v>1593173.3022000003</c:v>
                </c:pt>
                <c:pt idx="7">
                  <c:v>116614.3419</c:v>
                </c:pt>
                <c:pt idx="8">
                  <c:v>208491.14970000001</c:v>
                </c:pt>
                <c:pt idx="9">
                  <c:v>45660.603600000002</c:v>
                </c:pt>
                <c:pt idx="10">
                  <c:v>107.64</c:v>
                </c:pt>
                <c:pt idx="11">
                  <c:v>1222299.567</c:v>
                </c:pt>
                <c:pt idx="12">
                  <c:v>2276664.8814359996</c:v>
                </c:pt>
                <c:pt idx="13">
                  <c:v>140180.2101</c:v>
                </c:pt>
                <c:pt idx="14">
                  <c:v>174641.23890000003</c:v>
                </c:pt>
                <c:pt idx="15">
                  <c:v>44493.893100000001</c:v>
                </c:pt>
                <c:pt idx="16">
                  <c:v>32.736600000000003</c:v>
                </c:pt>
                <c:pt idx="17">
                  <c:v>1917316.8027359999</c:v>
                </c:pt>
              </c:numCache>
              <c:extLst/>
            </c:numRef>
          </c:val>
          <c:extLst>
            <c:ext xmlns:c16="http://schemas.microsoft.com/office/drawing/2014/chart" uri="{C3380CC4-5D6E-409C-BE32-E72D297353CC}">
              <c16:uniqueId val="{00000002-DC7F-4F67-B80F-8AD0279BB6F4}"/>
            </c:ext>
          </c:extLst>
        </c:ser>
        <c:ser>
          <c:idx val="3"/>
          <c:order val="3"/>
          <c:tx>
            <c:strRef>
              <c:f>'Energy consumption by source'!$L$10</c:f>
              <c:strCache>
                <c:ptCount val="1"/>
                <c:pt idx="0">
                  <c:v>Biofuels &amp; waste</c:v>
                </c:pt>
              </c:strCache>
            </c:strRef>
          </c:tx>
          <c:spPr>
            <a:solidFill>
              <a:schemeClr val="accent1">
                <a:lumMod val="60000"/>
              </a:schemeClr>
            </a:solidFill>
            <a:ln>
              <a:noFill/>
            </a:ln>
            <a:effectLst/>
          </c:spPr>
          <c:invertIfNegative val="0"/>
          <c:cat>
            <c:multiLvlStrRef>
              <c:f>('Energy consumption by source'!$G$11:$H$16,'Energy consumption by source'!$N$11:$O$16,'Energy consumption by source'!$U$11:$V$16)</c:f>
              <c:multiLvlStrCache>
                <c:ptCount val="18"/>
                <c:lvl>
                  <c:pt idx="0">
                    <c:v>Global</c:v>
                  </c:pt>
                  <c:pt idx="1">
                    <c:v>Europe and Northern America</c:v>
                  </c:pt>
                  <c:pt idx="2">
                    <c:v>Latin America and the Caribbean</c:v>
                  </c:pt>
                  <c:pt idx="3">
                    <c:v>Northern Africa and Western Asia</c:v>
                  </c:pt>
                  <c:pt idx="4">
                    <c:v>Sub-Saharan Africa</c:v>
                  </c:pt>
                  <c:pt idx="5">
                    <c:v>Asia-Pacific</c:v>
                  </c:pt>
                  <c:pt idx="6">
                    <c:v>Global</c:v>
                  </c:pt>
                  <c:pt idx="7">
                    <c:v>Europe and Northern America</c:v>
                  </c:pt>
                  <c:pt idx="8">
                    <c:v>Latin America and the Caribbean</c:v>
                  </c:pt>
                  <c:pt idx="9">
                    <c:v>Northern Africa and Western Asia</c:v>
                  </c:pt>
                  <c:pt idx="10">
                    <c:v>Sub-Saharan Africa</c:v>
                  </c:pt>
                  <c:pt idx="11">
                    <c:v>Asia-Pacific</c:v>
                  </c:pt>
                  <c:pt idx="12">
                    <c:v>Global</c:v>
                  </c:pt>
                  <c:pt idx="13">
                    <c:v>Europe and Northern America</c:v>
                  </c:pt>
                  <c:pt idx="14">
                    <c:v>Latin America and the Caribbean</c:v>
                  </c:pt>
                  <c:pt idx="15">
                    <c:v>Northern Africa and Western Asia</c:v>
                  </c:pt>
                  <c:pt idx="16">
                    <c:v>Sub-Saharan Africa</c:v>
                  </c:pt>
                  <c:pt idx="17">
                    <c:v>Asia-Pacific</c:v>
                  </c:pt>
                </c:lvl>
                <c:lvl>
                  <c:pt idx="0">
                    <c:v>2000</c:v>
                  </c:pt>
                  <c:pt idx="6">
                    <c:v>2015</c:v>
                  </c:pt>
                  <c:pt idx="12">
                    <c:v>2020</c:v>
                  </c:pt>
                </c:lvl>
              </c:multiLvlStrCache>
              <c:extLst/>
            </c:multiLvlStrRef>
          </c:cat>
          <c:val>
            <c:numRef>
              <c:f>('Energy consumption by source'!$L$11:$L$16,'Energy consumption by source'!$S$11:$S$16,'Energy consumption by source'!$Z$11:$Z$16)</c:f>
              <c:numCache>
                <c:formatCode>General</c:formatCode>
                <c:ptCount val="18"/>
                <c:pt idx="0">
                  <c:v>408989.40061999997</c:v>
                </c:pt>
                <c:pt idx="1">
                  <c:v>168604.79999999999</c:v>
                </c:pt>
                <c:pt idx="2">
                  <c:v>240384.60061999998</c:v>
                </c:pt>
                <c:pt idx="3">
                  <c:v>0</c:v>
                </c:pt>
                <c:pt idx="4">
                  <c:v>0</c:v>
                </c:pt>
                <c:pt idx="5">
                  <c:v>0</c:v>
                </c:pt>
                <c:pt idx="6">
                  <c:v>3236509.9414639999</c:v>
                </c:pt>
                <c:pt idx="7">
                  <c:v>1919038.1616</c:v>
                </c:pt>
                <c:pt idx="8">
                  <c:v>840334.48679999996</c:v>
                </c:pt>
                <c:pt idx="9">
                  <c:v>4739.6000000000004</c:v>
                </c:pt>
                <c:pt idx="10">
                  <c:v>2051.2559200000001</c:v>
                </c:pt>
                <c:pt idx="11">
                  <c:v>470346.43714400003</c:v>
                </c:pt>
                <c:pt idx="12">
                  <c:v>3743767.4844</c:v>
                </c:pt>
                <c:pt idx="13">
                  <c:v>2008133.7106399999</c:v>
                </c:pt>
                <c:pt idx="14">
                  <c:v>909638.82159999991</c:v>
                </c:pt>
                <c:pt idx="15">
                  <c:v>5229.7615999999998</c:v>
                </c:pt>
                <c:pt idx="16">
                  <c:v>2429.2913600000002</c:v>
                </c:pt>
                <c:pt idx="17">
                  <c:v>818335.89919999999</c:v>
                </c:pt>
              </c:numCache>
              <c:extLst/>
            </c:numRef>
          </c:val>
          <c:extLst>
            <c:ext xmlns:c16="http://schemas.microsoft.com/office/drawing/2014/chart" uri="{C3380CC4-5D6E-409C-BE32-E72D297353CC}">
              <c16:uniqueId val="{00000003-DC7F-4F67-B80F-8AD0279BB6F4}"/>
            </c:ext>
          </c:extLst>
        </c:ser>
        <c:ser>
          <c:idx val="4"/>
          <c:order val="4"/>
          <c:tx>
            <c:strRef>
              <c:f>'Energy consumption by source'!$M$10</c:f>
              <c:strCache>
                <c:ptCount val="1"/>
                <c:pt idx="0">
                  <c:v>Electricity &amp; heat</c:v>
                </c:pt>
              </c:strCache>
            </c:strRef>
          </c:tx>
          <c:spPr>
            <a:solidFill>
              <a:schemeClr val="accent3">
                <a:lumMod val="60000"/>
              </a:schemeClr>
            </a:solidFill>
            <a:ln>
              <a:noFill/>
            </a:ln>
            <a:effectLst/>
          </c:spPr>
          <c:invertIfNegative val="0"/>
          <c:cat>
            <c:multiLvlStrRef>
              <c:f>('Energy consumption by source'!$G$11:$H$16,'Energy consumption by source'!$N$11:$O$16,'Energy consumption by source'!$U$11:$V$16)</c:f>
              <c:multiLvlStrCache>
                <c:ptCount val="18"/>
                <c:lvl>
                  <c:pt idx="0">
                    <c:v>Global</c:v>
                  </c:pt>
                  <c:pt idx="1">
                    <c:v>Europe and Northern America</c:v>
                  </c:pt>
                  <c:pt idx="2">
                    <c:v>Latin America and the Caribbean</c:v>
                  </c:pt>
                  <c:pt idx="3">
                    <c:v>Northern Africa and Western Asia</c:v>
                  </c:pt>
                  <c:pt idx="4">
                    <c:v>Sub-Saharan Africa</c:v>
                  </c:pt>
                  <c:pt idx="5">
                    <c:v>Asia-Pacific</c:v>
                  </c:pt>
                  <c:pt idx="6">
                    <c:v>Global</c:v>
                  </c:pt>
                  <c:pt idx="7">
                    <c:v>Europe and Northern America</c:v>
                  </c:pt>
                  <c:pt idx="8">
                    <c:v>Latin America and the Caribbean</c:v>
                  </c:pt>
                  <c:pt idx="9">
                    <c:v>Northern Africa and Western Asia</c:v>
                  </c:pt>
                  <c:pt idx="10">
                    <c:v>Sub-Saharan Africa</c:v>
                  </c:pt>
                  <c:pt idx="11">
                    <c:v>Asia-Pacific</c:v>
                  </c:pt>
                  <c:pt idx="12">
                    <c:v>Global</c:v>
                  </c:pt>
                  <c:pt idx="13">
                    <c:v>Europe and Northern America</c:v>
                  </c:pt>
                  <c:pt idx="14">
                    <c:v>Latin America and the Caribbean</c:v>
                  </c:pt>
                  <c:pt idx="15">
                    <c:v>Northern Africa and Western Asia</c:v>
                  </c:pt>
                  <c:pt idx="16">
                    <c:v>Sub-Saharan Africa</c:v>
                  </c:pt>
                  <c:pt idx="17">
                    <c:v>Asia-Pacific</c:v>
                  </c:pt>
                </c:lvl>
                <c:lvl>
                  <c:pt idx="0">
                    <c:v>2000</c:v>
                  </c:pt>
                  <c:pt idx="6">
                    <c:v>2015</c:v>
                  </c:pt>
                  <c:pt idx="12">
                    <c:v>2020</c:v>
                  </c:pt>
                </c:lvl>
              </c:multiLvlStrCache>
              <c:extLst/>
            </c:multiLvlStrRef>
          </c:cat>
          <c:val>
            <c:numRef>
              <c:f>('Energy consumption by source'!$M$11:$M$16,'Energy consumption by source'!$T$11:$T$16,'Energy consumption by source'!$AA$11:$AA$16)</c:f>
              <c:numCache>
                <c:formatCode>General</c:formatCode>
                <c:ptCount val="18"/>
                <c:pt idx="0">
                  <c:v>574956.00000000012</c:v>
                </c:pt>
                <c:pt idx="1">
                  <c:v>367261.2</c:v>
                </c:pt>
                <c:pt idx="2">
                  <c:v>12722.400000000001</c:v>
                </c:pt>
                <c:pt idx="3">
                  <c:v>7887.6</c:v>
                </c:pt>
                <c:pt idx="4">
                  <c:v>12423.599999999999</c:v>
                </c:pt>
                <c:pt idx="5">
                  <c:v>174661.2</c:v>
                </c:pt>
                <c:pt idx="6">
                  <c:v>976135.54680000013</c:v>
                </c:pt>
                <c:pt idx="7">
                  <c:v>442144.56960000005</c:v>
                </c:pt>
                <c:pt idx="8">
                  <c:v>19116.421200000004</c:v>
                </c:pt>
                <c:pt idx="9">
                  <c:v>12037.68</c:v>
                </c:pt>
                <c:pt idx="10">
                  <c:v>10517.04</c:v>
                </c:pt>
                <c:pt idx="11">
                  <c:v>492319.83600000007</c:v>
                </c:pt>
                <c:pt idx="12">
                  <c:v>1160103.6424007998</c:v>
                </c:pt>
                <c:pt idx="13">
                  <c:v>440091.07199999999</c:v>
                </c:pt>
                <c:pt idx="14">
                  <c:v>18158.353200000001</c:v>
                </c:pt>
                <c:pt idx="15">
                  <c:v>14529.744000000001</c:v>
                </c:pt>
                <c:pt idx="16">
                  <c:v>7310.6892000000007</c:v>
                </c:pt>
                <c:pt idx="17">
                  <c:v>680013.78400079999</c:v>
                </c:pt>
              </c:numCache>
              <c:extLst/>
            </c:numRef>
          </c:val>
          <c:extLst>
            <c:ext xmlns:c16="http://schemas.microsoft.com/office/drawing/2014/chart" uri="{C3380CC4-5D6E-409C-BE32-E72D297353CC}">
              <c16:uniqueId val="{00000004-DC7F-4F67-B80F-8AD0279BB6F4}"/>
            </c:ext>
          </c:extLst>
        </c:ser>
        <c:dLbls>
          <c:showLegendKey val="0"/>
          <c:showVal val="0"/>
          <c:showCatName val="0"/>
          <c:showSerName val="0"/>
          <c:showPercent val="0"/>
          <c:showBubbleSize val="0"/>
        </c:dLbls>
        <c:gapWidth val="79"/>
        <c:overlap val="100"/>
        <c:axId val="402379664"/>
        <c:axId val="402317024"/>
      </c:barChart>
      <c:catAx>
        <c:axId val="402379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402317024"/>
        <c:crosses val="autoZero"/>
        <c:auto val="1"/>
        <c:lblAlgn val="ctr"/>
        <c:lblOffset val="100"/>
        <c:noMultiLvlLbl val="0"/>
      </c:catAx>
      <c:valAx>
        <c:axId val="402317024"/>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Transport energy consumption share by source (%)</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402379664"/>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'Female workers'!$BC$10</c:f>
              <c:strCache>
                <c:ptCount val="1"/>
                <c:pt idx="0">
                  <c:v>2000</c:v>
                </c:pt>
              </c:strCache>
            </c:strRef>
          </c:tx>
          <c:spPr>
            <a:solidFill>
              <a:schemeClr val="accent3">
                <a:tint val="58000"/>
              </a:schemeClr>
            </a:solidFill>
            <a:ln>
              <a:noFill/>
            </a:ln>
            <a:effectLst/>
          </c:spPr>
          <c:invertIfNegative val="0"/>
          <c:cat>
            <c:strRef>
              <c:f>'Female workers'!$BB$11:$BB$16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'Female workers'!$BC$11:$BC$16</c:f>
              <c:numCache>
                <c:formatCode>0%</c:formatCode>
                <c:ptCount val="6"/>
                <c:pt idx="0">
                  <c:v>0.17934063731847683</c:v>
                </c:pt>
                <c:pt idx="1">
                  <c:v>0.28308594854357833</c:v>
                </c:pt>
                <c:pt idx="2">
                  <c:v>0.12976261148089704</c:v>
                </c:pt>
                <c:pt idx="3">
                  <c:v>6.5864121752569532E-2</c:v>
                </c:pt>
                <c:pt idx="4">
                  <c:v>0.13784237191518506</c:v>
                </c:pt>
                <c:pt idx="5">
                  <c:v>0.15311234498783291</c:v>
                </c:pt>
              </c:numCache>
            </c:numRef>
          </c:val>
          <c:extLst>
            <c:ext xmlns:c16="http://schemas.microsoft.com/office/drawing/2014/chart" uri="{C3380CC4-5D6E-409C-BE32-E72D297353CC}">
              <c16:uniqueId val="{00000000-D45E-4A1B-ACDD-4C0464614C44}"/>
            </c:ext>
          </c:extLst>
        </c:ser>
        <c:ser>
          <c:idx val="1"/>
          <c:order val="1"/>
          <c:tx>
            <c:strRef>
              <c:f>'Female workers'!$BD$10</c:f>
              <c:strCache>
                <c:ptCount val="1"/>
                <c:pt idx="0">
                  <c:v>2015</c:v>
                </c:pt>
              </c:strCache>
            </c:strRef>
          </c:tx>
          <c:spPr>
            <a:solidFill>
              <a:schemeClr val="accent3">
                <a:tint val="86000"/>
              </a:schemeClr>
            </a:solidFill>
            <a:ln>
              <a:noFill/>
            </a:ln>
            <a:effectLst/>
          </c:spPr>
          <c:invertIfNegative val="0"/>
          <c:cat>
            <c:strRef>
              <c:f>'Female workers'!$BB$11:$BB$16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'Female workers'!$BD$11:$BD$16</c:f>
              <c:numCache>
                <c:formatCode>0%</c:formatCode>
                <c:ptCount val="6"/>
                <c:pt idx="0">
                  <c:v>0.1564083145598868</c:v>
                </c:pt>
                <c:pt idx="1">
                  <c:v>0.26357404689747588</c:v>
                </c:pt>
                <c:pt idx="2">
                  <c:v>0.14257982897181559</c:v>
                </c:pt>
                <c:pt idx="3">
                  <c:v>6.9956642465733715E-2</c:v>
                </c:pt>
                <c:pt idx="4">
                  <c:v>0.13624002759849799</c:v>
                </c:pt>
                <c:pt idx="5">
                  <c:v>0.13118164778362168</c:v>
                </c:pt>
              </c:numCache>
            </c:numRef>
          </c:val>
          <c:extLst>
            <c:ext xmlns:c16="http://schemas.microsoft.com/office/drawing/2014/chart" uri="{C3380CC4-5D6E-409C-BE32-E72D297353CC}">
              <c16:uniqueId val="{00000001-D45E-4A1B-ACDD-4C0464614C44}"/>
            </c:ext>
          </c:extLst>
        </c:ser>
        <c:ser>
          <c:idx val="2"/>
          <c:order val="2"/>
          <c:tx>
            <c:strRef>
              <c:f>'Female workers'!$BE$10</c:f>
              <c:strCache>
                <c:ptCount val="1"/>
                <c:pt idx="0">
                  <c:v>2020</c:v>
                </c:pt>
              </c:strCache>
            </c:strRef>
          </c:tx>
          <c:spPr>
            <a:solidFill>
              <a:schemeClr val="accent3">
                <a:shade val="86000"/>
              </a:schemeClr>
            </a:solidFill>
            <a:ln>
              <a:noFill/>
            </a:ln>
            <a:effectLst/>
          </c:spPr>
          <c:invertIfNegative val="0"/>
          <c:cat>
            <c:strRef>
              <c:f>'Female workers'!$BB$11:$BB$16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'Female workers'!$BE$11:$BE$16</c:f>
              <c:numCache>
                <c:formatCode>0%</c:formatCode>
                <c:ptCount val="6"/>
                <c:pt idx="0">
                  <c:v>0.1556125991033038</c:v>
                </c:pt>
                <c:pt idx="1">
                  <c:v>0.26404299173769691</c:v>
                </c:pt>
                <c:pt idx="2">
                  <c:v>0.12988493272350451</c:v>
                </c:pt>
                <c:pt idx="3">
                  <c:v>7.41195165332139E-2</c:v>
                </c:pt>
                <c:pt idx="4">
                  <c:v>0.12454287224777155</c:v>
                </c:pt>
                <c:pt idx="5">
                  <c:v>0.13107811416641282</c:v>
                </c:pt>
              </c:numCache>
            </c:numRef>
          </c:val>
          <c:extLst>
            <c:ext xmlns:c16="http://schemas.microsoft.com/office/drawing/2014/chart" uri="{C3380CC4-5D6E-409C-BE32-E72D297353CC}">
              <c16:uniqueId val="{00000002-D45E-4A1B-ACDD-4C0464614C44}"/>
            </c:ext>
          </c:extLst>
        </c:ser>
        <c:ser>
          <c:idx val="3"/>
          <c:order val="3"/>
          <c:tx>
            <c:strRef>
              <c:f>'Female workers'!$BF$10</c:f>
              <c:strCache>
                <c:ptCount val="1"/>
                <c:pt idx="0">
                  <c:v>2021</c:v>
                </c:pt>
              </c:strCache>
            </c:strRef>
          </c:tx>
          <c:spPr>
            <a:solidFill>
              <a:schemeClr val="accent3">
                <a:shade val="58000"/>
              </a:schemeClr>
            </a:solidFill>
            <a:ln>
              <a:noFill/>
            </a:ln>
            <a:effectLst/>
          </c:spPr>
          <c:invertIfNegative val="0"/>
          <c:cat>
            <c:strRef>
              <c:f>'Female workers'!$BB$11:$BB$16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'Female workers'!$BF$11:$BF$16</c:f>
              <c:numCache>
                <c:formatCode>0%</c:formatCode>
                <c:ptCount val="6"/>
                <c:pt idx="0">
                  <c:v>0.15977644114247372</c:v>
                </c:pt>
                <c:pt idx="1">
                  <c:v>0.26815022452694265</c:v>
                </c:pt>
                <c:pt idx="2">
                  <c:v>0.13653777817935175</c:v>
                </c:pt>
                <c:pt idx="3">
                  <c:v>7.4591197292913594E-2</c:v>
                </c:pt>
                <c:pt idx="4">
                  <c:v>0.12554605553388223</c:v>
                </c:pt>
                <c:pt idx="5">
                  <c:v>0.13434172908442732</c:v>
                </c:pt>
              </c:numCache>
            </c:numRef>
          </c:val>
          <c:extLst>
            <c:ext xmlns:c16="http://schemas.microsoft.com/office/drawing/2014/chart" uri="{C3380CC4-5D6E-409C-BE32-E72D297353CC}">
              <c16:uniqueId val="{00000003-D45E-4A1B-ACDD-4C0464614C44}"/>
            </c:ext>
          </c:extLst>
        </c:ser>
        <c:dLbls>
          <c:showLegendKey val="0"/>
          <c:showVal val="0"/>
          <c:showCatName val="0"/>
          <c:showSerName val="0"/>
          <c:showPercent val="0"/>
          <c:showBubbleSize val="0"/>
        </c:dLbls>
        <c:gapWidth val="219"/>
        <c:axId val="796209456"/>
        <c:axId val="796210176"/>
      </c:barChart>
      <c:catAx>
        <c:axId val="796209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796210176"/>
        <c:crosses val="autoZero"/>
        <c:auto val="1"/>
        <c:lblAlgn val="ctr"/>
        <c:lblOffset val="100"/>
        <c:noMultiLvlLbl val="0"/>
      </c:catAx>
      <c:valAx>
        <c:axId val="796210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Share of female employment in transport, storage, and communications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7962094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'Energy consumption by mode'!$I$10</c:f>
              <c:strCache>
                <c:ptCount val="1"/>
                <c:pt idx="0">
                  <c:v>Road</c:v>
                </c:pt>
              </c:strCache>
            </c:strRef>
          </c:tx>
          <c:spPr>
            <a:solidFill>
              <a:schemeClr val="accent1"/>
            </a:solidFill>
            <a:ln>
              <a:noFill/>
            </a:ln>
            <a:effectLst/>
          </c:spPr>
          <c:invertIfNegative val="0"/>
          <c:cat>
            <c:multiLvlStrRef>
              <c:f>('Energy consumption by mode'!$G$11:$H$16,'Energy consumption by mode'!$M$11:$N$16,'Energy consumption by mode'!$S$11:$T$16)</c:f>
              <c:multiLvlStrCache>
                <c:ptCount val="18"/>
                <c:lvl>
                  <c:pt idx="0">
                    <c:v>Global</c:v>
                  </c:pt>
                  <c:pt idx="1">
                    <c:v>Europe and Northern America</c:v>
                  </c:pt>
                  <c:pt idx="2">
                    <c:v>Latin America and the Caribbean</c:v>
                  </c:pt>
                  <c:pt idx="3">
                    <c:v>Northern Africa and Western Asia</c:v>
                  </c:pt>
                  <c:pt idx="4">
                    <c:v>Sub-Saharan Africa</c:v>
                  </c:pt>
                  <c:pt idx="5">
                    <c:v>Asia-Pacific</c:v>
                  </c:pt>
                  <c:pt idx="6">
                    <c:v>Global</c:v>
                  </c:pt>
                  <c:pt idx="7">
                    <c:v>Europe and Northern America</c:v>
                  </c:pt>
                  <c:pt idx="8">
                    <c:v>Latin America and the Caribbean</c:v>
                  </c:pt>
                  <c:pt idx="9">
                    <c:v>Northern Africa and Western Asia</c:v>
                  </c:pt>
                  <c:pt idx="10">
                    <c:v>Sub-Saharan Africa</c:v>
                  </c:pt>
                  <c:pt idx="11">
                    <c:v>Asia-Pacific</c:v>
                  </c:pt>
                  <c:pt idx="12">
                    <c:v>Global</c:v>
                  </c:pt>
                  <c:pt idx="13">
                    <c:v>Europe and Northern America</c:v>
                  </c:pt>
                  <c:pt idx="14">
                    <c:v>Latin America and the Caribbean</c:v>
                  </c:pt>
                  <c:pt idx="15">
                    <c:v>Northern Africa and Western Asia</c:v>
                  </c:pt>
                  <c:pt idx="16">
                    <c:v>Sub-Saharan Africa</c:v>
                  </c:pt>
                  <c:pt idx="17">
                    <c:v>Asia-Pacific</c:v>
                  </c:pt>
                </c:lvl>
                <c:lvl>
                  <c:pt idx="0">
                    <c:v>2000</c:v>
                  </c:pt>
                  <c:pt idx="6">
                    <c:v>2015</c:v>
                  </c:pt>
                  <c:pt idx="12">
                    <c:v>2020</c:v>
                  </c:pt>
                </c:lvl>
              </c:multiLvlStrCache>
              <c:extLst/>
            </c:multiLvlStrRef>
          </c:cat>
          <c:val>
            <c:numRef>
              <c:f>('Energy consumption by mode'!$I$11:$I$16,'Energy consumption by mode'!$O$11:$O$16,'Energy consumption by mode'!$U$11:$U$16)</c:f>
              <c:numCache>
                <c:formatCode>General</c:formatCode>
                <c:ptCount val="18"/>
                <c:pt idx="0">
                  <c:v>58717810.203754827</c:v>
                </c:pt>
                <c:pt idx="1">
                  <c:v>36161250.801600002</c:v>
                </c:pt>
                <c:pt idx="2">
                  <c:v>5524839.7560902005</c:v>
                </c:pt>
                <c:pt idx="3">
                  <c:v>3418697.7251723241</c:v>
                </c:pt>
                <c:pt idx="4">
                  <c:v>1176344.7887046</c:v>
                </c:pt>
                <c:pt idx="5">
                  <c:v>12436677.1321877</c:v>
                </c:pt>
                <c:pt idx="6">
                  <c:v>81927202.856781855</c:v>
                </c:pt>
                <c:pt idx="7">
                  <c:v>40197091.183420002</c:v>
                </c:pt>
                <c:pt idx="8">
                  <c:v>9232764.2563236021</c:v>
                </c:pt>
                <c:pt idx="9">
                  <c:v>6918612.5137999998</c:v>
                </c:pt>
                <c:pt idx="10">
                  <c:v>2463800.9539122996</c:v>
                </c:pt>
                <c:pt idx="11">
                  <c:v>23114933.949325953</c:v>
                </c:pt>
                <c:pt idx="12">
                  <c:v>75560446.632423729</c:v>
                </c:pt>
                <c:pt idx="13">
                  <c:v>36625558.950219996</c:v>
                </c:pt>
                <c:pt idx="14">
                  <c:v>7956258.4943518983</c:v>
                </c:pt>
                <c:pt idx="15">
                  <c:v>6626491.7182</c:v>
                </c:pt>
                <c:pt idx="16">
                  <c:v>2610145.0980964163</c:v>
                </c:pt>
                <c:pt idx="17">
                  <c:v>21741992.371555399</c:v>
                </c:pt>
              </c:numCache>
              <c:extLst/>
            </c:numRef>
          </c:val>
          <c:extLst>
            <c:ext xmlns:c16="http://schemas.microsoft.com/office/drawing/2014/chart" uri="{C3380CC4-5D6E-409C-BE32-E72D297353CC}">
              <c16:uniqueId val="{00000000-2EBA-4569-B160-90FF942A5D85}"/>
            </c:ext>
          </c:extLst>
        </c:ser>
        <c:ser>
          <c:idx val="1"/>
          <c:order val="1"/>
          <c:tx>
            <c:strRef>
              <c:f>'Energy consumption by mode'!$J$10</c:f>
              <c:strCache>
                <c:ptCount val="1"/>
                <c:pt idx="0">
                  <c:v>Rail</c:v>
                </c:pt>
              </c:strCache>
            </c:strRef>
          </c:tx>
          <c:spPr>
            <a:solidFill>
              <a:schemeClr val="accent3"/>
            </a:solidFill>
            <a:ln>
              <a:noFill/>
            </a:ln>
            <a:effectLst/>
          </c:spPr>
          <c:invertIfNegative val="0"/>
          <c:cat>
            <c:multiLvlStrRef>
              <c:f>('Energy consumption by mode'!$G$11:$H$16,'Energy consumption by mode'!$M$11:$N$16,'Energy consumption by mode'!$S$11:$T$16)</c:f>
              <c:multiLvlStrCache>
                <c:ptCount val="18"/>
                <c:lvl>
                  <c:pt idx="0">
                    <c:v>Global</c:v>
                  </c:pt>
                  <c:pt idx="1">
                    <c:v>Europe and Northern America</c:v>
                  </c:pt>
                  <c:pt idx="2">
                    <c:v>Latin America and the Caribbean</c:v>
                  </c:pt>
                  <c:pt idx="3">
                    <c:v>Northern Africa and Western Asia</c:v>
                  </c:pt>
                  <c:pt idx="4">
                    <c:v>Sub-Saharan Africa</c:v>
                  </c:pt>
                  <c:pt idx="5">
                    <c:v>Asia-Pacific</c:v>
                  </c:pt>
                  <c:pt idx="6">
                    <c:v>Global</c:v>
                  </c:pt>
                  <c:pt idx="7">
                    <c:v>Europe and Northern America</c:v>
                  </c:pt>
                  <c:pt idx="8">
                    <c:v>Latin America and the Caribbean</c:v>
                  </c:pt>
                  <c:pt idx="9">
                    <c:v>Northern Africa and Western Asia</c:v>
                  </c:pt>
                  <c:pt idx="10">
                    <c:v>Sub-Saharan Africa</c:v>
                  </c:pt>
                  <c:pt idx="11">
                    <c:v>Asia-Pacific</c:v>
                  </c:pt>
                  <c:pt idx="12">
                    <c:v>Global</c:v>
                  </c:pt>
                  <c:pt idx="13">
                    <c:v>Europe and Northern America</c:v>
                  </c:pt>
                  <c:pt idx="14">
                    <c:v>Latin America and the Caribbean</c:v>
                  </c:pt>
                  <c:pt idx="15">
                    <c:v>Northern Africa and Western Asia</c:v>
                  </c:pt>
                  <c:pt idx="16">
                    <c:v>Sub-Saharan Africa</c:v>
                  </c:pt>
                  <c:pt idx="17">
                    <c:v>Asia-Pacific</c:v>
                  </c:pt>
                </c:lvl>
                <c:lvl>
                  <c:pt idx="0">
                    <c:v>2000</c:v>
                  </c:pt>
                  <c:pt idx="6">
                    <c:v>2015</c:v>
                  </c:pt>
                  <c:pt idx="12">
                    <c:v>2020</c:v>
                  </c:pt>
                </c:lvl>
              </c:multiLvlStrCache>
              <c:extLst/>
            </c:multiLvlStrRef>
          </c:cat>
          <c:val>
            <c:numRef>
              <c:f>('Energy consumption by mode'!$J$11:$J$16,'Energy consumption by mode'!$P$11:$P$16,'Energy consumption by mode'!$V$11:$V$16)</c:f>
              <c:numCache>
                <c:formatCode>General</c:formatCode>
                <c:ptCount val="18"/>
                <c:pt idx="0">
                  <c:v>2131045.00593</c:v>
                </c:pt>
                <c:pt idx="1">
                  <c:v>1170780.3599675</c:v>
                </c:pt>
                <c:pt idx="2">
                  <c:v>55975.614199999996</c:v>
                </c:pt>
                <c:pt idx="3">
                  <c:v>17073.4428119</c:v>
                </c:pt>
                <c:pt idx="4">
                  <c:v>28385.053</c:v>
                </c:pt>
                <c:pt idx="5">
                  <c:v>858830.53595059994</c:v>
                </c:pt>
                <c:pt idx="6">
                  <c:v>2180052.2395239999</c:v>
                </c:pt>
                <c:pt idx="7">
                  <c:v>1188982.9775999999</c:v>
                </c:pt>
                <c:pt idx="8">
                  <c:v>92271.084200000012</c:v>
                </c:pt>
                <c:pt idx="9">
                  <c:v>19618.34</c:v>
                </c:pt>
                <c:pt idx="10">
                  <c:v>32998.736000000004</c:v>
                </c:pt>
                <c:pt idx="11">
                  <c:v>846181.10172400007</c:v>
                </c:pt>
                <c:pt idx="12">
                  <c:v>2183709.9050108003</c:v>
                </c:pt>
                <c:pt idx="13">
                  <c:v>1187236.0715060001</c:v>
                </c:pt>
                <c:pt idx="14">
                  <c:v>81289.607600000003</c:v>
                </c:pt>
                <c:pt idx="15">
                  <c:v>22889.986400000002</c:v>
                </c:pt>
                <c:pt idx="16">
                  <c:v>33215.975644000006</c:v>
                </c:pt>
                <c:pt idx="17">
                  <c:v>859078.26386079984</c:v>
                </c:pt>
              </c:numCache>
              <c:extLst/>
            </c:numRef>
          </c:val>
          <c:extLst>
            <c:ext xmlns:c16="http://schemas.microsoft.com/office/drawing/2014/chart" uri="{C3380CC4-5D6E-409C-BE32-E72D297353CC}">
              <c16:uniqueId val="{00000001-2EBA-4569-B160-90FF942A5D85}"/>
            </c:ext>
          </c:extLst>
        </c:ser>
        <c:ser>
          <c:idx val="2"/>
          <c:order val="2"/>
          <c:tx>
            <c:strRef>
              <c:f>'Energy consumption by mode'!$K$10</c:f>
              <c:strCache>
                <c:ptCount val="1"/>
                <c:pt idx="0">
                  <c:v>Domestic navigation</c:v>
                </c:pt>
              </c:strCache>
            </c:strRef>
          </c:tx>
          <c:spPr>
            <a:solidFill>
              <a:schemeClr val="accent5"/>
            </a:solidFill>
            <a:ln>
              <a:noFill/>
            </a:ln>
            <a:effectLst/>
          </c:spPr>
          <c:invertIfNegative val="0"/>
          <c:cat>
            <c:multiLvlStrRef>
              <c:f>('Energy consumption by mode'!$G$11:$H$16,'Energy consumption by mode'!$M$11:$N$16,'Energy consumption by mode'!$S$11:$T$16)</c:f>
              <c:multiLvlStrCache>
                <c:ptCount val="18"/>
                <c:lvl>
                  <c:pt idx="0">
                    <c:v>Global</c:v>
                  </c:pt>
                  <c:pt idx="1">
                    <c:v>Europe and Northern America</c:v>
                  </c:pt>
                  <c:pt idx="2">
                    <c:v>Latin America and the Caribbean</c:v>
                  </c:pt>
                  <c:pt idx="3">
                    <c:v>Northern Africa and Western Asia</c:v>
                  </c:pt>
                  <c:pt idx="4">
                    <c:v>Sub-Saharan Africa</c:v>
                  </c:pt>
                  <c:pt idx="5">
                    <c:v>Asia-Pacific</c:v>
                  </c:pt>
                  <c:pt idx="6">
                    <c:v>Global</c:v>
                  </c:pt>
                  <c:pt idx="7">
                    <c:v>Europe and Northern America</c:v>
                  </c:pt>
                  <c:pt idx="8">
                    <c:v>Latin America and the Caribbean</c:v>
                  </c:pt>
                  <c:pt idx="9">
                    <c:v>Northern Africa and Western Asia</c:v>
                  </c:pt>
                  <c:pt idx="10">
                    <c:v>Sub-Saharan Africa</c:v>
                  </c:pt>
                  <c:pt idx="11">
                    <c:v>Asia-Pacific</c:v>
                  </c:pt>
                  <c:pt idx="12">
                    <c:v>Global</c:v>
                  </c:pt>
                  <c:pt idx="13">
                    <c:v>Europe and Northern America</c:v>
                  </c:pt>
                  <c:pt idx="14">
                    <c:v>Latin America and the Caribbean</c:v>
                  </c:pt>
                  <c:pt idx="15">
                    <c:v>Northern Africa and Western Asia</c:v>
                  </c:pt>
                  <c:pt idx="16">
                    <c:v>Sub-Saharan Africa</c:v>
                  </c:pt>
                  <c:pt idx="17">
                    <c:v>Asia-Pacific</c:v>
                  </c:pt>
                </c:lvl>
                <c:lvl>
                  <c:pt idx="0">
                    <c:v>2000</c:v>
                  </c:pt>
                  <c:pt idx="6">
                    <c:v>2015</c:v>
                  </c:pt>
                  <c:pt idx="12">
                    <c:v>2020</c:v>
                  </c:pt>
                </c:lvl>
              </c:multiLvlStrCache>
              <c:extLst/>
            </c:multiLvlStrRef>
          </c:cat>
          <c:val>
            <c:numRef>
              <c:f>('Energy consumption by mode'!$K$11:$K$16,'Energy consumption by mode'!$Q$11:$Q$16,'Energy consumption by mode'!$W$11:$W$16)</c:f>
              <c:numCache>
                <c:formatCode>General</c:formatCode>
                <c:ptCount val="18"/>
                <c:pt idx="0">
                  <c:v>1704287.5586372002</c:v>
                </c:pt>
                <c:pt idx="1">
                  <c:v>542715.10000000009</c:v>
                </c:pt>
                <c:pt idx="2">
                  <c:v>121307.21</c:v>
                </c:pt>
                <c:pt idx="3">
                  <c:v>44799.199999999997</c:v>
                </c:pt>
                <c:pt idx="4">
                  <c:v>13514.1248</c:v>
                </c:pt>
                <c:pt idx="5">
                  <c:v>981951.92383720004</c:v>
                </c:pt>
                <c:pt idx="6">
                  <c:v>2453375.5098059997</c:v>
                </c:pt>
                <c:pt idx="7">
                  <c:v>673846.77036000008</c:v>
                </c:pt>
                <c:pt idx="8">
                  <c:v>124333.29130000001</c:v>
                </c:pt>
                <c:pt idx="9">
                  <c:v>23432.1</c:v>
                </c:pt>
                <c:pt idx="10">
                  <c:v>18473.808799999999</c:v>
                </c:pt>
                <c:pt idx="11">
                  <c:v>1613289.5393460002</c:v>
                </c:pt>
                <c:pt idx="12">
                  <c:v>2355277.5463299998</c:v>
                </c:pt>
                <c:pt idx="13">
                  <c:v>564038.24048839998</c:v>
                </c:pt>
                <c:pt idx="14">
                  <c:v>117694.23234540001</c:v>
                </c:pt>
                <c:pt idx="15">
                  <c:v>30370.263999999999</c:v>
                </c:pt>
                <c:pt idx="16">
                  <c:v>29836.878400000001</c:v>
                </c:pt>
                <c:pt idx="17">
                  <c:v>1613337.9310961999</c:v>
                </c:pt>
              </c:numCache>
              <c:extLst/>
            </c:numRef>
          </c:val>
          <c:extLst>
            <c:ext xmlns:c16="http://schemas.microsoft.com/office/drawing/2014/chart" uri="{C3380CC4-5D6E-409C-BE32-E72D297353CC}">
              <c16:uniqueId val="{00000002-2EBA-4569-B160-90FF942A5D85}"/>
            </c:ext>
          </c:extLst>
        </c:ser>
        <c:ser>
          <c:idx val="3"/>
          <c:order val="3"/>
          <c:tx>
            <c:strRef>
              <c:f>'Energy consumption by mode'!$L$10</c:f>
              <c:strCache>
                <c:ptCount val="1"/>
                <c:pt idx="0">
                  <c:v>Domestic aviation</c:v>
                </c:pt>
              </c:strCache>
            </c:strRef>
          </c:tx>
          <c:spPr>
            <a:solidFill>
              <a:schemeClr val="accent1">
                <a:lumMod val="60000"/>
              </a:schemeClr>
            </a:solidFill>
            <a:ln>
              <a:noFill/>
            </a:ln>
            <a:effectLst/>
          </c:spPr>
          <c:invertIfNegative val="0"/>
          <c:cat>
            <c:multiLvlStrRef>
              <c:f>('Energy consumption by mode'!$G$11:$H$16,'Energy consumption by mode'!$M$11:$N$16,'Energy consumption by mode'!$S$11:$T$16)</c:f>
              <c:multiLvlStrCache>
                <c:ptCount val="18"/>
                <c:lvl>
                  <c:pt idx="0">
                    <c:v>Global</c:v>
                  </c:pt>
                  <c:pt idx="1">
                    <c:v>Europe and Northern America</c:v>
                  </c:pt>
                  <c:pt idx="2">
                    <c:v>Latin America and the Caribbean</c:v>
                  </c:pt>
                  <c:pt idx="3">
                    <c:v>Northern Africa and Western Asia</c:v>
                  </c:pt>
                  <c:pt idx="4">
                    <c:v>Sub-Saharan Africa</c:v>
                  </c:pt>
                  <c:pt idx="5">
                    <c:v>Asia-Pacific</c:v>
                  </c:pt>
                  <c:pt idx="6">
                    <c:v>Global</c:v>
                  </c:pt>
                  <c:pt idx="7">
                    <c:v>Europe and Northern America</c:v>
                  </c:pt>
                  <c:pt idx="8">
                    <c:v>Latin America and the Caribbean</c:v>
                  </c:pt>
                  <c:pt idx="9">
                    <c:v>Northern Africa and Western Asia</c:v>
                  </c:pt>
                  <c:pt idx="10">
                    <c:v>Sub-Saharan Africa</c:v>
                  </c:pt>
                  <c:pt idx="11">
                    <c:v>Asia-Pacific</c:v>
                  </c:pt>
                  <c:pt idx="12">
                    <c:v>Global</c:v>
                  </c:pt>
                  <c:pt idx="13">
                    <c:v>Europe and Northern America</c:v>
                  </c:pt>
                  <c:pt idx="14">
                    <c:v>Latin America and the Caribbean</c:v>
                  </c:pt>
                  <c:pt idx="15">
                    <c:v>Northern Africa and Western Asia</c:v>
                  </c:pt>
                  <c:pt idx="16">
                    <c:v>Sub-Saharan Africa</c:v>
                  </c:pt>
                  <c:pt idx="17">
                    <c:v>Asia-Pacific</c:v>
                  </c:pt>
                </c:lvl>
                <c:lvl>
                  <c:pt idx="0">
                    <c:v>2000</c:v>
                  </c:pt>
                  <c:pt idx="6">
                    <c:v>2015</c:v>
                  </c:pt>
                  <c:pt idx="12">
                    <c:v>2020</c:v>
                  </c:pt>
                </c:lvl>
              </c:multiLvlStrCache>
              <c:extLst/>
            </c:multiLvlStrRef>
          </c:cat>
          <c:val>
            <c:numRef>
              <c:f>('Energy consumption by mode'!$L$11:$L$16,'Energy consumption by mode'!$R$11:$R$16,'Energy consumption by mode'!$X$11:$X$16)</c:f>
              <c:numCache>
                <c:formatCode>General</c:formatCode>
                <c:ptCount val="18"/>
                <c:pt idx="0">
                  <c:v>4641151.6287101116</c:v>
                </c:pt>
                <c:pt idx="1">
                  <c:v>3484427.4</c:v>
                </c:pt>
                <c:pt idx="2">
                  <c:v>253162.2994811</c:v>
                </c:pt>
                <c:pt idx="3">
                  <c:v>98072.010999999999</c:v>
                </c:pt>
                <c:pt idx="4">
                  <c:v>64177.929224</c:v>
                </c:pt>
                <c:pt idx="5">
                  <c:v>741311.98900501162</c:v>
                </c:pt>
                <c:pt idx="6">
                  <c:v>5055226.2323739231</c:v>
                </c:pt>
                <c:pt idx="7">
                  <c:v>2931741.2124999994</c:v>
                </c:pt>
                <c:pt idx="8">
                  <c:v>300054.75596159999</c:v>
                </c:pt>
                <c:pt idx="9">
                  <c:v>160465.47</c:v>
                </c:pt>
                <c:pt idx="10">
                  <c:v>47727.300030000006</c:v>
                </c:pt>
                <c:pt idx="11">
                  <c:v>1615237.4938823236</c:v>
                </c:pt>
                <c:pt idx="12">
                  <c:v>4257726.2780778287</c:v>
                </c:pt>
                <c:pt idx="13">
                  <c:v>2057264.3548011</c:v>
                </c:pt>
                <c:pt idx="14">
                  <c:v>142914.19862700001</c:v>
                </c:pt>
                <c:pt idx="15">
                  <c:v>169715.82669999998</c:v>
                </c:pt>
                <c:pt idx="16">
                  <c:v>52022.612540000002</c:v>
                </c:pt>
                <c:pt idx="17">
                  <c:v>1835809.2854097288</c:v>
                </c:pt>
              </c:numCache>
              <c:extLst/>
            </c:numRef>
          </c:val>
          <c:extLst>
            <c:ext xmlns:c16="http://schemas.microsoft.com/office/drawing/2014/chart" uri="{C3380CC4-5D6E-409C-BE32-E72D297353CC}">
              <c16:uniqueId val="{00000003-2EBA-4569-B160-90FF942A5D85}"/>
            </c:ext>
          </c:extLst>
        </c:ser>
        <c:dLbls>
          <c:showLegendKey val="0"/>
          <c:showVal val="0"/>
          <c:showCatName val="0"/>
          <c:showSerName val="0"/>
          <c:showPercent val="0"/>
          <c:showBubbleSize val="0"/>
        </c:dLbls>
        <c:gapWidth val="44"/>
        <c:overlap val="100"/>
        <c:axId val="394903712"/>
        <c:axId val="394392176"/>
      </c:barChart>
      <c:catAx>
        <c:axId val="394903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94392176"/>
        <c:crosses val="autoZero"/>
        <c:auto val="1"/>
        <c:lblAlgn val="ctr"/>
        <c:lblOffset val="100"/>
        <c:noMultiLvlLbl val="0"/>
      </c:catAx>
      <c:valAx>
        <c:axId val="394392176"/>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Transport energy consumption share by mode (%)</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94903712"/>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'Energy consumption by mode'!$AQ$10</c:f>
              <c:strCache>
                <c:ptCount val="1"/>
                <c:pt idx="0">
                  <c:v>2000</c:v>
                </c:pt>
              </c:strCache>
            </c:strRef>
          </c:tx>
          <c:spPr>
            <a:solidFill>
              <a:schemeClr val="accent3">
                <a:tint val="65000"/>
              </a:schemeClr>
            </a:solidFill>
            <a:ln>
              <a:noFill/>
            </a:ln>
            <a:effectLst/>
          </c:spPr>
          <c:invertIfNegative val="0"/>
          <c:cat>
            <c:strRef>
              <c:f>'Energy consumption by mode'!$AP$11:$AP$16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'Energy consumption by mode'!$AQ$11:$AQ$16</c:f>
              <c:numCache>
                <c:formatCode>General</c:formatCode>
                <c:ptCount val="6"/>
                <c:pt idx="0">
                  <c:v>1.3810334837976508</c:v>
                </c:pt>
                <c:pt idx="1">
                  <c:v>1.7242788762516128</c:v>
                </c:pt>
                <c:pt idx="2">
                  <c:v>1.3215628195147193</c:v>
                </c:pt>
                <c:pt idx="3">
                  <c:v>0.97761588545106992</c:v>
                </c:pt>
                <c:pt idx="4">
                  <c:v>0.98143456056735734</c:v>
                </c:pt>
                <c:pt idx="5">
                  <c:v>0.92458451818371734</c:v>
                </c:pt>
              </c:numCache>
            </c:numRef>
          </c:val>
          <c:extLst>
            <c:ext xmlns:c16="http://schemas.microsoft.com/office/drawing/2014/chart" uri="{C3380CC4-5D6E-409C-BE32-E72D297353CC}">
              <c16:uniqueId val="{00000000-9FD4-43A4-AC0D-B4BB6CD43627}"/>
            </c:ext>
          </c:extLst>
        </c:ser>
        <c:ser>
          <c:idx val="1"/>
          <c:order val="1"/>
          <c:tx>
            <c:strRef>
              <c:f>'Energy consumption by mode'!$AR$10</c:f>
              <c:strCache>
                <c:ptCount val="1"/>
                <c:pt idx="0">
                  <c:v>2015</c:v>
                </c:pt>
              </c:strCache>
            </c:strRef>
          </c:tx>
          <c:spPr>
            <a:solidFill>
              <a:schemeClr val="accent3"/>
            </a:solidFill>
            <a:ln>
              <a:noFill/>
            </a:ln>
            <a:effectLst/>
          </c:spPr>
          <c:invertIfNegative val="0"/>
          <c:cat>
            <c:strRef>
              <c:f>'Energy consumption by mode'!$AP$11:$AP$16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'Energy consumption by mode'!$AR$11:$AR$16</c:f>
              <c:numCache>
                <c:formatCode>General</c:formatCode>
                <c:ptCount val="6"/>
                <c:pt idx="0">
                  <c:v>0.8337265099736102</c:v>
                </c:pt>
                <c:pt idx="1">
                  <c:v>1.0038167590181275</c:v>
                </c:pt>
                <c:pt idx="2">
                  <c:v>1.1119940011591705</c:v>
                </c:pt>
                <c:pt idx="3">
                  <c:v>0.87233483434497849</c:v>
                </c:pt>
                <c:pt idx="4">
                  <c:v>0.71356544693793955</c:v>
                </c:pt>
                <c:pt idx="5">
                  <c:v>0.56307952555973151</c:v>
                </c:pt>
              </c:numCache>
            </c:numRef>
          </c:val>
          <c:extLst>
            <c:ext xmlns:c16="http://schemas.microsoft.com/office/drawing/2014/chart" uri="{C3380CC4-5D6E-409C-BE32-E72D297353CC}">
              <c16:uniqueId val="{00000001-9FD4-43A4-AC0D-B4BB6CD43627}"/>
            </c:ext>
          </c:extLst>
        </c:ser>
        <c:ser>
          <c:idx val="2"/>
          <c:order val="2"/>
          <c:tx>
            <c:strRef>
              <c:f>'Energy consumption by mode'!$AS$10</c:f>
              <c:strCache>
                <c:ptCount val="1"/>
                <c:pt idx="0">
                  <c:v>2020</c:v>
                </c:pt>
              </c:strCache>
            </c:strRef>
          </c:tx>
          <c:spPr>
            <a:solidFill>
              <a:schemeClr val="accent3">
                <a:shade val="65000"/>
              </a:schemeClr>
            </a:solidFill>
            <a:ln>
              <a:noFill/>
            </a:ln>
            <a:effectLst/>
          </c:spPr>
          <c:invertIfNegative val="0"/>
          <c:cat>
            <c:strRef>
              <c:f>'Energy consumption by mode'!$AP$11:$AP$16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'Energy consumption by mode'!$AS$11:$AS$16</c:f>
              <c:numCache>
                <c:formatCode>General</c:formatCode>
                <c:ptCount val="6"/>
                <c:pt idx="0">
                  <c:v>0.63988698235095487</c:v>
                </c:pt>
                <c:pt idx="1">
                  <c:v>0.76752089857460626</c:v>
                </c:pt>
                <c:pt idx="2">
                  <c:v>0.87121657437073963</c:v>
                </c:pt>
                <c:pt idx="3">
                  <c:v>0.7535522118300001</c:v>
                </c:pt>
                <c:pt idx="4">
                  <c:v>0.64429760659815782</c:v>
                </c:pt>
                <c:pt idx="5">
                  <c:v>0.42753737891111976</c:v>
                </c:pt>
              </c:numCache>
            </c:numRef>
          </c:val>
          <c:extLst>
            <c:ext xmlns:c16="http://schemas.microsoft.com/office/drawing/2014/chart" uri="{C3380CC4-5D6E-409C-BE32-E72D297353CC}">
              <c16:uniqueId val="{00000002-9FD4-43A4-AC0D-B4BB6CD43627}"/>
            </c:ext>
          </c:extLst>
        </c:ser>
        <c:dLbls>
          <c:showLegendKey val="0"/>
          <c:showVal val="0"/>
          <c:showCatName val="0"/>
          <c:showSerName val="0"/>
          <c:showPercent val="0"/>
          <c:showBubbleSize val="0"/>
        </c:dLbls>
        <c:gapWidth val="219"/>
        <c:axId val="55229328"/>
        <c:axId val="2129845455"/>
      </c:barChart>
      <c:catAx>
        <c:axId val="55229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2129845455"/>
        <c:crosses val="autoZero"/>
        <c:auto val="1"/>
        <c:lblAlgn val="ctr"/>
        <c:lblOffset val="100"/>
        <c:noMultiLvlLbl val="0"/>
      </c:catAx>
      <c:valAx>
        <c:axId val="21298454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Transport energy intensity (megajoules per USD, PPP)</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55229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'Fossil fuel subsidy(transport)'!$AL$10</c:f>
              <c:strCache>
                <c:ptCount val="1"/>
                <c:pt idx="0">
                  <c:v>2010</c:v>
                </c:pt>
              </c:strCache>
            </c:strRef>
          </c:tx>
          <c:spPr>
            <a:solidFill>
              <a:schemeClr val="accent3">
                <a:tint val="41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subsidy(transport)'!$AL$13:$AL$16</c:f>
              <c:numCache>
                <c:formatCode>0</c:formatCode>
                <c:ptCount val="4"/>
                <c:pt idx="0">
                  <c:v>16.587449934116972</c:v>
                </c:pt>
                <c:pt idx="1">
                  <c:v>56.957793014999645</c:v>
                </c:pt>
                <c:pt idx="2">
                  <c:v>3.1964526326524303</c:v>
                </c:pt>
                <c:pt idx="3">
                  <c:v>73.893822379760351</c:v>
                </c:pt>
              </c:numCache>
            </c:numRef>
          </c:val>
          <c:extLst>
            <c:ext xmlns:c16="http://schemas.microsoft.com/office/drawing/2014/chart" uri="{C3380CC4-5D6E-409C-BE32-E72D297353CC}">
              <c16:uniqueId val="{00000000-BBEF-49F9-8624-D0E659DEC1A4}"/>
            </c:ext>
          </c:extLst>
        </c:ser>
        <c:ser>
          <c:idx val="1"/>
          <c:order val="1"/>
          <c:tx>
            <c:strRef>
              <c:f>'Fossil fuel subsidy(transport)'!$AM$10</c:f>
              <c:strCache>
                <c:ptCount val="1"/>
                <c:pt idx="0">
                  <c:v>2011</c:v>
                </c:pt>
              </c:strCache>
            </c:strRef>
          </c:tx>
          <c:spPr>
            <a:solidFill>
              <a:schemeClr val="accent3">
                <a:tint val="52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subsidy(transport)'!$AM$13:$AM$16</c:f>
              <c:numCache>
                <c:formatCode>0</c:formatCode>
                <c:ptCount val="4"/>
                <c:pt idx="0">
                  <c:v>29.170322275359425</c:v>
                </c:pt>
                <c:pt idx="1">
                  <c:v>73.820855832674383</c:v>
                </c:pt>
                <c:pt idx="2">
                  <c:v>5.5279892805281943</c:v>
                </c:pt>
                <c:pt idx="3">
                  <c:v>86.453263556069743</c:v>
                </c:pt>
              </c:numCache>
            </c:numRef>
          </c:val>
          <c:extLst>
            <c:ext xmlns:c16="http://schemas.microsoft.com/office/drawing/2014/chart" uri="{C3380CC4-5D6E-409C-BE32-E72D297353CC}">
              <c16:uniqueId val="{00000001-BBEF-49F9-8624-D0E659DEC1A4}"/>
            </c:ext>
          </c:extLst>
        </c:ser>
        <c:ser>
          <c:idx val="2"/>
          <c:order val="2"/>
          <c:tx>
            <c:strRef>
              <c:f>'Fossil fuel subsidy(transport)'!$AN$10</c:f>
              <c:strCache>
                <c:ptCount val="1"/>
                <c:pt idx="0">
                  <c:v>2012</c:v>
                </c:pt>
              </c:strCache>
            </c:strRef>
          </c:tx>
          <c:spPr>
            <a:solidFill>
              <a:schemeClr val="accent3">
                <a:tint val="63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subsidy(transport)'!$AN$13:$AN$16</c:f>
              <c:numCache>
                <c:formatCode>0</c:formatCode>
                <c:ptCount val="4"/>
                <c:pt idx="0">
                  <c:v>32.950534103536533</c:v>
                </c:pt>
                <c:pt idx="1">
                  <c:v>79.473182176618522</c:v>
                </c:pt>
                <c:pt idx="2">
                  <c:v>4.185043229517003</c:v>
                </c:pt>
                <c:pt idx="3">
                  <c:v>131.79791094483468</c:v>
                </c:pt>
              </c:numCache>
            </c:numRef>
          </c:val>
          <c:extLst>
            <c:ext xmlns:c16="http://schemas.microsoft.com/office/drawing/2014/chart" uri="{C3380CC4-5D6E-409C-BE32-E72D297353CC}">
              <c16:uniqueId val="{00000002-BBEF-49F9-8624-D0E659DEC1A4}"/>
            </c:ext>
          </c:extLst>
        </c:ser>
        <c:ser>
          <c:idx val="3"/>
          <c:order val="3"/>
          <c:tx>
            <c:strRef>
              <c:f>'Fossil fuel subsidy(transport)'!$AO$10</c:f>
              <c:strCache>
                <c:ptCount val="1"/>
                <c:pt idx="0">
                  <c:v>2013</c:v>
                </c:pt>
              </c:strCache>
            </c:strRef>
          </c:tx>
          <c:spPr>
            <a:solidFill>
              <a:schemeClr val="accent3">
                <a:tint val="74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subsidy(transport)'!$AO$13:$AO$16</c:f>
              <c:numCache>
                <c:formatCode>0</c:formatCode>
                <c:ptCount val="4"/>
                <c:pt idx="0">
                  <c:v>27.844955040346008</c:v>
                </c:pt>
                <c:pt idx="1">
                  <c:v>80.504509327062109</c:v>
                </c:pt>
                <c:pt idx="2">
                  <c:v>3.8837578251883942</c:v>
                </c:pt>
                <c:pt idx="3">
                  <c:v>132.368272543665</c:v>
                </c:pt>
              </c:numCache>
            </c:numRef>
          </c:val>
          <c:extLst>
            <c:ext xmlns:c16="http://schemas.microsoft.com/office/drawing/2014/chart" uri="{C3380CC4-5D6E-409C-BE32-E72D297353CC}">
              <c16:uniqueId val="{00000003-BBEF-49F9-8624-D0E659DEC1A4}"/>
            </c:ext>
          </c:extLst>
        </c:ser>
        <c:ser>
          <c:idx val="4"/>
          <c:order val="4"/>
          <c:tx>
            <c:strRef>
              <c:f>'Fossil fuel subsidy(transport)'!$AP$10</c:f>
              <c:strCache>
                <c:ptCount val="1"/>
                <c:pt idx="0">
                  <c:v>2014</c:v>
                </c:pt>
              </c:strCache>
            </c:strRef>
          </c:tx>
          <c:spPr>
            <a:solidFill>
              <a:schemeClr val="accent3">
                <a:tint val="84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subsidy(transport)'!$AP$13:$AP$16</c:f>
              <c:numCache>
                <c:formatCode>0</c:formatCode>
                <c:ptCount val="4"/>
                <c:pt idx="0">
                  <c:v>19.767802114750388</c:v>
                </c:pt>
                <c:pt idx="1">
                  <c:v>73.633736791318498</c:v>
                </c:pt>
                <c:pt idx="2">
                  <c:v>3.2699357715097199</c:v>
                </c:pt>
                <c:pt idx="3">
                  <c:v>117.65184991539329</c:v>
                </c:pt>
              </c:numCache>
            </c:numRef>
          </c:val>
          <c:extLst>
            <c:ext xmlns:c16="http://schemas.microsoft.com/office/drawing/2014/chart" uri="{C3380CC4-5D6E-409C-BE32-E72D297353CC}">
              <c16:uniqueId val="{00000004-BBEF-49F9-8624-D0E659DEC1A4}"/>
            </c:ext>
          </c:extLst>
        </c:ser>
        <c:ser>
          <c:idx val="5"/>
          <c:order val="5"/>
          <c:tx>
            <c:strRef>
              <c:f>'Fossil fuel subsidy(transport)'!$AQ$10</c:f>
              <c:strCache>
                <c:ptCount val="1"/>
                <c:pt idx="0">
                  <c:v>2015</c:v>
                </c:pt>
              </c:strCache>
            </c:strRef>
          </c:tx>
          <c:spPr>
            <a:solidFill>
              <a:schemeClr val="accent3">
                <a:tint val="95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subsidy(transport)'!$AQ$13:$AQ$16</c:f>
              <c:numCache>
                <c:formatCode>0</c:formatCode>
                <c:ptCount val="4"/>
                <c:pt idx="0">
                  <c:v>7.7329049339667542</c:v>
                </c:pt>
                <c:pt idx="1">
                  <c:v>47.343868653416351</c:v>
                </c:pt>
                <c:pt idx="2">
                  <c:v>0.10042520311750061</c:v>
                </c:pt>
                <c:pt idx="3">
                  <c:v>44.591904228736723</c:v>
                </c:pt>
              </c:numCache>
            </c:numRef>
          </c:val>
          <c:extLst>
            <c:ext xmlns:c16="http://schemas.microsoft.com/office/drawing/2014/chart" uri="{C3380CC4-5D6E-409C-BE32-E72D297353CC}">
              <c16:uniqueId val="{00000005-BBEF-49F9-8624-D0E659DEC1A4}"/>
            </c:ext>
          </c:extLst>
        </c:ser>
        <c:ser>
          <c:idx val="6"/>
          <c:order val="6"/>
          <c:tx>
            <c:strRef>
              <c:f>'Fossil fuel subsidy(transport)'!$AR$10</c:f>
              <c:strCache>
                <c:ptCount val="1"/>
                <c:pt idx="0">
                  <c:v>2016</c:v>
                </c:pt>
              </c:strCache>
            </c:strRef>
          </c:tx>
          <c:spPr>
            <a:solidFill>
              <a:schemeClr val="accent3">
                <a:shade val="94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subsidy(transport)'!$AR$13:$AR$16</c:f>
              <c:numCache>
                <c:formatCode>0</c:formatCode>
                <c:ptCount val="4"/>
                <c:pt idx="0">
                  <c:v>4.7687575006193992</c:v>
                </c:pt>
                <c:pt idx="1">
                  <c:v>29.988943085864236</c:v>
                </c:pt>
                <c:pt idx="2">
                  <c:v>4.8734573595374059E-2</c:v>
                </c:pt>
                <c:pt idx="3">
                  <c:v>26.617659556379358</c:v>
                </c:pt>
              </c:numCache>
            </c:numRef>
          </c:val>
          <c:extLst>
            <c:ext xmlns:c16="http://schemas.microsoft.com/office/drawing/2014/chart" uri="{C3380CC4-5D6E-409C-BE32-E72D297353CC}">
              <c16:uniqueId val="{00000006-BBEF-49F9-8624-D0E659DEC1A4}"/>
            </c:ext>
          </c:extLst>
        </c:ser>
        <c:ser>
          <c:idx val="7"/>
          <c:order val="7"/>
          <c:tx>
            <c:strRef>
              <c:f>'Fossil fuel subsidy(transport)'!$AS$10</c:f>
              <c:strCache>
                <c:ptCount val="1"/>
                <c:pt idx="0">
                  <c:v>2017</c:v>
                </c:pt>
              </c:strCache>
            </c:strRef>
          </c:tx>
          <c:spPr>
            <a:solidFill>
              <a:schemeClr val="accent3">
                <a:shade val="83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subsidy(transport)'!$AS$13:$AS$16</c:f>
              <c:numCache>
                <c:formatCode>0</c:formatCode>
                <c:ptCount val="4"/>
                <c:pt idx="0">
                  <c:v>8.3324298952258236</c:v>
                </c:pt>
                <c:pt idx="1">
                  <c:v>44.761250946511772</c:v>
                </c:pt>
                <c:pt idx="2">
                  <c:v>0.66902876128426425</c:v>
                </c:pt>
                <c:pt idx="3">
                  <c:v>48.02735184410875</c:v>
                </c:pt>
              </c:numCache>
            </c:numRef>
          </c:val>
          <c:extLst>
            <c:ext xmlns:c16="http://schemas.microsoft.com/office/drawing/2014/chart" uri="{C3380CC4-5D6E-409C-BE32-E72D297353CC}">
              <c16:uniqueId val="{00000007-BBEF-49F9-8624-D0E659DEC1A4}"/>
            </c:ext>
          </c:extLst>
        </c:ser>
        <c:ser>
          <c:idx val="8"/>
          <c:order val="8"/>
          <c:tx>
            <c:strRef>
              <c:f>'Fossil fuel subsidy(transport)'!$AT$10</c:f>
              <c:strCache>
                <c:ptCount val="1"/>
                <c:pt idx="0">
                  <c:v>2018</c:v>
                </c:pt>
              </c:strCache>
            </c:strRef>
          </c:tx>
          <c:spPr>
            <a:solidFill>
              <a:schemeClr val="accent3">
                <a:shade val="73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subsidy(transport)'!$AT$13:$AT$16</c:f>
              <c:numCache>
                <c:formatCode>0</c:formatCode>
                <c:ptCount val="4"/>
                <c:pt idx="0">
                  <c:v>11.185111156907929</c:v>
                </c:pt>
                <c:pt idx="1">
                  <c:v>48.181283076900492</c:v>
                </c:pt>
                <c:pt idx="2">
                  <c:v>2.7048071227398838</c:v>
                </c:pt>
                <c:pt idx="3">
                  <c:v>76.776126380269901</c:v>
                </c:pt>
              </c:numCache>
            </c:numRef>
          </c:val>
          <c:extLst>
            <c:ext xmlns:c16="http://schemas.microsoft.com/office/drawing/2014/chart" uri="{C3380CC4-5D6E-409C-BE32-E72D297353CC}">
              <c16:uniqueId val="{00000008-BBEF-49F9-8624-D0E659DEC1A4}"/>
            </c:ext>
          </c:extLst>
        </c:ser>
        <c:ser>
          <c:idx val="9"/>
          <c:order val="9"/>
          <c:tx>
            <c:strRef>
              <c:f>'Fossil fuel subsidy(transport)'!$AU$10</c:f>
              <c:strCache>
                <c:ptCount val="1"/>
                <c:pt idx="0">
                  <c:v>2019</c:v>
                </c:pt>
              </c:strCache>
            </c:strRef>
          </c:tx>
          <c:spPr>
            <a:solidFill>
              <a:schemeClr val="accent3">
                <a:shade val="62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subsidy(transport)'!$AU$13:$AU$16</c:f>
              <c:numCache>
                <c:formatCode>0</c:formatCode>
                <c:ptCount val="4"/>
                <c:pt idx="0">
                  <c:v>9.21192625534316</c:v>
                </c:pt>
                <c:pt idx="1">
                  <c:v>40.09851006984826</c:v>
                </c:pt>
                <c:pt idx="2">
                  <c:v>2.3885899239873876</c:v>
                </c:pt>
                <c:pt idx="3">
                  <c:v>50.459819182908994</c:v>
                </c:pt>
              </c:numCache>
            </c:numRef>
          </c:val>
          <c:extLst>
            <c:ext xmlns:c16="http://schemas.microsoft.com/office/drawing/2014/chart" uri="{C3380CC4-5D6E-409C-BE32-E72D297353CC}">
              <c16:uniqueId val="{00000009-BBEF-49F9-8624-D0E659DEC1A4}"/>
            </c:ext>
          </c:extLst>
        </c:ser>
        <c:ser>
          <c:idx val="10"/>
          <c:order val="10"/>
          <c:tx>
            <c:strRef>
              <c:f>'Fossil fuel subsidy(transport)'!$AV$10</c:f>
              <c:strCache>
                <c:ptCount val="1"/>
                <c:pt idx="0">
                  <c:v>2020</c:v>
                </c:pt>
              </c:strCache>
            </c:strRef>
          </c:tx>
          <c:spPr>
            <a:solidFill>
              <a:schemeClr val="accent3">
                <a:shade val="51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subsidy(transport)'!$AV$13:$AV$16</c:f>
              <c:numCache>
                <c:formatCode>0</c:formatCode>
                <c:ptCount val="4"/>
                <c:pt idx="0">
                  <c:v>4.6636832883161103</c:v>
                </c:pt>
                <c:pt idx="1">
                  <c:v>18.82776518075346</c:v>
                </c:pt>
                <c:pt idx="2">
                  <c:v>1.4541540718794477</c:v>
                </c:pt>
                <c:pt idx="3">
                  <c:v>13.220683379085179</c:v>
                </c:pt>
              </c:numCache>
            </c:numRef>
          </c:val>
          <c:extLst>
            <c:ext xmlns:c16="http://schemas.microsoft.com/office/drawing/2014/chart" uri="{C3380CC4-5D6E-409C-BE32-E72D297353CC}">
              <c16:uniqueId val="{0000000A-BBEF-49F9-8624-D0E659DEC1A4}"/>
            </c:ext>
          </c:extLst>
        </c:ser>
        <c:ser>
          <c:idx val="11"/>
          <c:order val="11"/>
          <c:tx>
            <c:strRef>
              <c:f>'Fossil fuel subsidy(transport)'!$AW$10</c:f>
              <c:strCache>
                <c:ptCount val="1"/>
                <c:pt idx="0">
                  <c:v>2021</c:v>
                </c:pt>
              </c:strCache>
            </c:strRef>
          </c:tx>
          <c:spPr>
            <a:solidFill>
              <a:schemeClr val="accent3">
                <a:shade val="40000"/>
              </a:schemeClr>
            </a:solidFill>
            <a:ln>
              <a:noFill/>
            </a:ln>
            <a:effectLst/>
          </c:spPr>
          <c:invertIfNegative val="0"/>
          <c:cat>
            <c:strRef>
              <c:f>'Fossil fuel subsidy(transport)'!$AK$13:$AK$16</c:f>
              <c:strCache>
                <c:ptCount val="4"/>
                <c:pt idx="0">
                  <c:v>Latin America and the Caribbean</c:v>
                </c:pt>
                <c:pt idx="1">
                  <c:v>Northern Africa and Western Asia</c:v>
                </c:pt>
                <c:pt idx="2">
                  <c:v>Sub-Saharan Africa</c:v>
                </c:pt>
                <c:pt idx="3">
                  <c:v>Asia-Pacific</c:v>
                </c:pt>
              </c:strCache>
            </c:strRef>
          </c:cat>
          <c:val>
            <c:numRef>
              <c:f>'Fossil fuel subsidy(transport)'!$AW$13:$AW$16</c:f>
              <c:numCache>
                <c:formatCode>0</c:formatCode>
                <c:ptCount val="4"/>
                <c:pt idx="0">
                  <c:v>14.18119336432804</c:v>
                </c:pt>
                <c:pt idx="1">
                  <c:v>36.167460924550099</c:v>
                </c:pt>
                <c:pt idx="2">
                  <c:v>6.3782196455715985</c:v>
                </c:pt>
                <c:pt idx="3">
                  <c:v>36.595644127230727</c:v>
                </c:pt>
              </c:numCache>
            </c:numRef>
          </c:val>
          <c:extLst>
            <c:ext xmlns:c16="http://schemas.microsoft.com/office/drawing/2014/chart" uri="{C3380CC4-5D6E-409C-BE32-E72D297353CC}">
              <c16:uniqueId val="{0000000B-BBEF-49F9-8624-D0E659DEC1A4}"/>
            </c:ext>
          </c:extLst>
        </c:ser>
        <c:dLbls>
          <c:showLegendKey val="0"/>
          <c:showVal val="0"/>
          <c:showCatName val="0"/>
          <c:showSerName val="0"/>
          <c:showPercent val="0"/>
          <c:showBubbleSize val="0"/>
        </c:dLbls>
        <c:gapWidth val="219"/>
        <c:axId val="391135352"/>
        <c:axId val="391130312"/>
      </c:barChart>
      <c:catAx>
        <c:axId val="3911353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91130312"/>
        <c:crosses val="autoZero"/>
        <c:auto val="1"/>
        <c:lblAlgn val="ctr"/>
        <c:lblOffset val="100"/>
        <c:noMultiLvlLbl val="0"/>
      </c:catAx>
      <c:valAx>
        <c:axId val="391130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Fossil fuel subsidy for transport sector (billion USD)</a:t>
                </a:r>
              </a:p>
            </c:rich>
          </c:tx>
          <c:layout>
            <c:manualLayout>
              <c:xMode val="edge"/>
              <c:yMode val="edge"/>
              <c:x val="2.2988505747126436E-2"/>
              <c:y val="0.1717963389624528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9113535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Sheet4!$E$5</c:f>
              <c:strCache>
                <c:ptCount val="1"/>
                <c:pt idx="0">
                  <c:v>2000</c:v>
                </c:pt>
              </c:strCache>
            </c:strRef>
          </c:tx>
          <c:spPr>
            <a:solidFill>
              <a:schemeClr val="accent3">
                <a:tint val="37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Sheet4!$E$6:$E$10</c:f>
              <c:numCache>
                <c:formatCode>General</c:formatCode>
                <c:ptCount val="5"/>
                <c:pt idx="0">
                  <c:v>2893.7039191080921</c:v>
                </c:pt>
                <c:pt idx="1">
                  <c:v>395.18290895533403</c:v>
                </c:pt>
                <c:pt idx="2">
                  <c:v>259.39842026528157</c:v>
                </c:pt>
                <c:pt idx="3">
                  <c:v>89.482578972470009</c:v>
                </c:pt>
                <c:pt idx="4">
                  <c:v>1263.7285925301651</c:v>
                </c:pt>
              </c:numCache>
            </c:numRef>
          </c:val>
          <c:extLst>
            <c:ext xmlns:c16="http://schemas.microsoft.com/office/drawing/2014/chart" uri="{C3380CC4-5D6E-409C-BE32-E72D297353CC}">
              <c16:uniqueId val="{00000000-E1BD-4A72-8F10-566F247FC174}"/>
            </c:ext>
          </c:extLst>
        </c:ser>
        <c:ser>
          <c:idx val="1"/>
          <c:order val="1"/>
          <c:tx>
            <c:strRef>
              <c:f>Sheet4!$F$5</c:f>
              <c:strCache>
                <c:ptCount val="1"/>
                <c:pt idx="0">
                  <c:v>2001</c:v>
                </c:pt>
              </c:strCache>
            </c:strRef>
          </c:tx>
          <c:spPr>
            <a:solidFill>
              <a:schemeClr val="accent3">
                <a:tint val="43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Sheet4!$F$6:$F$10</c:f>
              <c:numCache>
                <c:formatCode>General</c:formatCode>
                <c:ptCount val="5"/>
                <c:pt idx="0">
                  <c:v>2912.9440651395898</c:v>
                </c:pt>
                <c:pt idx="1">
                  <c:v>400.18635304074024</c:v>
                </c:pt>
                <c:pt idx="2">
                  <c:v>265.60472802134205</c:v>
                </c:pt>
                <c:pt idx="3">
                  <c:v>93.70462906759991</c:v>
                </c:pt>
                <c:pt idx="4">
                  <c:v>1293.0608758948395</c:v>
                </c:pt>
              </c:numCache>
            </c:numRef>
          </c:val>
          <c:extLst>
            <c:ext xmlns:c16="http://schemas.microsoft.com/office/drawing/2014/chart" uri="{C3380CC4-5D6E-409C-BE32-E72D297353CC}">
              <c16:uniqueId val="{00000001-E1BD-4A72-8F10-566F247FC174}"/>
            </c:ext>
          </c:extLst>
        </c:ser>
        <c:ser>
          <c:idx val="2"/>
          <c:order val="2"/>
          <c:tx>
            <c:strRef>
              <c:f>Sheet4!$G$5</c:f>
              <c:strCache>
                <c:ptCount val="1"/>
                <c:pt idx="0">
                  <c:v>2002</c:v>
                </c:pt>
              </c:strCache>
            </c:strRef>
          </c:tx>
          <c:spPr>
            <a:solidFill>
              <a:schemeClr val="accent3">
                <a:tint val="49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Sheet4!$G$6:$G$10</c:f>
              <c:numCache>
                <c:formatCode>General</c:formatCode>
                <c:ptCount val="5"/>
                <c:pt idx="0">
                  <c:v>2955.8876646778535</c:v>
                </c:pt>
                <c:pt idx="1">
                  <c:v>403.13803400773929</c:v>
                </c:pt>
                <c:pt idx="2">
                  <c:v>278.40050804799188</c:v>
                </c:pt>
                <c:pt idx="3">
                  <c:v>100.74048923852001</c:v>
                </c:pt>
                <c:pt idx="4">
                  <c:v>1336.209559997508</c:v>
                </c:pt>
              </c:numCache>
            </c:numRef>
          </c:val>
          <c:extLst>
            <c:ext xmlns:c16="http://schemas.microsoft.com/office/drawing/2014/chart" uri="{C3380CC4-5D6E-409C-BE32-E72D297353CC}">
              <c16:uniqueId val="{00000002-E1BD-4A72-8F10-566F247FC174}"/>
            </c:ext>
          </c:extLst>
        </c:ser>
        <c:ser>
          <c:idx val="3"/>
          <c:order val="3"/>
          <c:tx>
            <c:strRef>
              <c:f>Sheet4!$H$5</c:f>
              <c:strCache>
                <c:ptCount val="1"/>
                <c:pt idx="0">
                  <c:v>2003</c:v>
                </c:pt>
              </c:strCache>
            </c:strRef>
          </c:tx>
          <c:spPr>
            <a:solidFill>
              <a:schemeClr val="accent3">
                <a:tint val="55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Sheet4!$H$6:$H$10</c:f>
              <c:numCache>
                <c:formatCode>General</c:formatCode>
                <c:ptCount val="5"/>
                <c:pt idx="0">
                  <c:v>3005.4118244457818</c:v>
                </c:pt>
                <c:pt idx="1">
                  <c:v>404.70118382827371</c:v>
                </c:pt>
                <c:pt idx="2">
                  <c:v>282.03821912891232</c:v>
                </c:pt>
                <c:pt idx="3">
                  <c:v>107.42272817784863</c:v>
                </c:pt>
                <c:pt idx="4">
                  <c:v>1390.9024306005576</c:v>
                </c:pt>
              </c:numCache>
            </c:numRef>
          </c:val>
          <c:extLst>
            <c:ext xmlns:c16="http://schemas.microsoft.com/office/drawing/2014/chart" uri="{C3380CC4-5D6E-409C-BE32-E72D297353CC}">
              <c16:uniqueId val="{00000003-E1BD-4A72-8F10-566F247FC174}"/>
            </c:ext>
          </c:extLst>
        </c:ser>
        <c:ser>
          <c:idx val="4"/>
          <c:order val="4"/>
          <c:tx>
            <c:strRef>
              <c:f>Sheet4!$I$5</c:f>
              <c:strCache>
                <c:ptCount val="1"/>
                <c:pt idx="0">
                  <c:v>2004</c:v>
                </c:pt>
              </c:strCache>
            </c:strRef>
          </c:tx>
          <c:spPr>
            <a:solidFill>
              <a:schemeClr val="accent3">
                <a:tint val="61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Sheet4!$I$6:$I$10</c:f>
              <c:numCache>
                <c:formatCode>General</c:formatCode>
                <c:ptCount val="5"/>
                <c:pt idx="0">
                  <c:v>3063.0794737773895</c:v>
                </c:pt>
                <c:pt idx="1">
                  <c:v>428.93958008424443</c:v>
                </c:pt>
                <c:pt idx="2">
                  <c:v>297.34226378738975</c:v>
                </c:pt>
                <c:pt idx="3">
                  <c:v>113.17915031922107</c:v>
                </c:pt>
                <c:pt idx="4">
                  <c:v>1490.0459359433519</c:v>
                </c:pt>
              </c:numCache>
            </c:numRef>
          </c:val>
          <c:extLst>
            <c:ext xmlns:c16="http://schemas.microsoft.com/office/drawing/2014/chart" uri="{C3380CC4-5D6E-409C-BE32-E72D297353CC}">
              <c16:uniqueId val="{00000004-E1BD-4A72-8F10-566F247FC174}"/>
            </c:ext>
          </c:extLst>
        </c:ser>
        <c:ser>
          <c:idx val="5"/>
          <c:order val="5"/>
          <c:tx>
            <c:strRef>
              <c:f>Sheet4!$J$5</c:f>
              <c:strCache>
                <c:ptCount val="1"/>
                <c:pt idx="0">
                  <c:v>2005</c:v>
                </c:pt>
              </c:strCache>
            </c:strRef>
          </c:tx>
          <c:spPr>
            <a:solidFill>
              <a:schemeClr val="accent3">
                <a:tint val="67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Sheet4!$J$6:$J$10</c:f>
              <c:numCache>
                <c:formatCode>General</c:formatCode>
                <c:ptCount val="5"/>
                <c:pt idx="0">
                  <c:v>3083.8143656529078</c:v>
                </c:pt>
                <c:pt idx="1">
                  <c:v>445.93274329634852</c:v>
                </c:pt>
                <c:pt idx="2">
                  <c:v>314.78491669919384</c:v>
                </c:pt>
                <c:pt idx="3">
                  <c:v>111.88153361433103</c:v>
                </c:pt>
                <c:pt idx="4">
                  <c:v>1525.2318375832697</c:v>
                </c:pt>
              </c:numCache>
            </c:numRef>
          </c:val>
          <c:extLst>
            <c:ext xmlns:c16="http://schemas.microsoft.com/office/drawing/2014/chart" uri="{C3380CC4-5D6E-409C-BE32-E72D297353CC}">
              <c16:uniqueId val="{00000005-E1BD-4A72-8F10-566F247FC174}"/>
            </c:ext>
          </c:extLst>
        </c:ser>
        <c:ser>
          <c:idx val="6"/>
          <c:order val="6"/>
          <c:tx>
            <c:strRef>
              <c:f>Sheet4!$K$5</c:f>
              <c:strCache>
                <c:ptCount val="1"/>
                <c:pt idx="0">
                  <c:v>2006</c:v>
                </c:pt>
              </c:strCache>
            </c:strRef>
          </c:tx>
          <c:spPr>
            <a:solidFill>
              <a:schemeClr val="accent3">
                <a:tint val="73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Sheet4!$K$6:$K$10</c:f>
              <c:numCache>
                <c:formatCode>General</c:formatCode>
                <c:ptCount val="5"/>
                <c:pt idx="0">
                  <c:v>3105.8799761601786</c:v>
                </c:pt>
                <c:pt idx="1">
                  <c:v>465.36474711885245</c:v>
                </c:pt>
                <c:pt idx="2">
                  <c:v>335.63721846152129</c:v>
                </c:pt>
                <c:pt idx="3">
                  <c:v>112.87744477055551</c:v>
                </c:pt>
                <c:pt idx="4">
                  <c:v>1573.1939650828124</c:v>
                </c:pt>
              </c:numCache>
            </c:numRef>
          </c:val>
          <c:extLst>
            <c:ext xmlns:c16="http://schemas.microsoft.com/office/drawing/2014/chart" uri="{C3380CC4-5D6E-409C-BE32-E72D297353CC}">
              <c16:uniqueId val="{00000006-E1BD-4A72-8F10-566F247FC174}"/>
            </c:ext>
          </c:extLst>
        </c:ser>
        <c:ser>
          <c:idx val="7"/>
          <c:order val="7"/>
          <c:tx>
            <c:strRef>
              <c:f>Sheet4!$L$5</c:f>
              <c:strCache>
                <c:ptCount val="1"/>
                <c:pt idx="0">
                  <c:v>2007</c:v>
                </c:pt>
              </c:strCache>
            </c:strRef>
          </c:tx>
          <c:spPr>
            <a:solidFill>
              <a:schemeClr val="accent3">
                <a:tint val="79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Sheet4!$L$6:$L$10</c:f>
              <c:numCache>
                <c:formatCode>General</c:formatCode>
                <c:ptCount val="5"/>
                <c:pt idx="0">
                  <c:v>3125.5624912713124</c:v>
                </c:pt>
                <c:pt idx="1">
                  <c:v>491.33464515030272</c:v>
                </c:pt>
                <c:pt idx="2">
                  <c:v>361.63327074275833</c:v>
                </c:pt>
                <c:pt idx="3">
                  <c:v>118.8341751984061</c:v>
                </c:pt>
                <c:pt idx="4">
                  <c:v>1640.7938557130897</c:v>
                </c:pt>
              </c:numCache>
            </c:numRef>
          </c:val>
          <c:extLst>
            <c:ext xmlns:c16="http://schemas.microsoft.com/office/drawing/2014/chart" uri="{C3380CC4-5D6E-409C-BE32-E72D297353CC}">
              <c16:uniqueId val="{00000007-E1BD-4A72-8F10-566F247FC174}"/>
            </c:ext>
          </c:extLst>
        </c:ser>
        <c:ser>
          <c:idx val="8"/>
          <c:order val="8"/>
          <c:tx>
            <c:strRef>
              <c:f>Sheet4!$M$5</c:f>
              <c:strCache>
                <c:ptCount val="1"/>
                <c:pt idx="0">
                  <c:v>2008</c:v>
                </c:pt>
              </c:strCache>
            </c:strRef>
          </c:tx>
          <c:spPr>
            <a:solidFill>
              <a:schemeClr val="accent3">
                <a:tint val="85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Sheet4!$M$6:$M$10</c:f>
              <c:numCache>
                <c:formatCode>General</c:formatCode>
                <c:ptCount val="5"/>
                <c:pt idx="0">
                  <c:v>3017.4648017814138</c:v>
                </c:pt>
                <c:pt idx="1">
                  <c:v>510.56610934669584</c:v>
                </c:pt>
                <c:pt idx="2">
                  <c:v>382.93962254629662</c:v>
                </c:pt>
                <c:pt idx="3">
                  <c:v>125.55101730355281</c:v>
                </c:pt>
                <c:pt idx="4">
                  <c:v>1709.2358440772221</c:v>
                </c:pt>
              </c:numCache>
            </c:numRef>
          </c:val>
          <c:extLst>
            <c:ext xmlns:c16="http://schemas.microsoft.com/office/drawing/2014/chart" uri="{C3380CC4-5D6E-409C-BE32-E72D297353CC}">
              <c16:uniqueId val="{00000008-E1BD-4A72-8F10-566F247FC174}"/>
            </c:ext>
          </c:extLst>
        </c:ser>
        <c:ser>
          <c:idx val="9"/>
          <c:order val="9"/>
          <c:tx>
            <c:strRef>
              <c:f>Sheet4!$N$5</c:f>
              <c:strCache>
                <c:ptCount val="1"/>
                <c:pt idx="0">
                  <c:v>2009</c:v>
                </c:pt>
              </c:strCache>
            </c:strRef>
          </c:tx>
          <c:spPr>
            <a:solidFill>
              <a:schemeClr val="accent3">
                <a:tint val="91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Sheet4!$N$6:$N$10</c:f>
              <c:numCache>
                <c:formatCode>General</c:formatCode>
                <c:ptCount val="5"/>
                <c:pt idx="0">
                  <c:v>2899.1918130850104</c:v>
                </c:pt>
                <c:pt idx="1">
                  <c:v>503.92485852717749</c:v>
                </c:pt>
                <c:pt idx="2">
                  <c:v>399.61427556755837</c:v>
                </c:pt>
                <c:pt idx="3">
                  <c:v>126.83650859406328</c:v>
                </c:pt>
                <c:pt idx="4">
                  <c:v>1756.1208258390561</c:v>
                </c:pt>
              </c:numCache>
            </c:numRef>
          </c:val>
          <c:extLst>
            <c:ext xmlns:c16="http://schemas.microsoft.com/office/drawing/2014/chart" uri="{C3380CC4-5D6E-409C-BE32-E72D297353CC}">
              <c16:uniqueId val="{00000009-E1BD-4A72-8F10-566F247FC174}"/>
            </c:ext>
          </c:extLst>
        </c:ser>
        <c:ser>
          <c:idx val="10"/>
          <c:order val="10"/>
          <c:tx>
            <c:strRef>
              <c:f>Sheet4!$O$5</c:f>
              <c:strCache>
                <c:ptCount val="1"/>
                <c:pt idx="0">
                  <c:v>2010</c:v>
                </c:pt>
              </c:strCache>
            </c:strRef>
          </c:tx>
          <c:spPr>
            <a:solidFill>
              <a:schemeClr val="accent3">
                <a:tint val="97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Sheet4!$O$6:$O$10</c:f>
              <c:numCache>
                <c:formatCode>General</c:formatCode>
                <c:ptCount val="5"/>
                <c:pt idx="0">
                  <c:v>2954.2174318980124</c:v>
                </c:pt>
                <c:pt idx="1">
                  <c:v>532.3307882772267</c:v>
                </c:pt>
                <c:pt idx="2">
                  <c:v>418.6756695995503</c:v>
                </c:pt>
                <c:pt idx="3">
                  <c:v>138.16203920295388</c:v>
                </c:pt>
                <c:pt idx="4">
                  <c:v>1850.0294960621441</c:v>
                </c:pt>
              </c:numCache>
            </c:numRef>
          </c:val>
          <c:extLst>
            <c:ext xmlns:c16="http://schemas.microsoft.com/office/drawing/2014/chart" uri="{C3380CC4-5D6E-409C-BE32-E72D297353CC}">
              <c16:uniqueId val="{0000000A-E1BD-4A72-8F10-566F247FC174}"/>
            </c:ext>
          </c:extLst>
        </c:ser>
        <c:ser>
          <c:idx val="11"/>
          <c:order val="11"/>
          <c:tx>
            <c:strRef>
              <c:f>Sheet4!$P$5</c:f>
              <c:strCache>
                <c:ptCount val="1"/>
                <c:pt idx="0">
                  <c:v>2011</c:v>
                </c:pt>
              </c:strCache>
            </c:strRef>
          </c:tx>
          <c:spPr>
            <a:solidFill>
              <a:schemeClr val="accent3">
                <a:shade val="96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Sheet4!$P$6:$P$10</c:f>
              <c:numCache>
                <c:formatCode>General</c:formatCode>
                <c:ptCount val="5"/>
                <c:pt idx="0">
                  <c:v>2910.5517599898881</c:v>
                </c:pt>
                <c:pt idx="1">
                  <c:v>563.08502140413509</c:v>
                </c:pt>
                <c:pt idx="2">
                  <c:v>433.86476887585593</c:v>
                </c:pt>
                <c:pt idx="3">
                  <c:v>144.88172247773949</c:v>
                </c:pt>
                <c:pt idx="4">
                  <c:v>1951.0076128260882</c:v>
                </c:pt>
              </c:numCache>
            </c:numRef>
          </c:val>
          <c:extLst>
            <c:ext xmlns:c16="http://schemas.microsoft.com/office/drawing/2014/chart" uri="{C3380CC4-5D6E-409C-BE32-E72D297353CC}">
              <c16:uniqueId val="{0000000B-E1BD-4A72-8F10-566F247FC174}"/>
            </c:ext>
          </c:extLst>
        </c:ser>
        <c:ser>
          <c:idx val="12"/>
          <c:order val="12"/>
          <c:tx>
            <c:strRef>
              <c:f>Sheet4!$Q$5</c:f>
              <c:strCache>
                <c:ptCount val="1"/>
                <c:pt idx="0">
                  <c:v>2012</c:v>
                </c:pt>
              </c:strCache>
            </c:strRef>
          </c:tx>
          <c:spPr>
            <a:solidFill>
              <a:schemeClr val="accent3">
                <a:shade val="90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Sheet4!$Q$6:$Q$10</c:f>
              <c:numCache>
                <c:formatCode>General</c:formatCode>
                <c:ptCount val="5"/>
                <c:pt idx="0">
                  <c:v>2838.7380083595031</c:v>
                </c:pt>
                <c:pt idx="1">
                  <c:v>587.81599013839445</c:v>
                </c:pt>
                <c:pt idx="2">
                  <c:v>472.36164968434997</c:v>
                </c:pt>
                <c:pt idx="3">
                  <c:v>154.63973799333004</c:v>
                </c:pt>
                <c:pt idx="4">
                  <c:v>2059.4448486116385</c:v>
                </c:pt>
              </c:numCache>
            </c:numRef>
          </c:val>
          <c:extLst>
            <c:ext xmlns:c16="http://schemas.microsoft.com/office/drawing/2014/chart" uri="{C3380CC4-5D6E-409C-BE32-E72D297353CC}">
              <c16:uniqueId val="{0000000C-E1BD-4A72-8F10-566F247FC174}"/>
            </c:ext>
          </c:extLst>
        </c:ser>
        <c:ser>
          <c:idx val="13"/>
          <c:order val="13"/>
          <c:tx>
            <c:strRef>
              <c:f>Sheet4!$R$5</c:f>
              <c:strCache>
                <c:ptCount val="1"/>
                <c:pt idx="0">
                  <c:v>2013</c:v>
                </c:pt>
              </c:strCache>
            </c:strRef>
          </c:tx>
          <c:spPr>
            <a:solidFill>
              <a:schemeClr val="accent3">
                <a:shade val="84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Sheet4!$R$6:$R$10</c:f>
              <c:numCache>
                <c:formatCode>General</c:formatCode>
                <c:ptCount val="5"/>
                <c:pt idx="0">
                  <c:v>2882.7627625473347</c:v>
                </c:pt>
                <c:pt idx="1">
                  <c:v>598.68649763532915</c:v>
                </c:pt>
                <c:pt idx="2">
                  <c:v>487.22285090452556</c:v>
                </c:pt>
                <c:pt idx="3">
                  <c:v>175.84866171033622</c:v>
                </c:pt>
                <c:pt idx="4">
                  <c:v>2144.6720112405496</c:v>
                </c:pt>
              </c:numCache>
            </c:numRef>
          </c:val>
          <c:extLst>
            <c:ext xmlns:c16="http://schemas.microsoft.com/office/drawing/2014/chart" uri="{C3380CC4-5D6E-409C-BE32-E72D297353CC}">
              <c16:uniqueId val="{0000000D-E1BD-4A72-8F10-566F247FC174}"/>
            </c:ext>
          </c:extLst>
        </c:ser>
        <c:ser>
          <c:idx val="14"/>
          <c:order val="14"/>
          <c:tx>
            <c:strRef>
              <c:f>Sheet4!$S$5</c:f>
              <c:strCache>
                <c:ptCount val="1"/>
                <c:pt idx="0">
                  <c:v>2014</c:v>
                </c:pt>
              </c:strCache>
            </c:strRef>
          </c:tx>
          <c:spPr>
            <a:solidFill>
              <a:schemeClr val="accent3">
                <a:shade val="78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Sheet4!$S$6:$S$10</c:f>
              <c:numCache>
                <c:formatCode>General</c:formatCode>
                <c:ptCount val="5"/>
                <c:pt idx="0">
                  <c:v>2889.7044888160108</c:v>
                </c:pt>
                <c:pt idx="1">
                  <c:v>603.20877527598464</c:v>
                </c:pt>
                <c:pt idx="2">
                  <c:v>505.30446401903498</c:v>
                </c:pt>
                <c:pt idx="3">
                  <c:v>181.73691537418074</c:v>
                </c:pt>
                <c:pt idx="4">
                  <c:v>2201.3030607280029</c:v>
                </c:pt>
              </c:numCache>
            </c:numRef>
          </c:val>
          <c:extLst>
            <c:ext xmlns:c16="http://schemas.microsoft.com/office/drawing/2014/chart" uri="{C3380CC4-5D6E-409C-BE32-E72D297353CC}">
              <c16:uniqueId val="{0000000E-E1BD-4A72-8F10-566F247FC174}"/>
            </c:ext>
          </c:extLst>
        </c:ser>
        <c:ser>
          <c:idx val="15"/>
          <c:order val="15"/>
          <c:tx>
            <c:strRef>
              <c:f>Sheet4!$T$5</c:f>
              <c:strCache>
                <c:ptCount val="1"/>
                <c:pt idx="0">
                  <c:v>2015</c:v>
                </c:pt>
              </c:strCache>
            </c:strRef>
          </c:tx>
          <c:spPr>
            <a:solidFill>
              <a:schemeClr val="accent3">
                <a:shade val="72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Sheet4!$T$6:$T$10</c:f>
              <c:numCache>
                <c:formatCode>General</c:formatCode>
                <c:ptCount val="5"/>
                <c:pt idx="0">
                  <c:v>2962.8872445347997</c:v>
                </c:pt>
                <c:pt idx="1">
                  <c:v>593.79727704109894</c:v>
                </c:pt>
                <c:pt idx="2">
                  <c:v>522.05679429439169</c:v>
                </c:pt>
                <c:pt idx="3">
                  <c:v>183.8115578094004</c:v>
                </c:pt>
                <c:pt idx="4">
                  <c:v>2291.3942600354017</c:v>
                </c:pt>
              </c:numCache>
            </c:numRef>
          </c:val>
          <c:extLst>
            <c:ext xmlns:c16="http://schemas.microsoft.com/office/drawing/2014/chart" uri="{C3380CC4-5D6E-409C-BE32-E72D297353CC}">
              <c16:uniqueId val="{0000000F-E1BD-4A72-8F10-566F247FC174}"/>
            </c:ext>
          </c:extLst>
        </c:ser>
        <c:ser>
          <c:idx val="16"/>
          <c:order val="16"/>
          <c:tx>
            <c:strRef>
              <c:f>Sheet4!$U$5</c:f>
              <c:strCache>
                <c:ptCount val="1"/>
                <c:pt idx="0">
                  <c:v>2016</c:v>
                </c:pt>
              </c:strCache>
            </c:strRef>
          </c:tx>
          <c:spPr>
            <a:solidFill>
              <a:schemeClr val="accent3">
                <a:shade val="66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Sheet4!$U$6:$U$10</c:f>
              <c:numCache>
                <c:formatCode>General</c:formatCode>
                <c:ptCount val="5"/>
                <c:pt idx="0">
                  <c:v>2990.6052858724088</c:v>
                </c:pt>
                <c:pt idx="1">
                  <c:v>599.61586819678371</c:v>
                </c:pt>
                <c:pt idx="2">
                  <c:v>540.00319061150003</c:v>
                </c:pt>
                <c:pt idx="3">
                  <c:v>190.24020982515592</c:v>
                </c:pt>
                <c:pt idx="4">
                  <c:v>2337.2709513185919</c:v>
                </c:pt>
              </c:numCache>
            </c:numRef>
          </c:val>
          <c:extLst>
            <c:ext xmlns:c16="http://schemas.microsoft.com/office/drawing/2014/chart" uri="{C3380CC4-5D6E-409C-BE32-E72D297353CC}">
              <c16:uniqueId val="{00000010-E1BD-4A72-8F10-566F247FC174}"/>
            </c:ext>
          </c:extLst>
        </c:ser>
        <c:ser>
          <c:idx val="17"/>
          <c:order val="17"/>
          <c:tx>
            <c:strRef>
              <c:f>Sheet4!$V$5</c:f>
              <c:strCache>
                <c:ptCount val="1"/>
                <c:pt idx="0">
                  <c:v>2017</c:v>
                </c:pt>
              </c:strCache>
            </c:strRef>
          </c:tx>
          <c:spPr>
            <a:solidFill>
              <a:schemeClr val="accent3">
                <a:shade val="60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Sheet4!$V$6:$V$10</c:f>
              <c:numCache>
                <c:formatCode>General</c:formatCode>
                <c:ptCount val="5"/>
                <c:pt idx="0">
                  <c:v>3028.477731721805</c:v>
                </c:pt>
                <c:pt idx="1">
                  <c:v>599.07845224923119</c:v>
                </c:pt>
                <c:pt idx="2">
                  <c:v>551.43387792031638</c:v>
                </c:pt>
                <c:pt idx="3">
                  <c:v>194.79813325060903</c:v>
                </c:pt>
                <c:pt idx="4">
                  <c:v>2430.5101491298078</c:v>
                </c:pt>
              </c:numCache>
            </c:numRef>
          </c:val>
          <c:extLst>
            <c:ext xmlns:c16="http://schemas.microsoft.com/office/drawing/2014/chart" uri="{C3380CC4-5D6E-409C-BE32-E72D297353CC}">
              <c16:uniqueId val="{00000011-E1BD-4A72-8F10-566F247FC174}"/>
            </c:ext>
          </c:extLst>
        </c:ser>
        <c:ser>
          <c:idx val="18"/>
          <c:order val="18"/>
          <c:tx>
            <c:strRef>
              <c:f>Sheet4!$W$5</c:f>
              <c:strCache>
                <c:ptCount val="1"/>
                <c:pt idx="0">
                  <c:v>2018</c:v>
                </c:pt>
              </c:strCache>
            </c:strRef>
          </c:tx>
          <c:spPr>
            <a:solidFill>
              <a:schemeClr val="accent3">
                <a:shade val="54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Sheet4!$W$6:$W$10</c:f>
              <c:numCache>
                <c:formatCode>General</c:formatCode>
                <c:ptCount val="5"/>
                <c:pt idx="0">
                  <c:v>3072.0454785154502</c:v>
                </c:pt>
                <c:pt idx="1">
                  <c:v>587.67857295660826</c:v>
                </c:pt>
                <c:pt idx="2">
                  <c:v>543.72401036621784</c:v>
                </c:pt>
                <c:pt idx="3">
                  <c:v>200.37095305900272</c:v>
                </c:pt>
                <c:pt idx="4">
                  <c:v>2504.7994919138814</c:v>
                </c:pt>
              </c:numCache>
            </c:numRef>
          </c:val>
          <c:extLst>
            <c:ext xmlns:c16="http://schemas.microsoft.com/office/drawing/2014/chart" uri="{C3380CC4-5D6E-409C-BE32-E72D297353CC}">
              <c16:uniqueId val="{00000012-E1BD-4A72-8F10-566F247FC174}"/>
            </c:ext>
          </c:extLst>
        </c:ser>
        <c:ser>
          <c:idx val="19"/>
          <c:order val="19"/>
          <c:tx>
            <c:strRef>
              <c:f>Sheet4!$X$5</c:f>
              <c:strCache>
                <c:ptCount val="1"/>
                <c:pt idx="0">
                  <c:v>2019</c:v>
                </c:pt>
              </c:strCache>
            </c:strRef>
          </c:tx>
          <c:spPr>
            <a:solidFill>
              <a:schemeClr val="accent3">
                <a:shade val="48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Sheet4!$X$6:$X$10</c:f>
              <c:numCache>
                <c:formatCode>General</c:formatCode>
                <c:ptCount val="5"/>
                <c:pt idx="0">
                  <c:v>3071.4063782153539</c:v>
                </c:pt>
                <c:pt idx="1">
                  <c:v>592.2778954283242</c:v>
                </c:pt>
                <c:pt idx="2">
                  <c:v>547.03625125103031</c:v>
                </c:pt>
                <c:pt idx="3">
                  <c:v>208.51692117748701</c:v>
                </c:pt>
                <c:pt idx="4">
                  <c:v>2517.4366354786475</c:v>
                </c:pt>
              </c:numCache>
            </c:numRef>
          </c:val>
          <c:extLst>
            <c:ext xmlns:c16="http://schemas.microsoft.com/office/drawing/2014/chart" uri="{C3380CC4-5D6E-409C-BE32-E72D297353CC}">
              <c16:uniqueId val="{00000013-E1BD-4A72-8F10-566F247FC174}"/>
            </c:ext>
          </c:extLst>
        </c:ser>
        <c:ser>
          <c:idx val="20"/>
          <c:order val="20"/>
          <c:tx>
            <c:strRef>
              <c:f>Sheet4!$Y$5</c:f>
              <c:strCache>
                <c:ptCount val="1"/>
                <c:pt idx="0">
                  <c:v>2020</c:v>
                </c:pt>
              </c:strCache>
            </c:strRef>
          </c:tx>
          <c:spPr>
            <a:solidFill>
              <a:schemeClr val="accent3">
                <a:shade val="42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Sheet4!$Y$6:$Y$10</c:f>
              <c:numCache>
                <c:formatCode>General</c:formatCode>
                <c:ptCount val="5"/>
                <c:pt idx="0">
                  <c:v>2630.0416868099337</c:v>
                </c:pt>
                <c:pt idx="1">
                  <c:v>499.77264741311456</c:v>
                </c:pt>
                <c:pt idx="2">
                  <c:v>488.97440123420387</c:v>
                </c:pt>
                <c:pt idx="3">
                  <c:v>188.85762965885468</c:v>
                </c:pt>
                <c:pt idx="4">
                  <c:v>2346.5151183144148</c:v>
                </c:pt>
              </c:numCache>
            </c:numRef>
          </c:val>
          <c:extLst>
            <c:ext xmlns:c16="http://schemas.microsoft.com/office/drawing/2014/chart" uri="{C3380CC4-5D6E-409C-BE32-E72D297353CC}">
              <c16:uniqueId val="{00000014-E1BD-4A72-8F10-566F247FC174}"/>
            </c:ext>
          </c:extLst>
        </c:ser>
        <c:ser>
          <c:idx val="21"/>
          <c:order val="21"/>
          <c:tx>
            <c:strRef>
              <c:f>Sheet4!$Z$5</c:f>
              <c:strCache>
                <c:ptCount val="1"/>
                <c:pt idx="0">
                  <c:v>2021</c:v>
                </c:pt>
              </c:strCache>
            </c:strRef>
          </c:tx>
          <c:spPr>
            <a:solidFill>
              <a:schemeClr val="accent3">
                <a:shade val="36000"/>
              </a:schemeClr>
            </a:solidFill>
            <a:ln>
              <a:noFill/>
            </a:ln>
            <a:effectLst/>
          </c:spPr>
          <c:invertIfNegative val="0"/>
          <c:cat>
            <c:strRef>
              <c:f>Sheet4!$D$6:$D$10</c:f>
              <c:strCache>
                <c:ptCount val="5"/>
                <c:pt idx="0">
                  <c:v>Europe and Northern America</c:v>
                </c:pt>
                <c:pt idx="1">
                  <c:v>Latin America and the Caribbean</c:v>
                </c:pt>
                <c:pt idx="2">
                  <c:v>Northern Africa and Western Asia</c:v>
                </c:pt>
                <c:pt idx="3">
                  <c:v>Sub-Saharan Africa</c:v>
                </c:pt>
                <c:pt idx="4">
                  <c:v>Asia-Pacific</c:v>
                </c:pt>
              </c:strCache>
            </c:strRef>
          </c:cat>
          <c:val>
            <c:numRef>
              <c:f>Sheet4!$Z$6:$Z$10</c:f>
              <c:numCache>
                <c:formatCode>General</c:formatCode>
                <c:ptCount val="5"/>
                <c:pt idx="0">
                  <c:v>2838.0247530538568</c:v>
                </c:pt>
                <c:pt idx="1">
                  <c:v>544.84264827982588</c:v>
                </c:pt>
                <c:pt idx="2">
                  <c:v>517.17829416786685</c:v>
                </c:pt>
                <c:pt idx="3">
                  <c:v>203.26141913921833</c:v>
                </c:pt>
                <c:pt idx="4">
                  <c:v>2456.7770405724341</c:v>
                </c:pt>
              </c:numCache>
            </c:numRef>
          </c:val>
          <c:extLst>
            <c:ext xmlns:c16="http://schemas.microsoft.com/office/drawing/2014/chart" uri="{C3380CC4-5D6E-409C-BE32-E72D297353CC}">
              <c16:uniqueId val="{00000015-E1BD-4A72-8F10-566F247FC174}"/>
            </c:ext>
          </c:extLst>
        </c:ser>
        <c:dLbls>
          <c:showLegendKey val="0"/>
          <c:showVal val="0"/>
          <c:showCatName val="0"/>
          <c:showSerName val="0"/>
          <c:showPercent val="0"/>
          <c:showBubbleSize val="0"/>
        </c:dLbls>
        <c:gapWidth val="219"/>
        <c:axId val="1040678880"/>
        <c:axId val="1040676720"/>
      </c:barChart>
      <c:catAx>
        <c:axId val="1040678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040676720"/>
        <c:crosses val="autoZero"/>
        <c:auto val="1"/>
        <c:lblAlgn val="ctr"/>
        <c:lblOffset val="100"/>
        <c:noMultiLvlLbl val="0"/>
      </c:catAx>
      <c:valAx>
        <c:axId val="1040676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Transport CO2 emissions (million tonnes)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04067888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'Fossil CO2'!$AV$23</c:f>
              <c:strCache>
                <c:ptCount val="1"/>
                <c:pt idx="0">
                  <c:v>Total Fossil CO2 Emissions</c:v>
                </c:pt>
              </c:strCache>
            </c:strRef>
          </c:tx>
          <c:spPr>
            <a:solidFill>
              <a:schemeClr val="accent3"/>
            </a:solidFill>
            <a:ln>
              <a:noFill/>
            </a:ln>
            <a:effectLst/>
          </c:spPr>
          <c:invertIfNegative val="0"/>
          <c:cat>
            <c:strRef>
              <c:f>'Fossil CO2'!$AG$24:$AU$29</c:f>
              <c:strCache>
                <c:ptCount val="6"/>
                <c:pt idx="0">
                  <c:v>Global (domestic)</c:v>
                </c:pt>
                <c:pt idx="1">
                  <c:v>Europe and Northern America</c:v>
                </c:pt>
                <c:pt idx="2">
                  <c:v>Latin America and the Caribbean</c:v>
                </c:pt>
                <c:pt idx="3">
                  <c:v>Northern Africa and Western Asia</c:v>
                </c:pt>
                <c:pt idx="4">
                  <c:v>Sub-Saharan Africa</c:v>
                </c:pt>
                <c:pt idx="5">
                  <c:v>Asia-Pacific</c:v>
                </c:pt>
              </c:strCache>
            </c:strRef>
          </c:cat>
          <c:val>
            <c:numRef>
              <c:f>'Fossil CO2'!$AV$24:$AV$29</c:f>
              <c:numCache>
                <c:formatCode>0.0%</c:formatCode>
                <c:ptCount val="6"/>
                <c:pt idx="0">
                  <c:v>9.1740397103501348E-3</c:v>
                </c:pt>
                <c:pt idx="1">
                  <c:v>-1.2566193303709006E-2</c:v>
                </c:pt>
                <c:pt idx="2">
                  <c:v>-2.1714794259729664E-2</c:v>
                </c:pt>
                <c:pt idx="3">
                  <c:v>1.2421981522855008E-2</c:v>
                </c:pt>
                <c:pt idx="4">
                  <c:v>7.4643583403926073E-3</c:v>
                </c:pt>
                <c:pt idx="5">
                  <c:v>2.409565846888273E-2</c:v>
                </c:pt>
              </c:numCache>
            </c:numRef>
          </c:val>
          <c:extLst>
            <c:ext xmlns:c16="http://schemas.microsoft.com/office/drawing/2014/chart" uri="{C3380CC4-5D6E-409C-BE32-E72D297353CC}">
              <c16:uniqueId val="{00000000-CE82-48C6-84E2-62D3736D1D88}"/>
            </c:ext>
          </c:extLst>
        </c:ser>
        <c:ser>
          <c:idx val="1"/>
          <c:order val="1"/>
          <c:tx>
            <c:strRef>
              <c:f>'Fossil CO2'!$AW$23</c:f>
              <c:strCache>
                <c:ptCount val="1"/>
              </c:strCache>
            </c:strRef>
          </c:tx>
          <c:spPr>
            <a:solidFill>
              <a:schemeClr val="accent3">
                <a:tint val="65000"/>
              </a:schemeClr>
            </a:solidFill>
            <a:ln>
              <a:noFill/>
            </a:ln>
            <a:effectLst/>
          </c:spPr>
          <c:invertIfNegative val="0"/>
          <c:cat>
            <c:strRef>
              <c:f>'Fossil CO2'!$AG$24:$AU$29</c:f>
              <c:strCache>
                <c:ptCount val="6"/>
                <c:pt idx="0">
                  <c:v>Global (domestic)</c:v>
                </c:pt>
                <c:pt idx="1">
                  <c:v>Europe and Northern America</c:v>
                </c:pt>
                <c:pt idx="2">
                  <c:v>Latin America and the Caribbean</c:v>
                </c:pt>
                <c:pt idx="3">
                  <c:v>Northern Africa and Western Asia</c:v>
                </c:pt>
                <c:pt idx="4">
                  <c:v>Sub-Saharan Africa</c:v>
                </c:pt>
                <c:pt idx="5">
                  <c:v>Asia-Pacific</c:v>
                </c:pt>
              </c:strCache>
            </c:strRef>
          </c:cat>
          <c:val>
            <c:numRef>
              <c:f>'Fossil CO2'!$AW$24:$AW$29</c:f>
            </c:numRef>
          </c:val>
          <c:extLst>
            <c:ext xmlns:c16="http://schemas.microsoft.com/office/drawing/2014/chart" uri="{C3380CC4-5D6E-409C-BE32-E72D297353CC}">
              <c16:uniqueId val="{00000001-CE82-48C6-84E2-62D3736D1D88}"/>
            </c:ext>
          </c:extLst>
        </c:ser>
        <c:ser>
          <c:idx val="2"/>
          <c:order val="2"/>
          <c:tx>
            <c:strRef>
              <c:f>'Fossil CO2'!$AX$23</c:f>
              <c:strCache>
                <c:ptCount val="1"/>
              </c:strCache>
            </c:strRef>
          </c:tx>
          <c:spPr>
            <a:solidFill>
              <a:schemeClr val="accent3">
                <a:tint val="83000"/>
              </a:schemeClr>
            </a:solidFill>
            <a:ln>
              <a:noFill/>
            </a:ln>
            <a:effectLst/>
          </c:spPr>
          <c:invertIfNegative val="0"/>
          <c:cat>
            <c:strRef>
              <c:f>'Fossil CO2'!$AG$24:$AU$29</c:f>
              <c:strCache>
                <c:ptCount val="6"/>
                <c:pt idx="0">
                  <c:v>Global (domestic)</c:v>
                </c:pt>
                <c:pt idx="1">
                  <c:v>Europe and Northern America</c:v>
                </c:pt>
                <c:pt idx="2">
                  <c:v>Latin America and the Caribbean</c:v>
                </c:pt>
                <c:pt idx="3">
                  <c:v>Northern Africa and Western Asia</c:v>
                </c:pt>
                <c:pt idx="4">
                  <c:v>Sub-Saharan Africa</c:v>
                </c:pt>
                <c:pt idx="5">
                  <c:v>Asia-Pacific</c:v>
                </c:pt>
              </c:strCache>
            </c:strRef>
          </c:cat>
          <c:val>
            <c:numRef>
              <c:f>'Fossil CO2'!$AX$24:$AX$29</c:f>
            </c:numRef>
          </c:val>
          <c:extLst>
            <c:ext xmlns:c16="http://schemas.microsoft.com/office/drawing/2014/chart" uri="{C3380CC4-5D6E-409C-BE32-E72D297353CC}">
              <c16:uniqueId val="{00000002-CE82-48C6-84E2-62D3736D1D88}"/>
            </c:ext>
          </c:extLst>
        </c:ser>
        <c:ser>
          <c:idx val="3"/>
          <c:order val="3"/>
          <c:tx>
            <c:strRef>
              <c:f>'Fossil CO2'!$AY$23</c:f>
              <c:strCache>
                <c:ptCount val="1"/>
              </c:strCache>
            </c:strRef>
          </c:tx>
          <c:spPr>
            <a:solidFill>
              <a:schemeClr val="accent3"/>
            </a:solidFill>
            <a:ln>
              <a:noFill/>
            </a:ln>
            <a:effectLst/>
          </c:spPr>
          <c:invertIfNegative val="0"/>
          <c:cat>
            <c:strRef>
              <c:f>'Fossil CO2'!$AG$24:$AU$29</c:f>
              <c:strCache>
                <c:ptCount val="6"/>
                <c:pt idx="0">
                  <c:v>Global (domestic)</c:v>
                </c:pt>
                <c:pt idx="1">
                  <c:v>Europe and Northern America</c:v>
                </c:pt>
                <c:pt idx="2">
                  <c:v>Latin America and the Caribbean</c:v>
                </c:pt>
                <c:pt idx="3">
                  <c:v>Northern Africa and Western Asia</c:v>
                </c:pt>
                <c:pt idx="4">
                  <c:v>Sub-Saharan Africa</c:v>
                </c:pt>
                <c:pt idx="5">
                  <c:v>Asia-Pacific</c:v>
                </c:pt>
              </c:strCache>
            </c:strRef>
          </c:cat>
          <c:val>
            <c:numRef>
              <c:f>'Fossil CO2'!$AY$24:$AY$29</c:f>
            </c:numRef>
          </c:val>
          <c:extLst>
            <c:ext xmlns:c16="http://schemas.microsoft.com/office/drawing/2014/chart" uri="{C3380CC4-5D6E-409C-BE32-E72D297353CC}">
              <c16:uniqueId val="{00000003-CE82-48C6-84E2-62D3736D1D88}"/>
            </c:ext>
          </c:extLst>
        </c:ser>
        <c:ser>
          <c:idx val="4"/>
          <c:order val="4"/>
          <c:tx>
            <c:strRef>
              <c:f>'Fossil CO2'!$AZ$23</c:f>
              <c:strCache>
                <c:ptCount val="1"/>
              </c:strCache>
            </c:strRef>
          </c:tx>
          <c:spPr>
            <a:solidFill>
              <a:schemeClr val="accent3">
                <a:shade val="82000"/>
              </a:schemeClr>
            </a:solidFill>
            <a:ln>
              <a:noFill/>
            </a:ln>
            <a:effectLst/>
          </c:spPr>
          <c:invertIfNegative val="0"/>
          <c:cat>
            <c:strRef>
              <c:f>'Fossil CO2'!$AG$24:$AU$29</c:f>
              <c:strCache>
                <c:ptCount val="6"/>
                <c:pt idx="0">
                  <c:v>Global (domestic)</c:v>
                </c:pt>
                <c:pt idx="1">
                  <c:v>Europe and Northern America</c:v>
                </c:pt>
                <c:pt idx="2">
                  <c:v>Latin America and the Caribbean</c:v>
                </c:pt>
                <c:pt idx="3">
                  <c:v>Northern Africa and Western Asia</c:v>
                </c:pt>
                <c:pt idx="4">
                  <c:v>Sub-Saharan Africa</c:v>
                </c:pt>
                <c:pt idx="5">
                  <c:v>Asia-Pacific</c:v>
                </c:pt>
              </c:strCache>
            </c:strRef>
          </c:cat>
          <c:val>
            <c:numRef>
              <c:f>'Fossil CO2'!$AZ$24:$AZ$29</c:f>
            </c:numRef>
          </c:val>
          <c:extLst>
            <c:ext xmlns:c16="http://schemas.microsoft.com/office/drawing/2014/chart" uri="{C3380CC4-5D6E-409C-BE32-E72D297353CC}">
              <c16:uniqueId val="{00000004-CE82-48C6-84E2-62D3736D1D88}"/>
            </c:ext>
          </c:extLst>
        </c:ser>
        <c:ser>
          <c:idx val="5"/>
          <c:order val="5"/>
          <c:tx>
            <c:strRef>
              <c:f>'Fossil CO2'!$BA$23</c:f>
              <c:strCache>
                <c:ptCount val="1"/>
              </c:strCache>
            </c:strRef>
          </c:tx>
          <c:spPr>
            <a:solidFill>
              <a:schemeClr val="accent3">
                <a:shade val="65000"/>
              </a:schemeClr>
            </a:solidFill>
            <a:ln>
              <a:noFill/>
            </a:ln>
            <a:effectLst/>
          </c:spPr>
          <c:invertIfNegative val="0"/>
          <c:cat>
            <c:strRef>
              <c:f>'Fossil CO2'!$AG$24:$AU$29</c:f>
              <c:strCache>
                <c:ptCount val="6"/>
                <c:pt idx="0">
                  <c:v>Global (domestic)</c:v>
                </c:pt>
                <c:pt idx="1">
                  <c:v>Europe and Northern America</c:v>
                </c:pt>
                <c:pt idx="2">
                  <c:v>Latin America and the Caribbean</c:v>
                </c:pt>
                <c:pt idx="3">
                  <c:v>Northern Africa and Western Asia</c:v>
                </c:pt>
                <c:pt idx="4">
                  <c:v>Sub-Saharan Africa</c:v>
                </c:pt>
                <c:pt idx="5">
                  <c:v>Asia-Pacific</c:v>
                </c:pt>
              </c:strCache>
            </c:strRef>
          </c:cat>
          <c:val>
            <c:numRef>
              <c:f>'Fossil CO2'!$BA$24:$BA$29</c:f>
            </c:numRef>
          </c:val>
          <c:extLst>
            <c:ext xmlns:c16="http://schemas.microsoft.com/office/drawing/2014/chart" uri="{C3380CC4-5D6E-409C-BE32-E72D297353CC}">
              <c16:uniqueId val="{00000005-CE82-48C6-84E2-62D3736D1D88}"/>
            </c:ext>
          </c:extLst>
        </c:ser>
        <c:ser>
          <c:idx val="6"/>
          <c:order val="6"/>
          <c:tx>
            <c:strRef>
              <c:f>'Fossil CO2'!$BB$23</c:f>
              <c:strCache>
                <c:ptCount val="1"/>
                <c:pt idx="0">
                  <c:v>Transport Fossil CO2</c:v>
                </c:pt>
              </c:strCache>
            </c:strRef>
          </c:tx>
          <c:spPr>
            <a:solidFill>
              <a:schemeClr val="tx2"/>
            </a:solidFill>
            <a:ln>
              <a:noFill/>
            </a:ln>
            <a:effectLst/>
          </c:spPr>
          <c:invertIfNegative val="0"/>
          <c:cat>
            <c:strRef>
              <c:f>'Fossil CO2'!$AG$24:$AU$29</c:f>
              <c:strCache>
                <c:ptCount val="6"/>
                <c:pt idx="0">
                  <c:v>Global (domestic)</c:v>
                </c:pt>
                <c:pt idx="1">
                  <c:v>Europe and Northern America</c:v>
                </c:pt>
                <c:pt idx="2">
                  <c:v>Latin America and the Caribbean</c:v>
                </c:pt>
                <c:pt idx="3">
                  <c:v>Northern Africa and Western Asia</c:v>
                </c:pt>
                <c:pt idx="4">
                  <c:v>Sub-Saharan Africa</c:v>
                </c:pt>
                <c:pt idx="5">
                  <c:v>Asia-Pacific</c:v>
                </c:pt>
              </c:strCache>
            </c:strRef>
          </c:cat>
          <c:val>
            <c:numRef>
              <c:f>'Fossil CO2'!$BB$24:$BB$29</c:f>
              <c:numCache>
                <c:formatCode>0.0%</c:formatCode>
                <c:ptCount val="6"/>
                <c:pt idx="0">
                  <c:v>-1.7893952099601318E-4</c:v>
                </c:pt>
                <c:pt idx="1">
                  <c:v>-7.1502995383044832E-3</c:v>
                </c:pt>
                <c:pt idx="2">
                  <c:v>-1.4237826750142624E-2</c:v>
                </c:pt>
                <c:pt idx="3">
                  <c:v>-1.5635605707947642E-3</c:v>
                </c:pt>
                <c:pt idx="4">
                  <c:v>1.6904938114001178E-2</c:v>
                </c:pt>
                <c:pt idx="5">
                  <c:v>1.1682693332446092E-2</c:v>
                </c:pt>
              </c:numCache>
            </c:numRef>
          </c:val>
          <c:extLst>
            <c:ext xmlns:c16="http://schemas.microsoft.com/office/drawing/2014/chart" uri="{C3380CC4-5D6E-409C-BE32-E72D297353CC}">
              <c16:uniqueId val="{00000006-CE82-48C6-84E2-62D3736D1D88}"/>
            </c:ext>
          </c:extLst>
        </c:ser>
        <c:dLbls>
          <c:showLegendKey val="0"/>
          <c:showVal val="0"/>
          <c:showCatName val="0"/>
          <c:showSerName val="0"/>
          <c:showPercent val="0"/>
          <c:showBubbleSize val="0"/>
        </c:dLbls>
        <c:gapWidth val="219"/>
        <c:overlap val="-27"/>
        <c:axId val="1255241792"/>
        <c:axId val="1255237832"/>
      </c:barChart>
      <c:catAx>
        <c:axId val="1255241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255237832"/>
        <c:crosses val="autoZero"/>
        <c:auto val="1"/>
        <c:lblAlgn val="ctr"/>
        <c:lblOffset val="100"/>
        <c:noMultiLvlLbl val="0"/>
      </c:catAx>
      <c:valAx>
        <c:axId val="1255237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Total and transport CO2 emissions, annual growth rate in 2015-2021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2552417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Sheet4!$D$17</c:f>
              <c:strCache>
                <c:ptCount val="1"/>
                <c:pt idx="0">
                  <c:v>Transport</c:v>
                </c:pt>
              </c:strCache>
            </c:strRef>
          </c:tx>
          <c:spPr>
            <a:solidFill>
              <a:schemeClr val="tx2"/>
            </a:solidFill>
            <a:ln>
              <a:noFill/>
            </a:ln>
            <a:effectLst/>
          </c:spPr>
          <c:invertIfNegative val="0"/>
          <c:dLbls>
            <c:delete val="1"/>
          </c:dLbls>
          <c:cat>
            <c:strRef>
              <c:f>Sheet4!$O$12:$Y$12</c:f>
              <c:strCache>
                <c:ptCount val="11"/>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strCache>
            </c:strRef>
          </c:cat>
          <c:val>
            <c:numRef>
              <c:f>Sheet4!$O$17:$Y$17</c:f>
              <c:numCache>
                <c:formatCode>0.0%</c:formatCode>
                <c:ptCount val="11"/>
                <c:pt idx="0">
                  <c:v>5.4581895574573158E-2</c:v>
                </c:pt>
                <c:pt idx="1">
                  <c:v>5.5580119253597404E-2</c:v>
                </c:pt>
                <c:pt idx="2">
                  <c:v>4.1383561539104274E-2</c:v>
                </c:pt>
                <c:pt idx="3">
                  <c:v>2.6405459291976241E-2</c:v>
                </c:pt>
                <c:pt idx="4">
                  <c:v>4.0926304476042619E-2</c:v>
                </c:pt>
                <c:pt idx="5">
                  <c:v>2.0021299731492581E-2</c:v>
                </c:pt>
                <c:pt idx="6">
                  <c:v>3.9892335870864271E-2</c:v>
                </c:pt>
                <c:pt idx="7">
                  <c:v>3.0565329180242795E-2</c:v>
                </c:pt>
                <c:pt idx="8">
                  <c:v>5.0451717215538316E-3</c:v>
                </c:pt>
                <c:pt idx="9">
                  <c:v>-6.7895062284948016E-2</c:v>
                </c:pt>
                <c:pt idx="10">
                  <c:v>4.6989649202526573E-2</c:v>
                </c:pt>
              </c:numCache>
            </c:numRef>
          </c:val>
          <c:extLst>
            <c:ext xmlns:c16="http://schemas.microsoft.com/office/drawing/2014/chart" uri="{C3380CC4-5D6E-409C-BE32-E72D297353CC}">
              <c16:uniqueId val="{00000000-5B37-4308-9EFA-F61801BA69F8}"/>
            </c:ext>
          </c:extLst>
        </c:ser>
        <c:ser>
          <c:idx val="1"/>
          <c:order val="1"/>
          <c:tx>
            <c:strRef>
              <c:f>Sheet4!$D$18</c:f>
              <c:strCache>
                <c:ptCount val="1"/>
                <c:pt idx="0">
                  <c:v>Total Fossil CO2</c:v>
                </c:pt>
              </c:strCache>
            </c:strRef>
          </c:tx>
          <c:spPr>
            <a:solidFill>
              <a:schemeClr val="accent3"/>
            </a:solidFill>
            <a:ln>
              <a:noFill/>
            </a:ln>
            <a:effectLst/>
          </c:spPr>
          <c:invertIfNegative val="0"/>
          <c:dLbls>
            <c:delete val="1"/>
          </c:dLbls>
          <c:cat>
            <c:strRef>
              <c:f>Sheet4!$O$12:$Y$12</c:f>
              <c:strCache>
                <c:ptCount val="11"/>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strCache>
            </c:strRef>
          </c:cat>
          <c:val>
            <c:numRef>
              <c:f>Sheet4!$O$18:$Y$18</c:f>
              <c:numCache>
                <c:formatCode>0.0%</c:formatCode>
                <c:ptCount val="11"/>
                <c:pt idx="0">
                  <c:v>7.0849122810589193E-2</c:v>
                </c:pt>
                <c:pt idx="1">
                  <c:v>2.9481263192561835E-2</c:v>
                </c:pt>
                <c:pt idx="2">
                  <c:v>1.8373414466073879E-2</c:v>
                </c:pt>
                <c:pt idx="3">
                  <c:v>1.3626005641972139E-2</c:v>
                </c:pt>
                <c:pt idx="4">
                  <c:v>-3.3690570812385801E-3</c:v>
                </c:pt>
                <c:pt idx="5">
                  <c:v>6.2313663040849399E-3</c:v>
                </c:pt>
                <c:pt idx="6">
                  <c:v>2.6625068021756348E-2</c:v>
                </c:pt>
                <c:pt idx="7">
                  <c:v>3.7117144421317194E-2</c:v>
                </c:pt>
                <c:pt idx="8">
                  <c:v>1.9280336004908527E-2</c:v>
                </c:pt>
                <c:pt idx="9">
                  <c:v>-1.623489804171796E-2</c:v>
                </c:pt>
                <c:pt idx="10">
                  <c:v>4.8528012454849279E-2</c:v>
                </c:pt>
              </c:numCache>
            </c:numRef>
          </c:val>
          <c:extLst>
            <c:ext xmlns:c16="http://schemas.microsoft.com/office/drawing/2014/chart" uri="{C3380CC4-5D6E-409C-BE32-E72D297353CC}">
              <c16:uniqueId val="{00000001-5B37-4308-9EFA-F61801BA69F8}"/>
            </c:ext>
          </c:extLst>
        </c:ser>
        <c:dLbls>
          <c:showLegendKey val="0"/>
          <c:showVal val="1"/>
          <c:showCatName val="0"/>
          <c:showSerName val="0"/>
          <c:showPercent val="0"/>
          <c:showBubbleSize val="0"/>
        </c:dLbls>
        <c:gapWidth val="50"/>
        <c:overlap val="-23"/>
        <c:axId val="1086875152"/>
        <c:axId val="1086876592"/>
      </c:barChart>
      <c:catAx>
        <c:axId val="1086875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086876592"/>
        <c:crosses val="autoZero"/>
        <c:auto val="1"/>
        <c:lblAlgn val="ctr"/>
        <c:lblOffset val="100"/>
        <c:noMultiLvlLbl val="0"/>
      </c:catAx>
      <c:valAx>
        <c:axId val="1086876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Total and transport CO2 emissions inAsia-Pacific, year-on-year growth rate (%) </a:t>
                </a:r>
              </a:p>
            </c:rich>
          </c:tx>
          <c:layout>
            <c:manualLayout>
              <c:xMode val="edge"/>
              <c:yMode val="edge"/>
              <c:x val="2.3504273504273504E-2"/>
              <c:y val="0.19617404451461409"/>
            </c:manualLayout>
          </c:layout>
          <c:overlay val="0"/>
          <c:spPr>
            <a:noFill/>
            <a:ln>
              <a:noFill/>
            </a:ln>
            <a:effectLst/>
          </c:spPr>
          <c:txPr>
            <a:bodyPr rot="-5400000" spcFirstLastPara="1" vertOverflow="ellipsis" vert="horz" wrap="square" anchor="ctr" anchorCtr="1"/>
            <a:lstStyle/>
            <a:p>
              <a:pPr>
                <a:defRPr sz="1200" b="0" i="0" u="none" strike="noStrike"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0868751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GEF!$CB$10</c:f>
              <c:strCache>
                <c:ptCount val="1"/>
                <c:pt idx="0">
                  <c:v>2000</c:v>
                </c:pt>
              </c:strCache>
            </c:strRef>
          </c:tx>
          <c:spPr>
            <a:solidFill>
              <a:schemeClr val="accent3">
                <a:tint val="37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GEF!$CB$11:$CB$16</c:f>
              <c:numCache>
                <c:formatCode>General</c:formatCode>
                <c:ptCount val="6"/>
                <c:pt idx="0">
                  <c:v>470.02955614041781</c:v>
                </c:pt>
                <c:pt idx="1">
                  <c:v>439.99978456366017</c:v>
                </c:pt>
                <c:pt idx="2">
                  <c:v>255.70208788274081</c:v>
                </c:pt>
                <c:pt idx="3">
                  <c:v>536.16801788580608</c:v>
                </c:pt>
                <c:pt idx="4">
                  <c:v>610.19950861338612</c:v>
                </c:pt>
                <c:pt idx="5">
                  <c:v>532.98668556922905</c:v>
                </c:pt>
              </c:numCache>
            </c:numRef>
          </c:val>
          <c:extLst>
            <c:ext xmlns:c16="http://schemas.microsoft.com/office/drawing/2014/chart" uri="{C3380CC4-5D6E-409C-BE32-E72D297353CC}">
              <c16:uniqueId val="{00000000-99D5-4CCF-9D71-FBA4A3CACA71}"/>
            </c:ext>
          </c:extLst>
        </c:ser>
        <c:ser>
          <c:idx val="1"/>
          <c:order val="1"/>
          <c:tx>
            <c:strRef>
              <c:f>GEF!$CC$10</c:f>
              <c:strCache>
                <c:ptCount val="1"/>
                <c:pt idx="0">
                  <c:v>2001</c:v>
                </c:pt>
              </c:strCache>
            </c:strRef>
          </c:tx>
          <c:spPr>
            <a:solidFill>
              <a:schemeClr val="accent3">
                <a:tint val="43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GEF!$CC$11:$CC$16</c:f>
              <c:numCache>
                <c:formatCode>General</c:formatCode>
                <c:ptCount val="6"/>
                <c:pt idx="0">
                  <c:v>471.04732049709952</c:v>
                </c:pt>
                <c:pt idx="1">
                  <c:v>437.91512147098592</c:v>
                </c:pt>
                <c:pt idx="2">
                  <c:v>268.47497905532282</c:v>
                </c:pt>
                <c:pt idx="3">
                  <c:v>540.08567974674224</c:v>
                </c:pt>
                <c:pt idx="4">
                  <c:v>604.28234243878876</c:v>
                </c:pt>
                <c:pt idx="5">
                  <c:v>532.06536849021541</c:v>
                </c:pt>
              </c:numCache>
            </c:numRef>
          </c:val>
          <c:extLst>
            <c:ext xmlns:c16="http://schemas.microsoft.com/office/drawing/2014/chart" uri="{C3380CC4-5D6E-409C-BE32-E72D297353CC}">
              <c16:uniqueId val="{00000001-99D5-4CCF-9D71-FBA4A3CACA71}"/>
            </c:ext>
          </c:extLst>
        </c:ser>
        <c:ser>
          <c:idx val="2"/>
          <c:order val="2"/>
          <c:tx>
            <c:strRef>
              <c:f>GEF!$CD$10</c:f>
              <c:strCache>
                <c:ptCount val="1"/>
                <c:pt idx="0">
                  <c:v>2002</c:v>
                </c:pt>
              </c:strCache>
            </c:strRef>
          </c:tx>
          <c:spPr>
            <a:solidFill>
              <a:schemeClr val="accent3">
                <a:tint val="49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GEF!$CD$11:$CD$16</c:f>
              <c:numCache>
                <c:formatCode>General</c:formatCode>
                <c:ptCount val="6"/>
                <c:pt idx="0">
                  <c:v>474.24561337724589</c:v>
                </c:pt>
                <c:pt idx="1">
                  <c:v>437.91216966264523</c:v>
                </c:pt>
                <c:pt idx="2">
                  <c:v>263.57405734170362</c:v>
                </c:pt>
                <c:pt idx="3">
                  <c:v>528.06410744123866</c:v>
                </c:pt>
                <c:pt idx="4">
                  <c:v>595.35473484476722</c:v>
                </c:pt>
                <c:pt idx="5">
                  <c:v>541.38612617316073</c:v>
                </c:pt>
              </c:numCache>
            </c:numRef>
          </c:val>
          <c:extLst>
            <c:ext xmlns:c16="http://schemas.microsoft.com/office/drawing/2014/chart" uri="{C3380CC4-5D6E-409C-BE32-E72D297353CC}">
              <c16:uniqueId val="{00000002-99D5-4CCF-9D71-FBA4A3CACA71}"/>
            </c:ext>
          </c:extLst>
        </c:ser>
        <c:ser>
          <c:idx val="3"/>
          <c:order val="3"/>
          <c:tx>
            <c:strRef>
              <c:f>GEF!$CE$10</c:f>
              <c:strCache>
                <c:ptCount val="1"/>
                <c:pt idx="0">
                  <c:v>2003</c:v>
                </c:pt>
              </c:strCache>
            </c:strRef>
          </c:tx>
          <c:spPr>
            <a:solidFill>
              <a:schemeClr val="accent3">
                <a:tint val="55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GEF!$CE$11:$CE$16</c:f>
              <c:numCache>
                <c:formatCode>General</c:formatCode>
                <c:ptCount val="6"/>
                <c:pt idx="0">
                  <c:v>481.82434298550544</c:v>
                </c:pt>
                <c:pt idx="1">
                  <c:v>441.25137094277682</c:v>
                </c:pt>
                <c:pt idx="2">
                  <c:v>260.90303198389176</c:v>
                </c:pt>
                <c:pt idx="3">
                  <c:v>525.76999960431033</c:v>
                </c:pt>
                <c:pt idx="4">
                  <c:v>598.40330501809024</c:v>
                </c:pt>
                <c:pt idx="5">
                  <c:v>554.59583558789484</c:v>
                </c:pt>
              </c:numCache>
            </c:numRef>
          </c:val>
          <c:extLst>
            <c:ext xmlns:c16="http://schemas.microsoft.com/office/drawing/2014/chart" uri="{C3380CC4-5D6E-409C-BE32-E72D297353CC}">
              <c16:uniqueId val="{00000003-99D5-4CCF-9D71-FBA4A3CACA71}"/>
            </c:ext>
          </c:extLst>
        </c:ser>
        <c:ser>
          <c:idx val="4"/>
          <c:order val="4"/>
          <c:tx>
            <c:strRef>
              <c:f>GEF!$CF$10</c:f>
              <c:strCache>
                <c:ptCount val="1"/>
                <c:pt idx="0">
                  <c:v>2004</c:v>
                </c:pt>
              </c:strCache>
            </c:strRef>
          </c:tx>
          <c:spPr>
            <a:solidFill>
              <a:schemeClr val="accent3">
                <a:tint val="61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GEF!$CF$11:$CF$16</c:f>
              <c:numCache>
                <c:formatCode>General</c:formatCode>
                <c:ptCount val="6"/>
                <c:pt idx="0">
                  <c:v>477.60691485327453</c:v>
                </c:pt>
                <c:pt idx="1">
                  <c:v>433.9556243314936</c:v>
                </c:pt>
                <c:pt idx="2">
                  <c:v>265.20750088921727</c:v>
                </c:pt>
                <c:pt idx="3">
                  <c:v>517.89804743567299</c:v>
                </c:pt>
                <c:pt idx="4">
                  <c:v>589.36253393934021</c:v>
                </c:pt>
                <c:pt idx="5">
                  <c:v>549.65279576157172</c:v>
                </c:pt>
              </c:numCache>
            </c:numRef>
          </c:val>
          <c:extLst>
            <c:ext xmlns:c16="http://schemas.microsoft.com/office/drawing/2014/chart" uri="{C3380CC4-5D6E-409C-BE32-E72D297353CC}">
              <c16:uniqueId val="{00000004-99D5-4CCF-9D71-FBA4A3CACA71}"/>
            </c:ext>
          </c:extLst>
        </c:ser>
        <c:ser>
          <c:idx val="5"/>
          <c:order val="5"/>
          <c:tx>
            <c:strRef>
              <c:f>GEF!$CG$10</c:f>
              <c:strCache>
                <c:ptCount val="1"/>
                <c:pt idx="0">
                  <c:v>2005</c:v>
                </c:pt>
              </c:strCache>
            </c:strRef>
          </c:tx>
          <c:spPr>
            <a:solidFill>
              <a:schemeClr val="accent3">
                <a:tint val="67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GEF!$CG$11:$CG$16</c:f>
              <c:numCache>
                <c:formatCode>General</c:formatCode>
                <c:ptCount val="6"/>
                <c:pt idx="0">
                  <c:v>481.51991235041754</c:v>
                </c:pt>
                <c:pt idx="1">
                  <c:v>434.76424463456539</c:v>
                </c:pt>
                <c:pt idx="2">
                  <c:v>261.5648839671677</c:v>
                </c:pt>
                <c:pt idx="3">
                  <c:v>520.71091117072547</c:v>
                </c:pt>
                <c:pt idx="4">
                  <c:v>593.11804830496135</c:v>
                </c:pt>
                <c:pt idx="5">
                  <c:v>556.79743746494114</c:v>
                </c:pt>
              </c:numCache>
            </c:numRef>
          </c:val>
          <c:extLst>
            <c:ext xmlns:c16="http://schemas.microsoft.com/office/drawing/2014/chart" uri="{C3380CC4-5D6E-409C-BE32-E72D297353CC}">
              <c16:uniqueId val="{00000005-99D5-4CCF-9D71-FBA4A3CACA71}"/>
            </c:ext>
          </c:extLst>
        </c:ser>
        <c:ser>
          <c:idx val="6"/>
          <c:order val="6"/>
          <c:tx>
            <c:strRef>
              <c:f>GEF!$CH$10</c:f>
              <c:strCache>
                <c:ptCount val="1"/>
                <c:pt idx="0">
                  <c:v>2006</c:v>
                </c:pt>
              </c:strCache>
            </c:strRef>
          </c:tx>
          <c:spPr>
            <a:solidFill>
              <a:schemeClr val="accent3">
                <a:tint val="73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GEF!$CH$11:$CH$16</c:f>
              <c:numCache>
                <c:formatCode>General</c:formatCode>
                <c:ptCount val="6"/>
                <c:pt idx="0">
                  <c:v>482.78801884326606</c:v>
                </c:pt>
                <c:pt idx="1">
                  <c:v>431.3520547844459</c:v>
                </c:pt>
                <c:pt idx="2">
                  <c:v>256.10610209999425</c:v>
                </c:pt>
                <c:pt idx="3">
                  <c:v>522.63767414031315</c:v>
                </c:pt>
                <c:pt idx="4">
                  <c:v>595.93714181430198</c:v>
                </c:pt>
                <c:pt idx="5">
                  <c:v>561.17929493547842</c:v>
                </c:pt>
              </c:numCache>
            </c:numRef>
          </c:val>
          <c:extLst>
            <c:ext xmlns:c16="http://schemas.microsoft.com/office/drawing/2014/chart" uri="{C3380CC4-5D6E-409C-BE32-E72D297353CC}">
              <c16:uniqueId val="{00000006-99D5-4CCF-9D71-FBA4A3CACA71}"/>
            </c:ext>
          </c:extLst>
        </c:ser>
        <c:ser>
          <c:idx val="7"/>
          <c:order val="7"/>
          <c:tx>
            <c:strRef>
              <c:f>GEF!$CI$10</c:f>
              <c:strCache>
                <c:ptCount val="1"/>
                <c:pt idx="0">
                  <c:v>2007</c:v>
                </c:pt>
              </c:strCache>
            </c:strRef>
          </c:tx>
          <c:spPr>
            <a:solidFill>
              <a:schemeClr val="accent3">
                <a:tint val="79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GEF!$CI$11:$CI$16</c:f>
              <c:numCache>
                <c:formatCode>General</c:formatCode>
                <c:ptCount val="6"/>
                <c:pt idx="0">
                  <c:v>491.31097610202778</c:v>
                </c:pt>
                <c:pt idx="1">
                  <c:v>434.46043821077359</c:v>
                </c:pt>
                <c:pt idx="2">
                  <c:v>262.24335220302288</c:v>
                </c:pt>
                <c:pt idx="3">
                  <c:v>527.43749761916945</c:v>
                </c:pt>
                <c:pt idx="4">
                  <c:v>599.60503114842902</c:v>
                </c:pt>
                <c:pt idx="5">
                  <c:v>571.16032198988125</c:v>
                </c:pt>
              </c:numCache>
            </c:numRef>
          </c:val>
          <c:extLst>
            <c:ext xmlns:c16="http://schemas.microsoft.com/office/drawing/2014/chart" uri="{C3380CC4-5D6E-409C-BE32-E72D297353CC}">
              <c16:uniqueId val="{00000007-99D5-4CCF-9D71-FBA4A3CACA71}"/>
            </c:ext>
          </c:extLst>
        </c:ser>
        <c:ser>
          <c:idx val="8"/>
          <c:order val="8"/>
          <c:tx>
            <c:strRef>
              <c:f>GEF!$CJ$10</c:f>
              <c:strCache>
                <c:ptCount val="1"/>
                <c:pt idx="0">
                  <c:v>2008</c:v>
                </c:pt>
              </c:strCache>
            </c:strRef>
          </c:tx>
          <c:spPr>
            <a:solidFill>
              <a:schemeClr val="accent3">
                <a:tint val="85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GEF!$CJ$11:$CJ$16</c:f>
              <c:numCache>
                <c:formatCode>General</c:formatCode>
                <c:ptCount val="6"/>
                <c:pt idx="0">
                  <c:v>485.15574052220234</c:v>
                </c:pt>
                <c:pt idx="1">
                  <c:v>426.6956565633327</c:v>
                </c:pt>
                <c:pt idx="2">
                  <c:v>260.1442368653577</c:v>
                </c:pt>
                <c:pt idx="3">
                  <c:v>532.84869033011682</c:v>
                </c:pt>
                <c:pt idx="4">
                  <c:v>591.37218032112003</c:v>
                </c:pt>
                <c:pt idx="5">
                  <c:v>565.61799205396073</c:v>
                </c:pt>
              </c:numCache>
            </c:numRef>
          </c:val>
          <c:extLst>
            <c:ext xmlns:c16="http://schemas.microsoft.com/office/drawing/2014/chart" uri="{C3380CC4-5D6E-409C-BE32-E72D297353CC}">
              <c16:uniqueId val="{00000008-99D5-4CCF-9D71-FBA4A3CACA71}"/>
            </c:ext>
          </c:extLst>
        </c:ser>
        <c:ser>
          <c:idx val="9"/>
          <c:order val="9"/>
          <c:tx>
            <c:strRef>
              <c:f>GEF!$CK$10</c:f>
              <c:strCache>
                <c:ptCount val="1"/>
                <c:pt idx="0">
                  <c:v>2009</c:v>
                </c:pt>
              </c:strCache>
            </c:strRef>
          </c:tx>
          <c:spPr>
            <a:solidFill>
              <a:schemeClr val="accent3">
                <a:tint val="91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GEF!$CK$11:$CK$16</c:f>
              <c:numCache>
                <c:formatCode>General</c:formatCode>
                <c:ptCount val="6"/>
                <c:pt idx="0">
                  <c:v>480.91816108194109</c:v>
                </c:pt>
                <c:pt idx="1">
                  <c:v>408.79792061862895</c:v>
                </c:pt>
                <c:pt idx="2">
                  <c:v>258.64775573991005</c:v>
                </c:pt>
                <c:pt idx="3">
                  <c:v>532.32642433262356</c:v>
                </c:pt>
                <c:pt idx="4">
                  <c:v>589.53468604683553</c:v>
                </c:pt>
                <c:pt idx="5">
                  <c:v>568.42200106420501</c:v>
                </c:pt>
              </c:numCache>
            </c:numRef>
          </c:val>
          <c:extLst>
            <c:ext xmlns:c16="http://schemas.microsoft.com/office/drawing/2014/chart" uri="{C3380CC4-5D6E-409C-BE32-E72D297353CC}">
              <c16:uniqueId val="{00000009-99D5-4CCF-9D71-FBA4A3CACA71}"/>
            </c:ext>
          </c:extLst>
        </c:ser>
        <c:ser>
          <c:idx val="10"/>
          <c:order val="10"/>
          <c:tx>
            <c:strRef>
              <c:f>GEF!$CL$10</c:f>
              <c:strCache>
                <c:ptCount val="1"/>
                <c:pt idx="0">
                  <c:v>2010</c:v>
                </c:pt>
              </c:strCache>
            </c:strRef>
          </c:tx>
          <c:spPr>
            <a:solidFill>
              <a:schemeClr val="accent3">
                <a:tint val="97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GEF!$CL$11:$CL$16</c:f>
              <c:numCache>
                <c:formatCode>General</c:formatCode>
                <c:ptCount val="6"/>
                <c:pt idx="0">
                  <c:v>482.02544079914145</c:v>
                </c:pt>
                <c:pt idx="1">
                  <c:v>408.99065554600065</c:v>
                </c:pt>
                <c:pt idx="2">
                  <c:v>268.85262412700268</c:v>
                </c:pt>
                <c:pt idx="3">
                  <c:v>519.55718527751935</c:v>
                </c:pt>
                <c:pt idx="4">
                  <c:v>581.26870409356741</c:v>
                </c:pt>
                <c:pt idx="5">
                  <c:v>566.95394609745415</c:v>
                </c:pt>
              </c:numCache>
            </c:numRef>
          </c:val>
          <c:extLst>
            <c:ext xmlns:c16="http://schemas.microsoft.com/office/drawing/2014/chart" uri="{C3380CC4-5D6E-409C-BE32-E72D297353CC}">
              <c16:uniqueId val="{0000000A-99D5-4CCF-9D71-FBA4A3CACA71}"/>
            </c:ext>
          </c:extLst>
        </c:ser>
        <c:ser>
          <c:idx val="11"/>
          <c:order val="11"/>
          <c:tx>
            <c:strRef>
              <c:f>GEF!$CM$10</c:f>
              <c:strCache>
                <c:ptCount val="1"/>
                <c:pt idx="0">
                  <c:v>2011</c:v>
                </c:pt>
              </c:strCache>
            </c:strRef>
          </c:tx>
          <c:spPr>
            <a:solidFill>
              <a:schemeClr val="accent3">
                <a:shade val="96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GEF!$CM$11:$CM$16</c:f>
              <c:numCache>
                <c:formatCode>General</c:formatCode>
                <c:ptCount val="6"/>
                <c:pt idx="0">
                  <c:v>488.85149852058782</c:v>
                </c:pt>
                <c:pt idx="1">
                  <c:v>403.46348572358579</c:v>
                </c:pt>
                <c:pt idx="2">
                  <c:v>263.83180558881105</c:v>
                </c:pt>
                <c:pt idx="3">
                  <c:v>521.05606461062473</c:v>
                </c:pt>
                <c:pt idx="4">
                  <c:v>576.20150554273084</c:v>
                </c:pt>
                <c:pt idx="5">
                  <c:v>582.86761003715935</c:v>
                </c:pt>
              </c:numCache>
            </c:numRef>
          </c:val>
          <c:extLst>
            <c:ext xmlns:c16="http://schemas.microsoft.com/office/drawing/2014/chart" uri="{C3380CC4-5D6E-409C-BE32-E72D297353CC}">
              <c16:uniqueId val="{0000000B-99D5-4CCF-9D71-FBA4A3CACA71}"/>
            </c:ext>
          </c:extLst>
        </c:ser>
        <c:ser>
          <c:idx val="12"/>
          <c:order val="12"/>
          <c:tx>
            <c:strRef>
              <c:f>GEF!$CN$10</c:f>
              <c:strCache>
                <c:ptCount val="1"/>
                <c:pt idx="0">
                  <c:v>2012</c:v>
                </c:pt>
              </c:strCache>
            </c:strRef>
          </c:tx>
          <c:spPr>
            <a:solidFill>
              <a:schemeClr val="accent3">
                <a:shade val="90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GEF!$CN$11:$CN$16</c:f>
              <c:numCache>
                <c:formatCode>General</c:formatCode>
                <c:ptCount val="6"/>
                <c:pt idx="0">
                  <c:v>487.73125824740066</c:v>
                </c:pt>
                <c:pt idx="1">
                  <c:v>395.59902014177732</c:v>
                </c:pt>
                <c:pt idx="2">
                  <c:v>279.24700520638373</c:v>
                </c:pt>
                <c:pt idx="3">
                  <c:v>518.42140515022788</c:v>
                </c:pt>
                <c:pt idx="4">
                  <c:v>569.95705740778294</c:v>
                </c:pt>
                <c:pt idx="5">
                  <c:v>582.69829086125958</c:v>
                </c:pt>
              </c:numCache>
            </c:numRef>
          </c:val>
          <c:extLst>
            <c:ext xmlns:c16="http://schemas.microsoft.com/office/drawing/2014/chart" uri="{C3380CC4-5D6E-409C-BE32-E72D297353CC}">
              <c16:uniqueId val="{0000000C-99D5-4CCF-9D71-FBA4A3CACA71}"/>
            </c:ext>
          </c:extLst>
        </c:ser>
        <c:ser>
          <c:idx val="13"/>
          <c:order val="13"/>
          <c:tx>
            <c:strRef>
              <c:f>GEF!$CO$10</c:f>
              <c:strCache>
                <c:ptCount val="1"/>
                <c:pt idx="0">
                  <c:v>2013</c:v>
                </c:pt>
              </c:strCache>
            </c:strRef>
          </c:tx>
          <c:spPr>
            <a:solidFill>
              <a:schemeClr val="accent3">
                <a:shade val="84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GEF!$CO$11:$CO$16</c:f>
              <c:numCache>
                <c:formatCode>General</c:formatCode>
                <c:ptCount val="6"/>
                <c:pt idx="0">
                  <c:v>487.06789667896737</c:v>
                </c:pt>
                <c:pt idx="1">
                  <c:v>387.45070883517133</c:v>
                </c:pt>
                <c:pt idx="2">
                  <c:v>291.94217625649799</c:v>
                </c:pt>
                <c:pt idx="3">
                  <c:v>512.33322458561258</c:v>
                </c:pt>
                <c:pt idx="4">
                  <c:v>561.67800178699974</c:v>
                </c:pt>
                <c:pt idx="5">
                  <c:v>582.60567491813242</c:v>
                </c:pt>
              </c:numCache>
            </c:numRef>
          </c:val>
          <c:extLst>
            <c:ext xmlns:c16="http://schemas.microsoft.com/office/drawing/2014/chart" uri="{C3380CC4-5D6E-409C-BE32-E72D297353CC}">
              <c16:uniqueId val="{0000000D-99D5-4CCF-9D71-FBA4A3CACA71}"/>
            </c:ext>
          </c:extLst>
        </c:ser>
        <c:ser>
          <c:idx val="14"/>
          <c:order val="14"/>
          <c:tx>
            <c:strRef>
              <c:f>GEF!$CP$10</c:f>
              <c:strCache>
                <c:ptCount val="1"/>
                <c:pt idx="0">
                  <c:v>2014</c:v>
                </c:pt>
              </c:strCache>
            </c:strRef>
          </c:tx>
          <c:spPr>
            <a:solidFill>
              <a:schemeClr val="accent3">
                <a:shade val="78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GEF!$CP$11:$CP$16</c:f>
              <c:numCache>
                <c:formatCode>General</c:formatCode>
                <c:ptCount val="6"/>
                <c:pt idx="0">
                  <c:v>483.7634078632351</c:v>
                </c:pt>
                <c:pt idx="1">
                  <c:v>381.40174194310225</c:v>
                </c:pt>
                <c:pt idx="2">
                  <c:v>297.29911808797988</c:v>
                </c:pt>
                <c:pt idx="3">
                  <c:v>525.54268857988666</c:v>
                </c:pt>
                <c:pt idx="4">
                  <c:v>547.33843215741126</c:v>
                </c:pt>
                <c:pt idx="5">
                  <c:v>573.47168726911343</c:v>
                </c:pt>
              </c:numCache>
            </c:numRef>
          </c:val>
          <c:extLst>
            <c:ext xmlns:c16="http://schemas.microsoft.com/office/drawing/2014/chart" uri="{C3380CC4-5D6E-409C-BE32-E72D297353CC}">
              <c16:uniqueId val="{0000000E-99D5-4CCF-9D71-FBA4A3CACA71}"/>
            </c:ext>
          </c:extLst>
        </c:ser>
        <c:ser>
          <c:idx val="15"/>
          <c:order val="15"/>
          <c:tx>
            <c:strRef>
              <c:f>GEF!$CQ$10</c:f>
              <c:strCache>
                <c:ptCount val="1"/>
                <c:pt idx="0">
                  <c:v>2015</c:v>
                </c:pt>
              </c:strCache>
            </c:strRef>
          </c:tx>
          <c:spPr>
            <a:solidFill>
              <a:schemeClr val="accent3">
                <a:shade val="72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GEF!$CQ$11:$CQ$16</c:f>
              <c:numCache>
                <c:formatCode>General</c:formatCode>
                <c:ptCount val="6"/>
                <c:pt idx="0">
                  <c:v>474.5480850914501</c:v>
                </c:pt>
                <c:pt idx="1">
                  <c:v>371.36122232397435</c:v>
                </c:pt>
                <c:pt idx="2">
                  <c:v>298.34003529275628</c:v>
                </c:pt>
                <c:pt idx="3">
                  <c:v>516.50878994262564</c:v>
                </c:pt>
                <c:pt idx="4">
                  <c:v>550.10728493848512</c:v>
                </c:pt>
                <c:pt idx="5">
                  <c:v>563.46727511339884</c:v>
                </c:pt>
              </c:numCache>
            </c:numRef>
          </c:val>
          <c:extLst>
            <c:ext xmlns:c16="http://schemas.microsoft.com/office/drawing/2014/chart" uri="{C3380CC4-5D6E-409C-BE32-E72D297353CC}">
              <c16:uniqueId val="{0000000F-99D5-4CCF-9D71-FBA4A3CACA71}"/>
            </c:ext>
          </c:extLst>
        </c:ser>
        <c:ser>
          <c:idx val="16"/>
          <c:order val="16"/>
          <c:tx>
            <c:strRef>
              <c:f>GEF!$CR$10</c:f>
              <c:strCache>
                <c:ptCount val="1"/>
                <c:pt idx="0">
                  <c:v>2016</c:v>
                </c:pt>
              </c:strCache>
            </c:strRef>
          </c:tx>
          <c:spPr>
            <a:solidFill>
              <a:schemeClr val="accent3">
                <a:shade val="66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GEF!$CR$11:$CR$16</c:f>
              <c:numCache>
                <c:formatCode>General</c:formatCode>
                <c:ptCount val="6"/>
                <c:pt idx="0">
                  <c:v>467.46727191338459</c:v>
                </c:pt>
                <c:pt idx="1">
                  <c:v>359.28530353025064</c:v>
                </c:pt>
                <c:pt idx="2">
                  <c:v>288.26686743835836</c:v>
                </c:pt>
                <c:pt idx="3">
                  <c:v>513.78585300641691</c:v>
                </c:pt>
                <c:pt idx="4">
                  <c:v>537.58277653975631</c:v>
                </c:pt>
                <c:pt idx="5">
                  <c:v>557.17299466626491</c:v>
                </c:pt>
              </c:numCache>
            </c:numRef>
          </c:val>
          <c:extLst>
            <c:ext xmlns:c16="http://schemas.microsoft.com/office/drawing/2014/chart" uri="{C3380CC4-5D6E-409C-BE32-E72D297353CC}">
              <c16:uniqueId val="{00000010-99D5-4CCF-9D71-FBA4A3CACA71}"/>
            </c:ext>
          </c:extLst>
        </c:ser>
        <c:ser>
          <c:idx val="17"/>
          <c:order val="17"/>
          <c:tx>
            <c:strRef>
              <c:f>GEF!$CS$10</c:f>
              <c:strCache>
                <c:ptCount val="1"/>
                <c:pt idx="0">
                  <c:v>2017</c:v>
                </c:pt>
              </c:strCache>
            </c:strRef>
          </c:tx>
          <c:spPr>
            <a:solidFill>
              <a:schemeClr val="accent3">
                <a:shade val="60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GEF!$CS$11:$CS$16</c:f>
              <c:numCache>
                <c:formatCode>General</c:formatCode>
                <c:ptCount val="6"/>
                <c:pt idx="0">
                  <c:v>463.76807462528916</c:v>
                </c:pt>
                <c:pt idx="1">
                  <c:v>350.95731879530598</c:v>
                </c:pt>
                <c:pt idx="2">
                  <c:v>276.01213343034289</c:v>
                </c:pt>
                <c:pt idx="3">
                  <c:v>513.07923789200674</c:v>
                </c:pt>
                <c:pt idx="4">
                  <c:v>528.80669182621489</c:v>
                </c:pt>
                <c:pt idx="5">
                  <c:v>552.92522794348474</c:v>
                </c:pt>
              </c:numCache>
            </c:numRef>
          </c:val>
          <c:extLst>
            <c:ext xmlns:c16="http://schemas.microsoft.com/office/drawing/2014/chart" uri="{C3380CC4-5D6E-409C-BE32-E72D297353CC}">
              <c16:uniqueId val="{00000011-99D5-4CCF-9D71-FBA4A3CACA71}"/>
            </c:ext>
          </c:extLst>
        </c:ser>
        <c:ser>
          <c:idx val="18"/>
          <c:order val="18"/>
          <c:tx>
            <c:strRef>
              <c:f>GEF!$CT$10</c:f>
              <c:strCache>
                <c:ptCount val="1"/>
                <c:pt idx="0">
                  <c:v>2018</c:v>
                </c:pt>
              </c:strCache>
            </c:strRef>
          </c:tx>
          <c:spPr>
            <a:solidFill>
              <a:schemeClr val="accent3">
                <a:shade val="54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GEF!$CT$11:$CT$16</c:f>
              <c:numCache>
                <c:formatCode>General</c:formatCode>
                <c:ptCount val="6"/>
                <c:pt idx="0">
                  <c:v>461.06015102921339</c:v>
                </c:pt>
                <c:pt idx="1">
                  <c:v>344.47073822431742</c:v>
                </c:pt>
                <c:pt idx="2">
                  <c:v>268.45177205293936</c:v>
                </c:pt>
                <c:pt idx="3">
                  <c:v>506.89191366277254</c:v>
                </c:pt>
                <c:pt idx="4">
                  <c:v>524.03695336787575</c:v>
                </c:pt>
                <c:pt idx="5">
                  <c:v>550.91307140293941</c:v>
                </c:pt>
              </c:numCache>
            </c:numRef>
          </c:val>
          <c:extLst>
            <c:ext xmlns:c16="http://schemas.microsoft.com/office/drawing/2014/chart" uri="{C3380CC4-5D6E-409C-BE32-E72D297353CC}">
              <c16:uniqueId val="{00000012-99D5-4CCF-9D71-FBA4A3CACA71}"/>
            </c:ext>
          </c:extLst>
        </c:ser>
        <c:ser>
          <c:idx val="19"/>
          <c:order val="19"/>
          <c:tx>
            <c:strRef>
              <c:f>GEF!$CU$10</c:f>
              <c:strCache>
                <c:ptCount val="1"/>
                <c:pt idx="0">
                  <c:v>2019</c:v>
                </c:pt>
              </c:strCache>
            </c:strRef>
          </c:tx>
          <c:spPr>
            <a:solidFill>
              <a:schemeClr val="accent3">
                <a:shade val="48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GEF!$CU$11:$CU$16</c:f>
              <c:numCache>
                <c:formatCode>General</c:formatCode>
                <c:ptCount val="6"/>
                <c:pt idx="0">
                  <c:v>450.2658420874692</c:v>
                </c:pt>
                <c:pt idx="1">
                  <c:v>327.91204373416849</c:v>
                </c:pt>
                <c:pt idx="2">
                  <c:v>265.91279486273118</c:v>
                </c:pt>
                <c:pt idx="3">
                  <c:v>492.94575023549987</c:v>
                </c:pt>
                <c:pt idx="4">
                  <c:v>511.53224073043094</c:v>
                </c:pt>
                <c:pt idx="5">
                  <c:v>540.12830126419146</c:v>
                </c:pt>
              </c:numCache>
            </c:numRef>
          </c:val>
          <c:extLst>
            <c:ext xmlns:c16="http://schemas.microsoft.com/office/drawing/2014/chart" uri="{C3380CC4-5D6E-409C-BE32-E72D297353CC}">
              <c16:uniqueId val="{00000013-99D5-4CCF-9D71-FBA4A3CACA71}"/>
            </c:ext>
          </c:extLst>
        </c:ser>
        <c:ser>
          <c:idx val="20"/>
          <c:order val="20"/>
          <c:tx>
            <c:strRef>
              <c:f>GEF!$CV$10</c:f>
              <c:strCache>
                <c:ptCount val="1"/>
                <c:pt idx="0">
                  <c:v>2020</c:v>
                </c:pt>
              </c:strCache>
            </c:strRef>
          </c:tx>
          <c:spPr>
            <a:solidFill>
              <a:schemeClr val="accent3">
                <a:shade val="42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GEF!$CV$11:$CV$16</c:f>
              <c:numCache>
                <c:formatCode>General</c:formatCode>
                <c:ptCount val="6"/>
                <c:pt idx="0">
                  <c:v>438.91354974965003</c:v>
                </c:pt>
                <c:pt idx="1">
                  <c:v>306.99717909983264</c:v>
                </c:pt>
                <c:pt idx="2">
                  <c:v>254.59628627467913</c:v>
                </c:pt>
                <c:pt idx="3">
                  <c:v>490.40364164270528</c:v>
                </c:pt>
                <c:pt idx="4">
                  <c:v>501.87615910898967</c:v>
                </c:pt>
                <c:pt idx="5">
                  <c:v>529.98242694327223</c:v>
                </c:pt>
              </c:numCache>
            </c:numRef>
          </c:val>
          <c:extLst>
            <c:ext xmlns:c16="http://schemas.microsoft.com/office/drawing/2014/chart" uri="{C3380CC4-5D6E-409C-BE32-E72D297353CC}">
              <c16:uniqueId val="{00000014-99D5-4CCF-9D71-FBA4A3CACA71}"/>
            </c:ext>
          </c:extLst>
        </c:ser>
        <c:ser>
          <c:idx val="21"/>
          <c:order val="21"/>
          <c:tx>
            <c:strRef>
              <c:f>GEF!$CW$10</c:f>
              <c:strCache>
                <c:ptCount val="1"/>
                <c:pt idx="0">
                  <c:v>2021</c:v>
                </c:pt>
              </c:strCache>
            </c:strRef>
          </c:tx>
          <c:spPr>
            <a:solidFill>
              <a:schemeClr val="accent3">
                <a:shade val="36000"/>
              </a:schemeClr>
            </a:solidFill>
            <a:ln>
              <a:noFill/>
            </a:ln>
            <a:effectLst/>
          </c:spPr>
          <c:invertIfNegative val="0"/>
          <c:cat>
            <c:strRef>
              <c:f>GEF!$CA$11:$CA$16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GEF!$CW$11:$CW$16</c:f>
              <c:numCache>
                <c:formatCode>General</c:formatCode>
                <c:ptCount val="6"/>
                <c:pt idx="0">
                  <c:v>442.78937682853069</c:v>
                </c:pt>
                <c:pt idx="1">
                  <c:v>314.23590806076999</c:v>
                </c:pt>
                <c:pt idx="2">
                  <c:v>266.71444347166977</c:v>
                </c:pt>
                <c:pt idx="3">
                  <c:v>492.41345136583823</c:v>
                </c:pt>
                <c:pt idx="4">
                  <c:v>493.4903246622755</c:v>
                </c:pt>
                <c:pt idx="5">
                  <c:v>528.54376656416127</c:v>
                </c:pt>
              </c:numCache>
            </c:numRef>
          </c:val>
          <c:extLst>
            <c:ext xmlns:c16="http://schemas.microsoft.com/office/drawing/2014/chart" uri="{C3380CC4-5D6E-409C-BE32-E72D297353CC}">
              <c16:uniqueId val="{00000015-99D5-4CCF-9D71-FBA4A3CACA71}"/>
            </c:ext>
          </c:extLst>
        </c:ser>
        <c:dLbls>
          <c:showLegendKey val="0"/>
          <c:showVal val="0"/>
          <c:showCatName val="0"/>
          <c:showSerName val="0"/>
          <c:showPercent val="0"/>
          <c:showBubbleSize val="0"/>
        </c:dLbls>
        <c:gapWidth val="219"/>
        <c:axId val="1720805663"/>
        <c:axId val="1998935919"/>
      </c:barChart>
      <c:catAx>
        <c:axId val="17208056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998935919"/>
        <c:crosses val="autoZero"/>
        <c:auto val="1"/>
        <c:lblAlgn val="ctr"/>
        <c:lblOffset val="100"/>
        <c:noMultiLvlLbl val="0"/>
      </c:catAx>
      <c:valAx>
        <c:axId val="1998935919"/>
        <c:scaling>
          <c:orientation val="minMax"/>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Grid emission factor (gCO2/kWh)</a:t>
                </a:r>
              </a:p>
            </c:rich>
          </c:tx>
          <c:layout>
            <c:manualLayout>
              <c:xMode val="edge"/>
              <c:yMode val="edge"/>
              <c:x val="2.4255788313120176E-2"/>
              <c:y val="0.1301256508763017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72080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EAD!$N$10</c:f>
              <c:strCache>
                <c:ptCount val="1"/>
                <c:pt idx="0">
                  <c:v>Roads and rail</c:v>
                </c:pt>
              </c:strCache>
            </c:strRef>
          </c:tx>
          <c:spPr>
            <a:solidFill>
              <a:schemeClr val="accent1"/>
            </a:solidFill>
            <a:ln>
              <a:noFill/>
            </a:ln>
            <a:effectLst/>
          </c:spPr>
          <c:invertIfNegative val="0"/>
          <c:cat>
            <c:strRef>
              <c:f>EAD!$M$11:$M$15</c:f>
              <c:strCache>
                <c:ptCount val="5"/>
                <c:pt idx="0">
                  <c:v>Europe and Northern America</c:v>
                </c:pt>
                <c:pt idx="1">
                  <c:v>Latin America and the Caribbean</c:v>
                </c:pt>
                <c:pt idx="2">
                  <c:v>Northern Africa and Western Asia</c:v>
                </c:pt>
                <c:pt idx="3">
                  <c:v>Sub-Saharan Africa</c:v>
                </c:pt>
                <c:pt idx="4">
                  <c:v>Asia-Pacific</c:v>
                </c:pt>
              </c:strCache>
            </c:strRef>
          </c:cat>
          <c:val>
            <c:numRef>
              <c:f>EAD!$N$11:$N$15</c:f>
              <c:numCache>
                <c:formatCode>0%</c:formatCode>
                <c:ptCount val="5"/>
                <c:pt idx="0">
                  <c:v>0.1504016365877088</c:v>
                </c:pt>
                <c:pt idx="1">
                  <c:v>0.12312169028554905</c:v>
                </c:pt>
                <c:pt idx="2">
                  <c:v>4.4458340802557027E-2</c:v>
                </c:pt>
                <c:pt idx="3">
                  <c:v>4.6005147327621072E-2</c:v>
                </c:pt>
                <c:pt idx="4">
                  <c:v>0.63601318499656401</c:v>
                </c:pt>
              </c:numCache>
            </c:numRef>
          </c:val>
          <c:extLst>
            <c:ext xmlns:c16="http://schemas.microsoft.com/office/drawing/2014/chart" uri="{C3380CC4-5D6E-409C-BE32-E72D297353CC}">
              <c16:uniqueId val="{00000000-49C7-46E8-8716-879AC5E4F1E9}"/>
            </c:ext>
          </c:extLst>
        </c:ser>
        <c:ser>
          <c:idx val="1"/>
          <c:order val="1"/>
          <c:tx>
            <c:strRef>
              <c:f>EAD!$O$10</c:f>
              <c:strCache>
                <c:ptCount val="1"/>
                <c:pt idx="0">
                  <c:v>Ports</c:v>
                </c:pt>
              </c:strCache>
            </c:strRef>
          </c:tx>
          <c:spPr>
            <a:solidFill>
              <a:schemeClr val="accent3"/>
            </a:solidFill>
            <a:ln>
              <a:noFill/>
            </a:ln>
            <a:effectLst/>
          </c:spPr>
          <c:invertIfNegative val="0"/>
          <c:cat>
            <c:strRef>
              <c:f>EAD!$M$11:$M$15</c:f>
              <c:strCache>
                <c:ptCount val="5"/>
                <c:pt idx="0">
                  <c:v>Europe and Northern America</c:v>
                </c:pt>
                <c:pt idx="1">
                  <c:v>Latin America and the Caribbean</c:v>
                </c:pt>
                <c:pt idx="2">
                  <c:v>Northern Africa and Western Asia</c:v>
                </c:pt>
                <c:pt idx="3">
                  <c:v>Sub-Saharan Africa</c:v>
                </c:pt>
                <c:pt idx="4">
                  <c:v>Asia-Pacific</c:v>
                </c:pt>
              </c:strCache>
            </c:strRef>
          </c:cat>
          <c:val>
            <c:numRef>
              <c:f>EAD!$O$11:$O$15</c:f>
              <c:numCache>
                <c:formatCode>0%</c:formatCode>
                <c:ptCount val="5"/>
                <c:pt idx="0">
                  <c:v>0.38754477308201679</c:v>
                </c:pt>
                <c:pt idx="1">
                  <c:v>9.5582618249572357E-2</c:v>
                </c:pt>
                <c:pt idx="2">
                  <c:v>2.6833569054211172E-2</c:v>
                </c:pt>
                <c:pt idx="3">
                  <c:v>5.2100154117739834E-2</c:v>
                </c:pt>
                <c:pt idx="4">
                  <c:v>0.43793888549645987</c:v>
                </c:pt>
              </c:numCache>
            </c:numRef>
          </c:val>
          <c:extLst>
            <c:ext xmlns:c16="http://schemas.microsoft.com/office/drawing/2014/chart" uri="{C3380CC4-5D6E-409C-BE32-E72D297353CC}">
              <c16:uniqueId val="{00000001-49C7-46E8-8716-879AC5E4F1E9}"/>
            </c:ext>
          </c:extLst>
        </c:ser>
        <c:ser>
          <c:idx val="2"/>
          <c:order val="2"/>
          <c:tx>
            <c:strRef>
              <c:f>EAD!$P$10</c:f>
              <c:strCache>
                <c:ptCount val="1"/>
                <c:pt idx="0">
                  <c:v>Trade</c:v>
                </c:pt>
              </c:strCache>
            </c:strRef>
          </c:tx>
          <c:spPr>
            <a:solidFill>
              <a:schemeClr val="accent5"/>
            </a:solidFill>
            <a:ln>
              <a:noFill/>
            </a:ln>
            <a:effectLst/>
          </c:spPr>
          <c:invertIfNegative val="0"/>
          <c:cat>
            <c:strRef>
              <c:f>EAD!$M$11:$M$15</c:f>
              <c:strCache>
                <c:ptCount val="5"/>
                <c:pt idx="0">
                  <c:v>Europe and Northern America</c:v>
                </c:pt>
                <c:pt idx="1">
                  <c:v>Latin America and the Caribbean</c:v>
                </c:pt>
                <c:pt idx="2">
                  <c:v>Northern Africa and Western Asia</c:v>
                </c:pt>
                <c:pt idx="3">
                  <c:v>Sub-Saharan Africa</c:v>
                </c:pt>
                <c:pt idx="4">
                  <c:v>Asia-Pacific</c:v>
                </c:pt>
              </c:strCache>
            </c:strRef>
          </c:cat>
          <c:val>
            <c:numRef>
              <c:f>EAD!$P$11:$P$15</c:f>
              <c:numCache>
                <c:formatCode>0%</c:formatCode>
                <c:ptCount val="5"/>
                <c:pt idx="0">
                  <c:v>0.19553965854398453</c:v>
                </c:pt>
                <c:pt idx="1">
                  <c:v>5.9367957553725446E-2</c:v>
                </c:pt>
                <c:pt idx="2">
                  <c:v>1.8574271015235025E-2</c:v>
                </c:pt>
                <c:pt idx="3">
                  <c:v>3.5048196387974372E-2</c:v>
                </c:pt>
                <c:pt idx="4">
                  <c:v>0.69146991649908063</c:v>
                </c:pt>
              </c:numCache>
            </c:numRef>
          </c:val>
          <c:extLst>
            <c:ext xmlns:c16="http://schemas.microsoft.com/office/drawing/2014/chart" uri="{C3380CC4-5D6E-409C-BE32-E72D297353CC}">
              <c16:uniqueId val="{00000002-49C7-46E8-8716-879AC5E4F1E9}"/>
            </c:ext>
          </c:extLst>
        </c:ser>
        <c:dLbls>
          <c:showLegendKey val="0"/>
          <c:showVal val="0"/>
          <c:showCatName val="0"/>
          <c:showSerName val="0"/>
          <c:showPercent val="0"/>
          <c:showBubbleSize val="0"/>
        </c:dLbls>
        <c:gapWidth val="219"/>
        <c:overlap val="-27"/>
        <c:axId val="1152800680"/>
        <c:axId val="1152793480"/>
      </c:barChart>
      <c:catAx>
        <c:axId val="11528006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152793480"/>
        <c:crosses val="autoZero"/>
        <c:auto val="1"/>
        <c:lblAlgn val="ctr"/>
        <c:lblOffset val="100"/>
        <c:noMultiLvlLbl val="0"/>
      </c:catAx>
      <c:valAx>
        <c:axId val="1152793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Regional share of multi-hazard expected annual damages to transport surface infrastructure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1528006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stacked"/>
        <c:varyColors val="0"/>
        <c:ser>
          <c:idx val="0"/>
          <c:order val="0"/>
          <c:tx>
            <c:strRef>
              <c:f>'ClimateBonds-uop-issued-stacked'!$A$4</c:f>
              <c:strCache>
                <c:ptCount val="1"/>
                <c:pt idx="0">
                  <c:v>Energy</c:v>
                </c:pt>
              </c:strCache>
            </c:strRef>
          </c:tx>
          <c:spPr>
            <a:solidFill>
              <a:schemeClr val="accent1">
                <a:shade val="44000"/>
              </a:schemeClr>
            </a:solidFill>
            <a:ln>
              <a:noFill/>
            </a:ln>
            <a:effectLst/>
          </c:spPr>
          <c:cat>
            <c:numRef>
              <c:f>'ClimateBonds-uop-issued-stacked'!$B$3:$J$3</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'ClimateBonds-uop-issued-stacked'!$B$4:$J$4</c:f>
              <c:numCache>
                <c:formatCode>General</c:formatCode>
                <c:ptCount val="9"/>
                <c:pt idx="0">
                  <c:v>0.8</c:v>
                </c:pt>
                <c:pt idx="1">
                  <c:v>2</c:v>
                </c:pt>
                <c:pt idx="2">
                  <c:v>6.8</c:v>
                </c:pt>
                <c:pt idx="3">
                  <c:v>14.5</c:v>
                </c:pt>
                <c:pt idx="4">
                  <c:v>14.6</c:v>
                </c:pt>
                <c:pt idx="5">
                  <c:v>22.2</c:v>
                </c:pt>
                <c:pt idx="6">
                  <c:v>19.100000000000001</c:v>
                </c:pt>
                <c:pt idx="7">
                  <c:v>66.2</c:v>
                </c:pt>
                <c:pt idx="8">
                  <c:v>54</c:v>
                </c:pt>
              </c:numCache>
            </c:numRef>
          </c:val>
          <c:extLst>
            <c:ext xmlns:c16="http://schemas.microsoft.com/office/drawing/2014/chart" uri="{C3380CC4-5D6E-409C-BE32-E72D297353CC}">
              <c16:uniqueId val="{00000000-6E29-44F7-98CE-F6E1748476E3}"/>
            </c:ext>
          </c:extLst>
        </c:ser>
        <c:ser>
          <c:idx val="1"/>
          <c:order val="1"/>
          <c:tx>
            <c:strRef>
              <c:f>'ClimateBonds-uop-issued-stacked'!$A$5</c:f>
              <c:strCache>
                <c:ptCount val="1"/>
                <c:pt idx="0">
                  <c:v>Buildings</c:v>
                </c:pt>
              </c:strCache>
            </c:strRef>
          </c:tx>
          <c:spPr>
            <a:solidFill>
              <a:schemeClr val="accent1">
                <a:shade val="58000"/>
              </a:schemeClr>
            </a:solidFill>
            <a:ln>
              <a:noFill/>
            </a:ln>
            <a:effectLst/>
          </c:spPr>
          <c:cat>
            <c:numRef>
              <c:f>'ClimateBonds-uop-issued-stacked'!$B$3:$J$3</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'ClimateBonds-uop-issued-stacked'!$B$5:$J$5</c:f>
              <c:numCache>
                <c:formatCode>General</c:formatCode>
                <c:ptCount val="9"/>
                <c:pt idx="0">
                  <c:v>0.5</c:v>
                </c:pt>
                <c:pt idx="1">
                  <c:v>0.4</c:v>
                </c:pt>
                <c:pt idx="2">
                  <c:v>3.8</c:v>
                </c:pt>
                <c:pt idx="3">
                  <c:v>3</c:v>
                </c:pt>
                <c:pt idx="4">
                  <c:v>8.6</c:v>
                </c:pt>
                <c:pt idx="5">
                  <c:v>15</c:v>
                </c:pt>
                <c:pt idx="6">
                  <c:v>13.2</c:v>
                </c:pt>
                <c:pt idx="7">
                  <c:v>29.3</c:v>
                </c:pt>
                <c:pt idx="8">
                  <c:v>17</c:v>
                </c:pt>
              </c:numCache>
            </c:numRef>
          </c:val>
          <c:extLst>
            <c:ext xmlns:c16="http://schemas.microsoft.com/office/drawing/2014/chart" uri="{C3380CC4-5D6E-409C-BE32-E72D297353CC}">
              <c16:uniqueId val="{00000001-6E29-44F7-98CE-F6E1748476E3}"/>
            </c:ext>
          </c:extLst>
        </c:ser>
        <c:ser>
          <c:idx val="2"/>
          <c:order val="2"/>
          <c:tx>
            <c:strRef>
              <c:f>'ClimateBonds-uop-issued-stacked'!$A$6</c:f>
              <c:strCache>
                <c:ptCount val="1"/>
                <c:pt idx="0">
                  <c:v>Transport</c:v>
                </c:pt>
              </c:strCache>
            </c:strRef>
          </c:tx>
          <c:spPr>
            <a:solidFill>
              <a:schemeClr val="accent3"/>
            </a:solidFill>
            <a:ln>
              <a:solidFill>
                <a:schemeClr val="accent3"/>
              </a:solidFill>
            </a:ln>
            <a:effectLst/>
          </c:spPr>
          <c:cat>
            <c:numRef>
              <c:f>'ClimateBonds-uop-issued-stacked'!$B$3:$J$3</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'ClimateBonds-uop-issued-stacked'!$B$6:$J$6</c:f>
              <c:numCache>
                <c:formatCode>General</c:formatCode>
                <c:ptCount val="9"/>
                <c:pt idx="1">
                  <c:v>0.8</c:v>
                </c:pt>
                <c:pt idx="2">
                  <c:v>4.5999999999999996</c:v>
                </c:pt>
                <c:pt idx="3">
                  <c:v>8.9</c:v>
                </c:pt>
                <c:pt idx="4">
                  <c:v>12.9</c:v>
                </c:pt>
                <c:pt idx="5">
                  <c:v>17.3</c:v>
                </c:pt>
                <c:pt idx="6">
                  <c:v>12.7</c:v>
                </c:pt>
                <c:pt idx="7">
                  <c:v>25.5</c:v>
                </c:pt>
                <c:pt idx="8">
                  <c:v>32.299999999999997</c:v>
                </c:pt>
              </c:numCache>
            </c:numRef>
          </c:val>
          <c:extLst>
            <c:ext xmlns:c16="http://schemas.microsoft.com/office/drawing/2014/chart" uri="{C3380CC4-5D6E-409C-BE32-E72D297353CC}">
              <c16:uniqueId val="{00000002-6E29-44F7-98CE-F6E1748476E3}"/>
            </c:ext>
          </c:extLst>
        </c:ser>
        <c:ser>
          <c:idx val="3"/>
          <c:order val="3"/>
          <c:tx>
            <c:strRef>
              <c:f>'ClimateBonds-uop-issued-stacked'!$A$7</c:f>
              <c:strCache>
                <c:ptCount val="1"/>
                <c:pt idx="0">
                  <c:v>Water</c:v>
                </c:pt>
              </c:strCache>
            </c:strRef>
          </c:tx>
          <c:spPr>
            <a:solidFill>
              <a:schemeClr val="accent1">
                <a:shade val="86000"/>
              </a:schemeClr>
            </a:solidFill>
            <a:ln>
              <a:noFill/>
            </a:ln>
            <a:effectLst/>
          </c:spPr>
          <c:cat>
            <c:numRef>
              <c:f>'ClimateBonds-uop-issued-stacked'!$B$3:$J$3</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'ClimateBonds-uop-issued-stacked'!$B$7:$J$7</c:f>
              <c:numCache>
                <c:formatCode>General</c:formatCode>
                <c:ptCount val="9"/>
                <c:pt idx="0">
                  <c:v>0.1</c:v>
                </c:pt>
                <c:pt idx="2">
                  <c:v>3.9</c:v>
                </c:pt>
                <c:pt idx="3">
                  <c:v>4.0999999999999996</c:v>
                </c:pt>
                <c:pt idx="4">
                  <c:v>4.5999999999999996</c:v>
                </c:pt>
                <c:pt idx="5">
                  <c:v>6.3</c:v>
                </c:pt>
                <c:pt idx="6">
                  <c:v>4.2</c:v>
                </c:pt>
                <c:pt idx="7">
                  <c:v>10.199999999999999</c:v>
                </c:pt>
                <c:pt idx="8">
                  <c:v>12.7</c:v>
                </c:pt>
              </c:numCache>
            </c:numRef>
          </c:val>
          <c:extLst>
            <c:ext xmlns:c16="http://schemas.microsoft.com/office/drawing/2014/chart" uri="{C3380CC4-5D6E-409C-BE32-E72D297353CC}">
              <c16:uniqueId val="{00000003-6E29-44F7-98CE-F6E1748476E3}"/>
            </c:ext>
          </c:extLst>
        </c:ser>
        <c:ser>
          <c:idx val="4"/>
          <c:order val="4"/>
          <c:tx>
            <c:strRef>
              <c:f>'ClimateBonds-uop-issued-stacked'!$A$8</c:f>
              <c:strCache>
                <c:ptCount val="1"/>
                <c:pt idx="0">
                  <c:v>Waste</c:v>
                </c:pt>
              </c:strCache>
            </c:strRef>
          </c:tx>
          <c:spPr>
            <a:solidFill>
              <a:schemeClr val="accent1"/>
            </a:solidFill>
            <a:ln>
              <a:noFill/>
            </a:ln>
            <a:effectLst/>
          </c:spPr>
          <c:cat>
            <c:numRef>
              <c:f>'ClimateBonds-uop-issued-stacked'!$B$3:$J$3</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'ClimateBonds-uop-issued-stacked'!$B$8:$J$8</c:f>
              <c:numCache>
                <c:formatCode>General</c:formatCode>
                <c:ptCount val="9"/>
                <c:pt idx="0">
                  <c:v>0.1</c:v>
                </c:pt>
                <c:pt idx="1">
                  <c:v>0.4</c:v>
                </c:pt>
                <c:pt idx="2">
                  <c:v>3.5</c:v>
                </c:pt>
                <c:pt idx="3">
                  <c:v>2.6</c:v>
                </c:pt>
                <c:pt idx="4">
                  <c:v>3.6</c:v>
                </c:pt>
                <c:pt idx="5">
                  <c:v>3.2</c:v>
                </c:pt>
                <c:pt idx="6">
                  <c:v>1.9</c:v>
                </c:pt>
                <c:pt idx="7">
                  <c:v>5.7</c:v>
                </c:pt>
                <c:pt idx="8">
                  <c:v>9</c:v>
                </c:pt>
              </c:numCache>
            </c:numRef>
          </c:val>
          <c:extLst>
            <c:ext xmlns:c16="http://schemas.microsoft.com/office/drawing/2014/chart" uri="{C3380CC4-5D6E-409C-BE32-E72D297353CC}">
              <c16:uniqueId val="{00000004-6E29-44F7-98CE-F6E1748476E3}"/>
            </c:ext>
          </c:extLst>
        </c:ser>
        <c:ser>
          <c:idx val="5"/>
          <c:order val="5"/>
          <c:tx>
            <c:strRef>
              <c:f>'ClimateBonds-uop-issued-stacked'!$A$9</c:f>
              <c:strCache>
                <c:ptCount val="1"/>
                <c:pt idx="0">
                  <c:v>Land Use</c:v>
                </c:pt>
              </c:strCache>
            </c:strRef>
          </c:tx>
          <c:spPr>
            <a:solidFill>
              <a:schemeClr val="accent1">
                <a:tint val="86000"/>
              </a:schemeClr>
            </a:solidFill>
            <a:ln>
              <a:noFill/>
            </a:ln>
            <a:effectLst/>
          </c:spPr>
          <c:cat>
            <c:numRef>
              <c:f>'ClimateBonds-uop-issued-stacked'!$B$3:$J$3</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'ClimateBonds-uop-issued-stacked'!$B$9:$J$9</c:f>
              <c:numCache>
                <c:formatCode>General</c:formatCode>
                <c:ptCount val="9"/>
                <c:pt idx="2">
                  <c:v>0.5</c:v>
                </c:pt>
                <c:pt idx="3">
                  <c:v>0.4</c:v>
                </c:pt>
                <c:pt idx="4">
                  <c:v>2.5</c:v>
                </c:pt>
                <c:pt idx="5">
                  <c:v>0.9</c:v>
                </c:pt>
                <c:pt idx="6">
                  <c:v>0.8</c:v>
                </c:pt>
                <c:pt idx="7">
                  <c:v>3.9</c:v>
                </c:pt>
                <c:pt idx="8">
                  <c:v>3.9</c:v>
                </c:pt>
              </c:numCache>
            </c:numRef>
          </c:val>
          <c:extLst>
            <c:ext xmlns:c16="http://schemas.microsoft.com/office/drawing/2014/chart" uri="{C3380CC4-5D6E-409C-BE32-E72D297353CC}">
              <c16:uniqueId val="{00000005-6E29-44F7-98CE-F6E1748476E3}"/>
            </c:ext>
          </c:extLst>
        </c:ser>
        <c:ser>
          <c:idx val="6"/>
          <c:order val="6"/>
          <c:tx>
            <c:strRef>
              <c:f>'ClimateBonds-uop-issued-stacked'!$A$10</c:f>
              <c:strCache>
                <c:ptCount val="1"/>
                <c:pt idx="0">
                  <c:v>Industry</c:v>
                </c:pt>
              </c:strCache>
            </c:strRef>
          </c:tx>
          <c:spPr>
            <a:solidFill>
              <a:schemeClr val="accent1">
                <a:tint val="72000"/>
              </a:schemeClr>
            </a:solidFill>
            <a:ln>
              <a:noFill/>
            </a:ln>
            <a:effectLst/>
          </c:spPr>
          <c:cat>
            <c:numRef>
              <c:f>'ClimateBonds-uop-issued-stacked'!$B$3:$J$3</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'ClimateBonds-uop-issued-stacked'!$B$10:$J$10</c:f>
              <c:numCache>
                <c:formatCode>General</c:formatCode>
                <c:ptCount val="9"/>
                <c:pt idx="2">
                  <c:v>0.1</c:v>
                </c:pt>
                <c:pt idx="3">
                  <c:v>0.1</c:v>
                </c:pt>
                <c:pt idx="4">
                  <c:v>0.2</c:v>
                </c:pt>
                <c:pt idx="5">
                  <c:v>0.8</c:v>
                </c:pt>
                <c:pt idx="7">
                  <c:v>0.7</c:v>
                </c:pt>
                <c:pt idx="8">
                  <c:v>0.5</c:v>
                </c:pt>
              </c:numCache>
            </c:numRef>
          </c:val>
          <c:extLst>
            <c:ext xmlns:c16="http://schemas.microsoft.com/office/drawing/2014/chart" uri="{C3380CC4-5D6E-409C-BE32-E72D297353CC}">
              <c16:uniqueId val="{00000006-6E29-44F7-98CE-F6E1748476E3}"/>
            </c:ext>
          </c:extLst>
        </c:ser>
        <c:ser>
          <c:idx val="7"/>
          <c:order val="7"/>
          <c:tx>
            <c:strRef>
              <c:f>'ClimateBonds-uop-issued-stacked'!$A$11</c:f>
              <c:strCache>
                <c:ptCount val="1"/>
                <c:pt idx="0">
                  <c:v>ICT</c:v>
                </c:pt>
              </c:strCache>
            </c:strRef>
          </c:tx>
          <c:spPr>
            <a:solidFill>
              <a:schemeClr val="accent1">
                <a:tint val="58000"/>
              </a:schemeClr>
            </a:solidFill>
            <a:ln>
              <a:noFill/>
            </a:ln>
            <a:effectLst/>
          </c:spPr>
          <c:cat>
            <c:numRef>
              <c:f>'ClimateBonds-uop-issued-stacked'!$B$3:$J$3</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'ClimateBonds-uop-issued-stacked'!$B$11:$J$11</c:f>
              <c:numCache>
                <c:formatCode>General</c:formatCode>
                <c:ptCount val="9"/>
                <c:pt idx="6">
                  <c:v>0.2</c:v>
                </c:pt>
                <c:pt idx="7">
                  <c:v>0.2</c:v>
                </c:pt>
                <c:pt idx="8">
                  <c:v>1.1000000000000001</c:v>
                </c:pt>
              </c:numCache>
            </c:numRef>
          </c:val>
          <c:extLst>
            <c:ext xmlns:c16="http://schemas.microsoft.com/office/drawing/2014/chart" uri="{C3380CC4-5D6E-409C-BE32-E72D297353CC}">
              <c16:uniqueId val="{00000007-6E29-44F7-98CE-F6E1748476E3}"/>
            </c:ext>
          </c:extLst>
        </c:ser>
        <c:ser>
          <c:idx val="8"/>
          <c:order val="8"/>
          <c:tx>
            <c:strRef>
              <c:f>'ClimateBonds-uop-issued-stacked'!$A$12</c:f>
              <c:strCache>
                <c:ptCount val="1"/>
                <c:pt idx="0">
                  <c:v>Unspecified A&amp;R</c:v>
                </c:pt>
              </c:strCache>
            </c:strRef>
          </c:tx>
          <c:spPr>
            <a:solidFill>
              <a:schemeClr val="accent1">
                <a:tint val="44000"/>
              </a:schemeClr>
            </a:solidFill>
            <a:ln>
              <a:noFill/>
            </a:ln>
            <a:effectLst/>
          </c:spPr>
          <c:cat>
            <c:numRef>
              <c:f>'ClimateBonds-uop-issued-stacked'!$B$3:$J$3</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'ClimateBonds-uop-issued-stacked'!$B$12:$J$12</c:f>
              <c:numCache>
                <c:formatCode>General</c:formatCode>
                <c:ptCount val="9"/>
                <c:pt idx="2">
                  <c:v>2.7</c:v>
                </c:pt>
                <c:pt idx="3">
                  <c:v>1.7</c:v>
                </c:pt>
                <c:pt idx="4">
                  <c:v>1.3</c:v>
                </c:pt>
                <c:pt idx="5">
                  <c:v>0.8</c:v>
                </c:pt>
                <c:pt idx="6">
                  <c:v>0.4</c:v>
                </c:pt>
                <c:pt idx="7">
                  <c:v>1.1000000000000001</c:v>
                </c:pt>
                <c:pt idx="8">
                  <c:v>2.2999999999999998</c:v>
                </c:pt>
              </c:numCache>
            </c:numRef>
          </c:val>
          <c:extLst>
            <c:ext xmlns:c16="http://schemas.microsoft.com/office/drawing/2014/chart" uri="{C3380CC4-5D6E-409C-BE32-E72D297353CC}">
              <c16:uniqueId val="{00000008-6E29-44F7-98CE-F6E1748476E3}"/>
            </c:ext>
          </c:extLst>
        </c:ser>
        <c:dLbls>
          <c:showLegendKey val="0"/>
          <c:showVal val="0"/>
          <c:showCatName val="0"/>
          <c:showSerName val="0"/>
          <c:showPercent val="0"/>
          <c:showBubbleSize val="0"/>
        </c:dLbls>
        <c:axId val="849002144"/>
        <c:axId val="849001784"/>
      </c:areaChart>
      <c:catAx>
        <c:axId val="8490021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49001784"/>
        <c:crosses val="autoZero"/>
        <c:auto val="1"/>
        <c:lblAlgn val="ctr"/>
        <c:lblOffset val="100"/>
        <c:noMultiLvlLbl val="0"/>
      </c:catAx>
      <c:valAx>
        <c:axId val="849001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Climate bonds in Asia-Pacific (billion USD)</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49002144"/>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zero"/>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92408997386904"/>
          <c:y val="0.17635136542794189"/>
          <c:w val="0.85982012171301081"/>
          <c:h val="0.6717780473988566"/>
        </c:manualLayout>
      </c:layout>
      <c:barChart>
        <c:barDir val="col"/>
        <c:grouping val="clustered"/>
        <c:varyColors val="0"/>
        <c:ser>
          <c:idx val="0"/>
          <c:order val="0"/>
          <c:tx>
            <c:strRef>
              <c:f>'Road PMNOX'!$B$22</c:f>
              <c:strCache>
                <c:ptCount val="1"/>
                <c:pt idx="0">
                  <c:v>Europe and Northern America</c:v>
                </c:pt>
              </c:strCache>
            </c:strRef>
          </c:tx>
          <c:spPr>
            <a:solidFill>
              <a:schemeClr val="accent1"/>
            </a:solidFill>
            <a:ln>
              <a:noFill/>
            </a:ln>
            <a:effectLst/>
          </c:spPr>
          <c:invertIfNegative val="0"/>
          <c:cat>
            <c:multiLvlStrRef>
              <c:f>'Road PMNOX'!$C$20:$N$21</c:f>
              <c:multiLvlStrCache>
                <c:ptCount val="12"/>
                <c:lvl>
                  <c:pt idx="0">
                    <c:v>2000</c:v>
                  </c:pt>
                  <c:pt idx="1">
                    <c:v>2010</c:v>
                  </c:pt>
                  <c:pt idx="2">
                    <c:v>2015</c:v>
                  </c:pt>
                  <c:pt idx="3">
                    <c:v>2018</c:v>
                  </c:pt>
                  <c:pt idx="4">
                    <c:v>2000</c:v>
                  </c:pt>
                  <c:pt idx="5">
                    <c:v>2010</c:v>
                  </c:pt>
                  <c:pt idx="6">
                    <c:v>2015</c:v>
                  </c:pt>
                  <c:pt idx="7">
                    <c:v>2018</c:v>
                  </c:pt>
                  <c:pt idx="8">
                    <c:v>2000</c:v>
                  </c:pt>
                  <c:pt idx="9">
                    <c:v>2010</c:v>
                  </c:pt>
                  <c:pt idx="10">
                    <c:v>2015</c:v>
                  </c:pt>
                  <c:pt idx="11">
                    <c:v>2018</c:v>
                  </c:pt>
                </c:lvl>
                <c:lvl>
                  <c:pt idx="0">
                    <c:v>PM10 (1000 tonnes)</c:v>
                  </c:pt>
                  <c:pt idx="4">
                    <c:v>NOX (100,000 tonnes)</c:v>
                  </c:pt>
                  <c:pt idx="8">
                    <c:v>SOx (1000 tonnes)</c:v>
                  </c:pt>
                </c:lvl>
              </c:multiLvlStrCache>
            </c:multiLvlStrRef>
          </c:cat>
          <c:val>
            <c:numRef>
              <c:f>'Road PMNOX'!$C$22:$N$22</c:f>
              <c:numCache>
                <c:formatCode>General</c:formatCode>
                <c:ptCount val="12"/>
                <c:pt idx="0">
                  <c:v>465.19191163840304</c:v>
                </c:pt>
                <c:pt idx="1">
                  <c:v>314.95795419672606</c:v>
                </c:pt>
                <c:pt idx="2">
                  <c:v>213.45755074998237</c:v>
                </c:pt>
                <c:pt idx="3">
                  <c:v>199.12239629132168</c:v>
                </c:pt>
                <c:pt idx="4">
                  <c:v>215.36318024159965</c:v>
                </c:pt>
                <c:pt idx="5">
                  <c:v>108.96441071443968</c:v>
                </c:pt>
                <c:pt idx="6">
                  <c:v>83.740896143080931</c:v>
                </c:pt>
                <c:pt idx="7">
                  <c:v>79.491314741893135</c:v>
                </c:pt>
                <c:pt idx="8">
                  <c:v>395.23801513696674</c:v>
                </c:pt>
                <c:pt idx="9">
                  <c:v>56.907420102078227</c:v>
                </c:pt>
                <c:pt idx="10">
                  <c:v>26.157362056582631</c:v>
                </c:pt>
                <c:pt idx="11">
                  <c:v>21.05746318813523</c:v>
                </c:pt>
              </c:numCache>
            </c:numRef>
          </c:val>
          <c:extLst>
            <c:ext xmlns:c16="http://schemas.microsoft.com/office/drawing/2014/chart" uri="{C3380CC4-5D6E-409C-BE32-E72D297353CC}">
              <c16:uniqueId val="{00000000-9547-4F0D-994B-AD6271607E1E}"/>
            </c:ext>
          </c:extLst>
        </c:ser>
        <c:ser>
          <c:idx val="1"/>
          <c:order val="1"/>
          <c:tx>
            <c:strRef>
              <c:f>'Road PMNOX'!$B$23</c:f>
              <c:strCache>
                <c:ptCount val="1"/>
                <c:pt idx="0">
                  <c:v>Latin America and the Caribbean</c:v>
                </c:pt>
              </c:strCache>
            </c:strRef>
          </c:tx>
          <c:spPr>
            <a:solidFill>
              <a:schemeClr val="accent3"/>
            </a:solidFill>
            <a:ln>
              <a:noFill/>
            </a:ln>
            <a:effectLst/>
          </c:spPr>
          <c:invertIfNegative val="0"/>
          <c:cat>
            <c:multiLvlStrRef>
              <c:f>'Road PMNOX'!$C$20:$N$21</c:f>
              <c:multiLvlStrCache>
                <c:ptCount val="12"/>
                <c:lvl>
                  <c:pt idx="0">
                    <c:v>2000</c:v>
                  </c:pt>
                  <c:pt idx="1">
                    <c:v>2010</c:v>
                  </c:pt>
                  <c:pt idx="2">
                    <c:v>2015</c:v>
                  </c:pt>
                  <c:pt idx="3">
                    <c:v>2018</c:v>
                  </c:pt>
                  <c:pt idx="4">
                    <c:v>2000</c:v>
                  </c:pt>
                  <c:pt idx="5">
                    <c:v>2010</c:v>
                  </c:pt>
                  <c:pt idx="6">
                    <c:v>2015</c:v>
                  </c:pt>
                  <c:pt idx="7">
                    <c:v>2018</c:v>
                  </c:pt>
                  <c:pt idx="8">
                    <c:v>2000</c:v>
                  </c:pt>
                  <c:pt idx="9">
                    <c:v>2010</c:v>
                  </c:pt>
                  <c:pt idx="10">
                    <c:v>2015</c:v>
                  </c:pt>
                  <c:pt idx="11">
                    <c:v>2018</c:v>
                  </c:pt>
                </c:lvl>
                <c:lvl>
                  <c:pt idx="0">
                    <c:v>PM10 (1000 tonnes)</c:v>
                  </c:pt>
                  <c:pt idx="4">
                    <c:v>NOX (100,000 tonnes)</c:v>
                  </c:pt>
                  <c:pt idx="8">
                    <c:v>SOx (1000 tonnes)</c:v>
                  </c:pt>
                </c:lvl>
              </c:multiLvlStrCache>
            </c:multiLvlStrRef>
          </c:cat>
          <c:val>
            <c:numRef>
              <c:f>'Road PMNOX'!$C$23:$N$23</c:f>
              <c:numCache>
                <c:formatCode>General</c:formatCode>
                <c:ptCount val="12"/>
                <c:pt idx="0">
                  <c:v>133.78467457689831</c:v>
                </c:pt>
                <c:pt idx="1">
                  <c:v>120.83546494656929</c:v>
                </c:pt>
                <c:pt idx="2">
                  <c:v>112.51921522498229</c:v>
                </c:pt>
                <c:pt idx="3">
                  <c:v>93.9388021455716</c:v>
                </c:pt>
                <c:pt idx="4">
                  <c:v>34.3723581846168</c:v>
                </c:pt>
                <c:pt idx="5">
                  <c:v>36.433835701423405</c:v>
                </c:pt>
                <c:pt idx="6">
                  <c:v>35.612959830824614</c:v>
                </c:pt>
                <c:pt idx="7">
                  <c:v>33.696052883208012</c:v>
                </c:pt>
                <c:pt idx="8">
                  <c:v>64.579305617215994</c:v>
                </c:pt>
                <c:pt idx="9">
                  <c:v>17.804937056819409</c:v>
                </c:pt>
                <c:pt idx="10">
                  <c:v>14.271329250584829</c:v>
                </c:pt>
                <c:pt idx="11">
                  <c:v>12.965030142683945</c:v>
                </c:pt>
              </c:numCache>
            </c:numRef>
          </c:val>
          <c:extLst>
            <c:ext xmlns:c16="http://schemas.microsoft.com/office/drawing/2014/chart" uri="{C3380CC4-5D6E-409C-BE32-E72D297353CC}">
              <c16:uniqueId val="{00000001-9547-4F0D-994B-AD6271607E1E}"/>
            </c:ext>
          </c:extLst>
        </c:ser>
        <c:ser>
          <c:idx val="2"/>
          <c:order val="2"/>
          <c:tx>
            <c:strRef>
              <c:f>'Road PMNOX'!$B$24</c:f>
              <c:strCache>
                <c:ptCount val="1"/>
                <c:pt idx="0">
                  <c:v>Northern Africa and Western Asia</c:v>
                </c:pt>
              </c:strCache>
            </c:strRef>
          </c:tx>
          <c:spPr>
            <a:solidFill>
              <a:schemeClr val="accent5"/>
            </a:solidFill>
            <a:ln>
              <a:noFill/>
            </a:ln>
            <a:effectLst/>
          </c:spPr>
          <c:invertIfNegative val="0"/>
          <c:cat>
            <c:multiLvlStrRef>
              <c:f>'Road PMNOX'!$C$20:$N$21</c:f>
              <c:multiLvlStrCache>
                <c:ptCount val="12"/>
                <c:lvl>
                  <c:pt idx="0">
                    <c:v>2000</c:v>
                  </c:pt>
                  <c:pt idx="1">
                    <c:v>2010</c:v>
                  </c:pt>
                  <c:pt idx="2">
                    <c:v>2015</c:v>
                  </c:pt>
                  <c:pt idx="3">
                    <c:v>2018</c:v>
                  </c:pt>
                  <c:pt idx="4">
                    <c:v>2000</c:v>
                  </c:pt>
                  <c:pt idx="5">
                    <c:v>2010</c:v>
                  </c:pt>
                  <c:pt idx="6">
                    <c:v>2015</c:v>
                  </c:pt>
                  <c:pt idx="7">
                    <c:v>2018</c:v>
                  </c:pt>
                  <c:pt idx="8">
                    <c:v>2000</c:v>
                  </c:pt>
                  <c:pt idx="9">
                    <c:v>2010</c:v>
                  </c:pt>
                  <c:pt idx="10">
                    <c:v>2015</c:v>
                  </c:pt>
                  <c:pt idx="11">
                    <c:v>2018</c:v>
                  </c:pt>
                </c:lvl>
                <c:lvl>
                  <c:pt idx="0">
                    <c:v>PM10 (1000 tonnes)</c:v>
                  </c:pt>
                  <c:pt idx="4">
                    <c:v>NOX (100,000 tonnes)</c:v>
                  </c:pt>
                  <c:pt idx="8">
                    <c:v>SOx (1000 tonnes)</c:v>
                  </c:pt>
                </c:lvl>
              </c:multiLvlStrCache>
            </c:multiLvlStrRef>
          </c:cat>
          <c:val>
            <c:numRef>
              <c:f>'Road PMNOX'!$C$24:$N$24</c:f>
              <c:numCache>
                <c:formatCode>General</c:formatCode>
                <c:ptCount val="12"/>
                <c:pt idx="0">
                  <c:v>154.35417086333217</c:v>
                </c:pt>
                <c:pt idx="1">
                  <c:v>149.9588165218442</c:v>
                </c:pt>
                <c:pt idx="2">
                  <c:v>138.84769683198479</c:v>
                </c:pt>
                <c:pt idx="3">
                  <c:v>105.98498722420379</c:v>
                </c:pt>
                <c:pt idx="4">
                  <c:v>18.568829873560002</c:v>
                </c:pt>
                <c:pt idx="5">
                  <c:v>24.541312041714999</c:v>
                </c:pt>
                <c:pt idx="6">
                  <c:v>27.837093555656182</c:v>
                </c:pt>
                <c:pt idx="7">
                  <c:v>28.725327980227604</c:v>
                </c:pt>
                <c:pt idx="8">
                  <c:v>71.137285884313002</c:v>
                </c:pt>
                <c:pt idx="9">
                  <c:v>25.020079982249296</c:v>
                </c:pt>
                <c:pt idx="10">
                  <c:v>32.538171338060309</c:v>
                </c:pt>
                <c:pt idx="11">
                  <c:v>36.042407227541297</c:v>
                </c:pt>
              </c:numCache>
            </c:numRef>
          </c:val>
          <c:extLst>
            <c:ext xmlns:c16="http://schemas.microsoft.com/office/drawing/2014/chart" uri="{C3380CC4-5D6E-409C-BE32-E72D297353CC}">
              <c16:uniqueId val="{00000002-9547-4F0D-994B-AD6271607E1E}"/>
            </c:ext>
          </c:extLst>
        </c:ser>
        <c:ser>
          <c:idx val="3"/>
          <c:order val="3"/>
          <c:tx>
            <c:strRef>
              <c:f>'Road PMNOX'!$B$25</c:f>
              <c:strCache>
                <c:ptCount val="1"/>
                <c:pt idx="0">
                  <c:v>Sub-Saharan Africa</c:v>
                </c:pt>
              </c:strCache>
            </c:strRef>
          </c:tx>
          <c:spPr>
            <a:solidFill>
              <a:schemeClr val="accent1">
                <a:lumMod val="60000"/>
              </a:schemeClr>
            </a:solidFill>
            <a:ln>
              <a:noFill/>
            </a:ln>
            <a:effectLst/>
          </c:spPr>
          <c:invertIfNegative val="0"/>
          <c:cat>
            <c:multiLvlStrRef>
              <c:f>'Road PMNOX'!$C$20:$N$21</c:f>
              <c:multiLvlStrCache>
                <c:ptCount val="12"/>
                <c:lvl>
                  <c:pt idx="0">
                    <c:v>2000</c:v>
                  </c:pt>
                  <c:pt idx="1">
                    <c:v>2010</c:v>
                  </c:pt>
                  <c:pt idx="2">
                    <c:v>2015</c:v>
                  </c:pt>
                  <c:pt idx="3">
                    <c:v>2018</c:v>
                  </c:pt>
                  <c:pt idx="4">
                    <c:v>2000</c:v>
                  </c:pt>
                  <c:pt idx="5">
                    <c:v>2010</c:v>
                  </c:pt>
                  <c:pt idx="6">
                    <c:v>2015</c:v>
                  </c:pt>
                  <c:pt idx="7">
                    <c:v>2018</c:v>
                  </c:pt>
                  <c:pt idx="8">
                    <c:v>2000</c:v>
                  </c:pt>
                  <c:pt idx="9">
                    <c:v>2010</c:v>
                  </c:pt>
                  <c:pt idx="10">
                    <c:v>2015</c:v>
                  </c:pt>
                  <c:pt idx="11">
                    <c:v>2018</c:v>
                  </c:pt>
                </c:lvl>
                <c:lvl>
                  <c:pt idx="0">
                    <c:v>PM10 (1000 tonnes)</c:v>
                  </c:pt>
                  <c:pt idx="4">
                    <c:v>NOX (100,000 tonnes)</c:v>
                  </c:pt>
                  <c:pt idx="8">
                    <c:v>SOx (1000 tonnes)</c:v>
                  </c:pt>
                </c:lvl>
              </c:multiLvlStrCache>
            </c:multiLvlStrRef>
          </c:cat>
          <c:val>
            <c:numRef>
              <c:f>'Road PMNOX'!$C$25:$N$25</c:f>
              <c:numCache>
                <c:formatCode>General</c:formatCode>
                <c:ptCount val="12"/>
                <c:pt idx="0">
                  <c:v>37.573275646740008</c:v>
                </c:pt>
                <c:pt idx="1">
                  <c:v>54.96804412788768</c:v>
                </c:pt>
                <c:pt idx="2">
                  <c:v>74.241209352006209</c:v>
                </c:pt>
                <c:pt idx="3">
                  <c:v>71.453415772497152</c:v>
                </c:pt>
                <c:pt idx="4">
                  <c:v>8.8809763612029968</c:v>
                </c:pt>
                <c:pt idx="5">
                  <c:v>12.897697390270785</c:v>
                </c:pt>
                <c:pt idx="6">
                  <c:v>16.51815369093827</c:v>
                </c:pt>
                <c:pt idx="7">
                  <c:v>19.659336877913802</c:v>
                </c:pt>
                <c:pt idx="8">
                  <c:v>18.41549555555601</c:v>
                </c:pt>
                <c:pt idx="9">
                  <c:v>12.858698128164335</c:v>
                </c:pt>
                <c:pt idx="10">
                  <c:v>16.012771334907256</c:v>
                </c:pt>
                <c:pt idx="11">
                  <c:v>19.468234915011905</c:v>
                </c:pt>
              </c:numCache>
            </c:numRef>
          </c:val>
          <c:extLst>
            <c:ext xmlns:c16="http://schemas.microsoft.com/office/drawing/2014/chart" uri="{C3380CC4-5D6E-409C-BE32-E72D297353CC}">
              <c16:uniqueId val="{00000003-9547-4F0D-994B-AD6271607E1E}"/>
            </c:ext>
          </c:extLst>
        </c:ser>
        <c:ser>
          <c:idx val="4"/>
          <c:order val="4"/>
          <c:tx>
            <c:strRef>
              <c:f>'Road PMNOX'!$B$26</c:f>
              <c:strCache>
                <c:ptCount val="1"/>
                <c:pt idx="0">
                  <c:v>Asia-Pacific</c:v>
                </c:pt>
              </c:strCache>
            </c:strRef>
          </c:tx>
          <c:spPr>
            <a:solidFill>
              <a:schemeClr val="accent3">
                <a:lumMod val="60000"/>
              </a:schemeClr>
            </a:solidFill>
            <a:ln>
              <a:noFill/>
            </a:ln>
            <a:effectLst/>
          </c:spPr>
          <c:invertIfNegative val="0"/>
          <c:cat>
            <c:multiLvlStrRef>
              <c:f>'Road PMNOX'!$C$20:$N$21</c:f>
              <c:multiLvlStrCache>
                <c:ptCount val="12"/>
                <c:lvl>
                  <c:pt idx="0">
                    <c:v>2000</c:v>
                  </c:pt>
                  <c:pt idx="1">
                    <c:v>2010</c:v>
                  </c:pt>
                  <c:pt idx="2">
                    <c:v>2015</c:v>
                  </c:pt>
                  <c:pt idx="3">
                    <c:v>2018</c:v>
                  </c:pt>
                  <c:pt idx="4">
                    <c:v>2000</c:v>
                  </c:pt>
                  <c:pt idx="5">
                    <c:v>2010</c:v>
                  </c:pt>
                  <c:pt idx="6">
                    <c:v>2015</c:v>
                  </c:pt>
                  <c:pt idx="7">
                    <c:v>2018</c:v>
                  </c:pt>
                  <c:pt idx="8">
                    <c:v>2000</c:v>
                  </c:pt>
                  <c:pt idx="9">
                    <c:v>2010</c:v>
                  </c:pt>
                  <c:pt idx="10">
                    <c:v>2015</c:v>
                  </c:pt>
                  <c:pt idx="11">
                    <c:v>2018</c:v>
                  </c:pt>
                </c:lvl>
                <c:lvl>
                  <c:pt idx="0">
                    <c:v>PM10 (1000 tonnes)</c:v>
                  </c:pt>
                  <c:pt idx="4">
                    <c:v>NOX (100,000 tonnes)</c:v>
                  </c:pt>
                  <c:pt idx="8">
                    <c:v>SOx (1000 tonnes)</c:v>
                  </c:pt>
                </c:lvl>
              </c:multiLvlStrCache>
            </c:multiLvlStrRef>
          </c:cat>
          <c:val>
            <c:numRef>
              <c:f>'Road PMNOX'!$C$26:$N$26</c:f>
              <c:numCache>
                <c:formatCode>General</c:formatCode>
                <c:ptCount val="12"/>
                <c:pt idx="0">
                  <c:v>399.91207605089215</c:v>
                </c:pt>
                <c:pt idx="1">
                  <c:v>304.14412327945257</c:v>
                </c:pt>
                <c:pt idx="2">
                  <c:v>261.18996707800875</c:v>
                </c:pt>
                <c:pt idx="3">
                  <c:v>226.89383136237353</c:v>
                </c:pt>
                <c:pt idx="4">
                  <c:v>99.776392586748628</c:v>
                </c:pt>
                <c:pt idx="5">
                  <c:v>109.85403549303913</c:v>
                </c:pt>
                <c:pt idx="6">
                  <c:v>107.17353032720672</c:v>
                </c:pt>
                <c:pt idx="7">
                  <c:v>104.68144009160638</c:v>
                </c:pt>
                <c:pt idx="8">
                  <c:v>193.29379034057817</c:v>
                </c:pt>
                <c:pt idx="9">
                  <c:v>38.638911199703209</c:v>
                </c:pt>
                <c:pt idx="10">
                  <c:v>24.484754075539094</c:v>
                </c:pt>
                <c:pt idx="11">
                  <c:v>19.678172235105009</c:v>
                </c:pt>
              </c:numCache>
            </c:numRef>
          </c:val>
          <c:extLst>
            <c:ext xmlns:c16="http://schemas.microsoft.com/office/drawing/2014/chart" uri="{C3380CC4-5D6E-409C-BE32-E72D297353CC}">
              <c16:uniqueId val="{00000004-9547-4F0D-994B-AD6271607E1E}"/>
            </c:ext>
          </c:extLst>
        </c:ser>
        <c:dLbls>
          <c:showLegendKey val="0"/>
          <c:showVal val="0"/>
          <c:showCatName val="0"/>
          <c:showSerName val="0"/>
          <c:showPercent val="0"/>
          <c:showBubbleSize val="0"/>
        </c:dLbls>
        <c:gapWidth val="219"/>
        <c:overlap val="-27"/>
        <c:axId val="966884008"/>
        <c:axId val="966884728"/>
      </c:barChart>
      <c:catAx>
        <c:axId val="966884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66884728"/>
        <c:crosses val="autoZero"/>
        <c:auto val="1"/>
        <c:lblAlgn val="ctr"/>
        <c:lblOffset val="100"/>
        <c:noMultiLvlLbl val="0"/>
      </c:catAx>
      <c:valAx>
        <c:axId val="966884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Road transport air pollutant emissions</a:t>
                </a:r>
              </a:p>
            </c:rich>
          </c:tx>
          <c:layout>
            <c:manualLayout>
              <c:xMode val="edge"/>
              <c:yMode val="edge"/>
              <c:x val="2.2050716648291068E-2"/>
              <c:y val="0.3524211829575227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66884008"/>
        <c:crosses val="autoZero"/>
        <c:crossBetween val="between"/>
      </c:valAx>
      <c:spPr>
        <a:noFill/>
        <a:ln>
          <a:noFill/>
        </a:ln>
        <a:effectLst/>
      </c:spPr>
    </c:plotArea>
    <c:legend>
      <c:legendPos val="t"/>
      <c:layout>
        <c:manualLayout>
          <c:xMode val="edge"/>
          <c:yMode val="edge"/>
          <c:x val="6.6088949465660768E-2"/>
          <c:y val="2.6578073089700997E-2"/>
          <c:w val="0.90971846270043144"/>
          <c:h val="0.1277046901832243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5873833881001095"/>
          <c:y val="3.5593255396427478E-2"/>
          <c:w val="0.81752924088372447"/>
          <c:h val="0.79932239569113162"/>
        </c:manualLayout>
      </c:layout>
      <c:barChart>
        <c:barDir val="col"/>
        <c:grouping val="clustered"/>
        <c:varyColors val="0"/>
        <c:ser>
          <c:idx val="0"/>
          <c:order val="0"/>
          <c:tx>
            <c:strRef>
              <c:f>GVA!$AK$10</c:f>
              <c:strCache>
                <c:ptCount val="1"/>
                <c:pt idx="0">
                  <c:v>2000</c:v>
                </c:pt>
              </c:strCache>
            </c:strRef>
          </c:tx>
          <c:spPr>
            <a:solidFill>
              <a:schemeClr val="accent3">
                <a:tint val="50000"/>
              </a:schemeClr>
            </a:solidFill>
            <a:ln>
              <a:noFill/>
            </a:ln>
            <a:effectLst/>
          </c:spPr>
          <c:invertIfNegative val="0"/>
          <c:cat>
            <c:strRef>
              <c:f>GVA!$AJ$11:$AJ$16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GVA!$AK$11:$AK$16</c:f>
              <c:numCache>
                <c:formatCode>General</c:formatCode>
                <c:ptCount val="6"/>
                <c:pt idx="0">
                  <c:v>23477.342491921787</c:v>
                </c:pt>
                <c:pt idx="1">
                  <c:v>50370.862688502806</c:v>
                </c:pt>
                <c:pt idx="2">
                  <c:v>15317.993310619273</c:v>
                </c:pt>
                <c:pt idx="3">
                  <c:v>11355.408838188656</c:v>
                </c:pt>
                <c:pt idx="4">
                  <c:v>5188.6928097335176</c:v>
                </c:pt>
                <c:pt idx="5">
                  <c:v>11189.704448616058</c:v>
                </c:pt>
              </c:numCache>
            </c:numRef>
          </c:val>
          <c:extLst>
            <c:ext xmlns:c16="http://schemas.microsoft.com/office/drawing/2014/chart" uri="{C3380CC4-5D6E-409C-BE32-E72D297353CC}">
              <c16:uniqueId val="{00000000-FF6E-48EC-B50B-60271885CB08}"/>
            </c:ext>
          </c:extLst>
        </c:ser>
        <c:ser>
          <c:idx val="1"/>
          <c:order val="1"/>
          <c:tx>
            <c:strRef>
              <c:f>GVA!$AL$10</c:f>
              <c:strCache>
                <c:ptCount val="1"/>
                <c:pt idx="0">
                  <c:v>2005</c:v>
                </c:pt>
              </c:strCache>
            </c:strRef>
          </c:tx>
          <c:spPr>
            <a:solidFill>
              <a:schemeClr val="accent3">
                <a:tint val="70000"/>
              </a:schemeClr>
            </a:solidFill>
            <a:ln>
              <a:noFill/>
            </a:ln>
            <a:effectLst/>
          </c:spPr>
          <c:invertIfNegative val="0"/>
          <c:cat>
            <c:strRef>
              <c:f>GVA!$AJ$11:$AJ$16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GVA!$AL$11:$AL$16</c:f>
              <c:numCache>
                <c:formatCode>General</c:formatCode>
                <c:ptCount val="6"/>
                <c:pt idx="0">
                  <c:v>28983.79088696586</c:v>
                </c:pt>
                <c:pt idx="1">
                  <c:v>68323.060477389095</c:v>
                </c:pt>
                <c:pt idx="2">
                  <c:v>17951.702939143866</c:v>
                </c:pt>
                <c:pt idx="3">
                  <c:v>14701.671289061942</c:v>
                </c:pt>
                <c:pt idx="4">
                  <c:v>8073.4577309301931</c:v>
                </c:pt>
                <c:pt idx="5">
                  <c:v>13051.823242271139</c:v>
                </c:pt>
              </c:numCache>
            </c:numRef>
          </c:val>
          <c:extLst>
            <c:ext xmlns:c16="http://schemas.microsoft.com/office/drawing/2014/chart" uri="{C3380CC4-5D6E-409C-BE32-E72D297353CC}">
              <c16:uniqueId val="{00000001-FF6E-48EC-B50B-60271885CB08}"/>
            </c:ext>
          </c:extLst>
        </c:ser>
        <c:ser>
          <c:idx val="2"/>
          <c:order val="2"/>
          <c:tx>
            <c:strRef>
              <c:f>GVA!$AM$10</c:f>
              <c:strCache>
                <c:ptCount val="1"/>
                <c:pt idx="0">
                  <c:v>2010</c:v>
                </c:pt>
              </c:strCache>
            </c:strRef>
          </c:tx>
          <c:spPr>
            <a:solidFill>
              <a:schemeClr val="accent3">
                <a:tint val="90000"/>
              </a:schemeClr>
            </a:solidFill>
            <a:ln>
              <a:noFill/>
            </a:ln>
            <a:effectLst/>
          </c:spPr>
          <c:invertIfNegative val="0"/>
          <c:cat>
            <c:strRef>
              <c:f>GVA!$AJ$11:$AJ$16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GVA!$AM$11:$AM$16</c:f>
              <c:numCache>
                <c:formatCode>General</c:formatCode>
                <c:ptCount val="6"/>
                <c:pt idx="0">
                  <c:v>34432.412629083112</c:v>
                </c:pt>
                <c:pt idx="1">
                  <c:v>77687.364790548556</c:v>
                </c:pt>
                <c:pt idx="2">
                  <c:v>26874.544773005593</c:v>
                </c:pt>
                <c:pt idx="3">
                  <c:v>22970.274804652112</c:v>
                </c:pt>
                <c:pt idx="4">
                  <c:v>12836.665403583373</c:v>
                </c:pt>
                <c:pt idx="5">
                  <c:v>17941.767460937514</c:v>
                </c:pt>
              </c:numCache>
            </c:numRef>
          </c:val>
          <c:extLst>
            <c:ext xmlns:c16="http://schemas.microsoft.com/office/drawing/2014/chart" uri="{C3380CC4-5D6E-409C-BE32-E72D297353CC}">
              <c16:uniqueId val="{00000002-FF6E-48EC-B50B-60271885CB08}"/>
            </c:ext>
          </c:extLst>
        </c:ser>
        <c:ser>
          <c:idx val="3"/>
          <c:order val="3"/>
          <c:tx>
            <c:strRef>
              <c:f>GVA!$AN$10</c:f>
              <c:strCache>
                <c:ptCount val="1"/>
                <c:pt idx="0">
                  <c:v>2015</c:v>
                </c:pt>
              </c:strCache>
            </c:strRef>
          </c:tx>
          <c:spPr>
            <a:solidFill>
              <a:schemeClr val="accent3">
                <a:shade val="90000"/>
              </a:schemeClr>
            </a:solidFill>
            <a:ln>
              <a:noFill/>
            </a:ln>
            <a:effectLst/>
          </c:spPr>
          <c:invertIfNegative val="0"/>
          <c:cat>
            <c:strRef>
              <c:f>GVA!$AJ$11:$AJ$16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GVA!$AN$11:$AN$16</c:f>
              <c:numCache>
                <c:formatCode>General</c:formatCode>
                <c:ptCount val="6"/>
                <c:pt idx="0">
                  <c:v>34754.896354002834</c:v>
                </c:pt>
                <c:pt idx="1">
                  <c:v>80520.349148732028</c:v>
                </c:pt>
                <c:pt idx="2">
                  <c:v>24207.775174842744</c:v>
                </c:pt>
                <c:pt idx="3">
                  <c:v>25152.142815898445</c:v>
                </c:pt>
                <c:pt idx="4">
                  <c:v>13173.594784903018</c:v>
                </c:pt>
                <c:pt idx="5">
                  <c:v>19019.91291884645</c:v>
                </c:pt>
              </c:numCache>
            </c:numRef>
          </c:val>
          <c:extLst>
            <c:ext xmlns:c16="http://schemas.microsoft.com/office/drawing/2014/chart" uri="{C3380CC4-5D6E-409C-BE32-E72D297353CC}">
              <c16:uniqueId val="{00000003-FF6E-48EC-B50B-60271885CB08}"/>
            </c:ext>
          </c:extLst>
        </c:ser>
        <c:ser>
          <c:idx val="4"/>
          <c:order val="4"/>
          <c:tx>
            <c:strRef>
              <c:f>GVA!$AO$10</c:f>
              <c:strCache>
                <c:ptCount val="1"/>
                <c:pt idx="0">
                  <c:v>2020</c:v>
                </c:pt>
              </c:strCache>
            </c:strRef>
          </c:tx>
          <c:spPr>
            <a:solidFill>
              <a:schemeClr val="accent3">
                <a:shade val="70000"/>
              </a:schemeClr>
            </a:solidFill>
            <a:ln>
              <a:noFill/>
            </a:ln>
            <a:effectLst/>
          </c:spPr>
          <c:invertIfNegative val="0"/>
          <c:cat>
            <c:strRef>
              <c:f>GVA!$AJ$11:$AJ$16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GVA!$AO$11:$AO$16</c:f>
              <c:numCache>
                <c:formatCode>General</c:formatCode>
                <c:ptCount val="6"/>
                <c:pt idx="0">
                  <c:v>36983.697952814291</c:v>
                </c:pt>
                <c:pt idx="1">
                  <c:v>85967.179445014233</c:v>
                </c:pt>
                <c:pt idx="2">
                  <c:v>19839.644827619515</c:v>
                </c:pt>
                <c:pt idx="3">
                  <c:v>24483.543037043175</c:v>
                </c:pt>
                <c:pt idx="4">
                  <c:v>10905.658764082458</c:v>
                </c:pt>
                <c:pt idx="5">
                  <c:v>21487.174302536579</c:v>
                </c:pt>
              </c:numCache>
            </c:numRef>
          </c:val>
          <c:extLst>
            <c:ext xmlns:c16="http://schemas.microsoft.com/office/drawing/2014/chart" uri="{C3380CC4-5D6E-409C-BE32-E72D297353CC}">
              <c16:uniqueId val="{00000004-FF6E-48EC-B50B-60271885CB08}"/>
            </c:ext>
          </c:extLst>
        </c:ser>
        <c:ser>
          <c:idx val="5"/>
          <c:order val="5"/>
          <c:tx>
            <c:strRef>
              <c:f>GVA!$AP$10</c:f>
              <c:strCache>
                <c:ptCount val="1"/>
                <c:pt idx="0">
                  <c:v>2021</c:v>
                </c:pt>
              </c:strCache>
            </c:strRef>
          </c:tx>
          <c:spPr>
            <a:solidFill>
              <a:schemeClr val="accent3">
                <a:shade val="50000"/>
              </a:schemeClr>
            </a:solidFill>
            <a:ln>
              <a:noFill/>
            </a:ln>
            <a:effectLst/>
          </c:spPr>
          <c:invertIfNegative val="0"/>
          <c:cat>
            <c:strRef>
              <c:f>GVA!$AJ$11:$AJ$16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GVA!$AP$11:$AP$16</c:f>
              <c:numCache>
                <c:formatCode>General</c:formatCode>
                <c:ptCount val="6"/>
                <c:pt idx="0">
                  <c:v>41343.613400083508</c:v>
                </c:pt>
                <c:pt idx="1">
                  <c:v>94302.182028718322</c:v>
                </c:pt>
                <c:pt idx="2">
                  <c:v>21087.920747690296</c:v>
                </c:pt>
                <c:pt idx="3">
                  <c:v>26411.04987318386</c:v>
                </c:pt>
                <c:pt idx="4">
                  <c:v>11208.211636205229</c:v>
                </c:pt>
                <c:pt idx="5">
                  <c:v>24742.073116743351</c:v>
                </c:pt>
              </c:numCache>
            </c:numRef>
          </c:val>
          <c:extLst>
            <c:ext xmlns:c16="http://schemas.microsoft.com/office/drawing/2014/chart" uri="{C3380CC4-5D6E-409C-BE32-E72D297353CC}">
              <c16:uniqueId val="{00000005-FF6E-48EC-B50B-60271885CB08}"/>
            </c:ext>
          </c:extLst>
        </c:ser>
        <c:dLbls>
          <c:showLegendKey val="0"/>
          <c:showVal val="0"/>
          <c:showCatName val="0"/>
          <c:showSerName val="0"/>
          <c:showPercent val="0"/>
          <c:showBubbleSize val="0"/>
        </c:dLbls>
        <c:gapWidth val="219"/>
        <c:axId val="1067426648"/>
        <c:axId val="1067428448"/>
      </c:barChart>
      <c:catAx>
        <c:axId val="1067426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067428448"/>
        <c:crosses val="autoZero"/>
        <c:auto val="1"/>
        <c:lblAlgn val="ctr"/>
        <c:lblOffset val="100"/>
        <c:noMultiLvlLbl val="0"/>
      </c:catAx>
      <c:valAx>
        <c:axId val="1067428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GB"/>
                  <a:t>Annual gross value added per employee in transport, storage, and communications (thousand USD)</a:t>
                </a:r>
                <a:endParaRPr lang="en-IN"/>
              </a:p>
            </c:rich>
          </c:tx>
          <c:overlay val="0"/>
          <c:spPr>
            <a:noFill/>
            <a:ln>
              <a:noFill/>
            </a:ln>
            <a:effectLst/>
          </c:spPr>
          <c:txPr>
            <a:bodyPr rot="-5400000" spcFirstLastPara="1" vertOverflow="ellipsis" vert="horz" wrap="square" anchor="ctr" anchorCtr="1"/>
            <a:lstStyle/>
            <a:p>
              <a:pPr algn="ctr" rtl="0">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067426648"/>
        <c:crosses val="autoZero"/>
        <c:crossBetween val="between"/>
        <c:dispUnits>
          <c:builtInUnit val="thousands"/>
        </c:dispUnits>
      </c:valAx>
      <c:spPr>
        <a:noFill/>
        <a:ln>
          <a:noFill/>
        </a:ln>
        <a:effectLst/>
      </c:spPr>
    </c:plotArea>
    <c:plotVisOnly val="1"/>
    <c:dispBlanksAs val="gap"/>
    <c:showDLblsOverMax val="0"/>
  </c:chart>
  <c:spPr>
    <a:no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'Road PMNOX'!$B$49</c:f>
              <c:strCache>
                <c:ptCount val="1"/>
                <c:pt idx="0">
                  <c:v>All Sectors</c:v>
                </c:pt>
              </c:strCache>
            </c:strRef>
          </c:tx>
          <c:spPr>
            <a:solidFill>
              <a:schemeClr val="tx2">
                <a:lumMod val="20000"/>
                <a:lumOff val="80000"/>
              </a:schemeClr>
            </a:solidFill>
            <a:ln>
              <a:noFill/>
            </a:ln>
            <a:effectLst/>
          </c:spPr>
          <c:invertIfNegative val="0"/>
          <c:cat>
            <c:multiLvlStrRef>
              <c:f>'Road PMNOX'!$C$47:$H$48</c:f>
              <c:multiLvlStrCache>
                <c:ptCount val="6"/>
                <c:lvl>
                  <c:pt idx="0">
                    <c:v>2000-2015</c:v>
                  </c:pt>
                  <c:pt idx="1">
                    <c:v>2015-2018</c:v>
                  </c:pt>
                  <c:pt idx="2">
                    <c:v>2000-2015</c:v>
                  </c:pt>
                  <c:pt idx="3">
                    <c:v>2015-2018</c:v>
                  </c:pt>
                  <c:pt idx="4">
                    <c:v>2000-2015</c:v>
                  </c:pt>
                  <c:pt idx="5">
                    <c:v>2015-2018</c:v>
                  </c:pt>
                </c:lvl>
                <c:lvl>
                  <c:pt idx="0">
                    <c:v>PM10</c:v>
                  </c:pt>
                  <c:pt idx="2">
                    <c:v>NOX</c:v>
                  </c:pt>
                  <c:pt idx="4">
                    <c:v>SOx</c:v>
                  </c:pt>
                </c:lvl>
              </c:multiLvlStrCache>
            </c:multiLvlStrRef>
          </c:cat>
          <c:val>
            <c:numRef>
              <c:f>'Road PMNOX'!$C$49:$H$49</c:f>
              <c:numCache>
                <c:formatCode>0.0%</c:formatCode>
                <c:ptCount val="6"/>
                <c:pt idx="0">
                  <c:v>4.1424111012856146E-2</c:v>
                </c:pt>
                <c:pt idx="1">
                  <c:v>-7.8646239262272211E-3</c:v>
                </c:pt>
                <c:pt idx="2">
                  <c:v>2.3334962664311565E-2</c:v>
                </c:pt>
                <c:pt idx="3">
                  <c:v>3.9171708620537871E-3</c:v>
                </c:pt>
                <c:pt idx="4">
                  <c:v>2.2809430791474128E-2</c:v>
                </c:pt>
                <c:pt idx="5">
                  <c:v>-2.5352569224750265E-3</c:v>
                </c:pt>
              </c:numCache>
            </c:numRef>
          </c:val>
          <c:extLst>
            <c:ext xmlns:c16="http://schemas.microsoft.com/office/drawing/2014/chart" uri="{C3380CC4-5D6E-409C-BE32-E72D297353CC}">
              <c16:uniqueId val="{00000000-A154-4BED-9C72-B91586C6F697}"/>
            </c:ext>
          </c:extLst>
        </c:ser>
        <c:ser>
          <c:idx val="1"/>
          <c:order val="1"/>
          <c:tx>
            <c:strRef>
              <c:f>'Road PMNOX'!$B$50</c:f>
              <c:strCache>
                <c:ptCount val="1"/>
                <c:pt idx="0">
                  <c:v>Road Transport</c:v>
                </c:pt>
              </c:strCache>
            </c:strRef>
          </c:tx>
          <c:spPr>
            <a:solidFill>
              <a:schemeClr val="accent3"/>
            </a:solidFill>
            <a:ln>
              <a:noFill/>
            </a:ln>
            <a:effectLst/>
          </c:spPr>
          <c:invertIfNegative val="0"/>
          <c:cat>
            <c:multiLvlStrRef>
              <c:f>'Road PMNOX'!$C$47:$H$48</c:f>
              <c:multiLvlStrCache>
                <c:ptCount val="6"/>
                <c:lvl>
                  <c:pt idx="0">
                    <c:v>2000-2015</c:v>
                  </c:pt>
                  <c:pt idx="1">
                    <c:v>2015-2018</c:v>
                  </c:pt>
                  <c:pt idx="2">
                    <c:v>2000-2015</c:v>
                  </c:pt>
                  <c:pt idx="3">
                    <c:v>2015-2018</c:v>
                  </c:pt>
                  <c:pt idx="4">
                    <c:v>2000-2015</c:v>
                  </c:pt>
                  <c:pt idx="5">
                    <c:v>2015-2018</c:v>
                  </c:pt>
                </c:lvl>
                <c:lvl>
                  <c:pt idx="0">
                    <c:v>PM10</c:v>
                  </c:pt>
                  <c:pt idx="2">
                    <c:v>NOX</c:v>
                  </c:pt>
                  <c:pt idx="4">
                    <c:v>SOx</c:v>
                  </c:pt>
                </c:lvl>
              </c:multiLvlStrCache>
            </c:multiLvlStrRef>
          </c:cat>
          <c:val>
            <c:numRef>
              <c:f>'Road PMNOX'!$C$50:$H$50</c:f>
              <c:numCache>
                <c:formatCode>0.0%</c:formatCode>
                <c:ptCount val="6"/>
                <c:pt idx="0">
                  <c:v>-2.8000298693219405E-2</c:v>
                </c:pt>
                <c:pt idx="1">
                  <c:v>-4.5838111023470907E-2</c:v>
                </c:pt>
                <c:pt idx="2">
                  <c:v>4.7792303604190511E-3</c:v>
                </c:pt>
                <c:pt idx="3">
                  <c:v>-7.8118162247841072E-3</c:v>
                </c:pt>
                <c:pt idx="4">
                  <c:v>-0.1286783144577347</c:v>
                </c:pt>
                <c:pt idx="5">
                  <c:v>-7.0256814922274202E-2</c:v>
                </c:pt>
              </c:numCache>
            </c:numRef>
          </c:val>
          <c:extLst>
            <c:ext xmlns:c16="http://schemas.microsoft.com/office/drawing/2014/chart" uri="{C3380CC4-5D6E-409C-BE32-E72D297353CC}">
              <c16:uniqueId val="{00000001-A154-4BED-9C72-B91586C6F697}"/>
            </c:ext>
          </c:extLst>
        </c:ser>
        <c:dLbls>
          <c:showLegendKey val="0"/>
          <c:showVal val="0"/>
          <c:showCatName val="0"/>
          <c:showSerName val="0"/>
          <c:showPercent val="0"/>
          <c:showBubbleSize val="0"/>
        </c:dLbls>
        <c:gapWidth val="219"/>
        <c:overlap val="-27"/>
        <c:axId val="863419616"/>
        <c:axId val="863419976"/>
      </c:barChart>
      <c:catAx>
        <c:axId val="8634196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63419976"/>
        <c:crosses val="autoZero"/>
        <c:auto val="1"/>
        <c:lblAlgn val="ctr"/>
        <c:lblOffset val="100"/>
        <c:noMultiLvlLbl val="0"/>
      </c:catAx>
      <c:valAx>
        <c:axId val="863419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Road transport air pollutant emissions in Asia-Pacific, annual growth rate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8634196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HAT!$M$9</c:f>
              <c:strCache>
                <c:ptCount val="1"/>
                <c:pt idx="0">
                  <c:v>Non-road transport</c:v>
                </c:pt>
              </c:strCache>
            </c:strRef>
          </c:tx>
          <c:spPr>
            <a:solidFill>
              <a:schemeClr val="accent1"/>
            </a:solidFill>
            <a:ln>
              <a:noFill/>
            </a:ln>
            <a:effectLst/>
          </c:spPr>
          <c:invertIfNegative val="0"/>
          <c:cat>
            <c:strRef>
              <c:f>HAT!$H$12:$H$16</c:f>
              <c:strCache>
                <c:ptCount val="5"/>
                <c:pt idx="0">
                  <c:v>Sub-Saharan Africa</c:v>
                </c:pt>
                <c:pt idx="1">
                  <c:v>Latin America and the Caribbean</c:v>
                </c:pt>
                <c:pt idx="2">
                  <c:v>Northern Africa and Western Asia</c:v>
                </c:pt>
                <c:pt idx="3">
                  <c:v>Europe and Northern America</c:v>
                </c:pt>
                <c:pt idx="4">
                  <c:v>Asia-Pacific</c:v>
                </c:pt>
              </c:strCache>
            </c:strRef>
          </c:cat>
          <c:val>
            <c:numRef>
              <c:f>HAT!$M$12:$M$16</c:f>
              <c:numCache>
                <c:formatCode>General</c:formatCode>
                <c:ptCount val="5"/>
                <c:pt idx="0">
                  <c:v>6.8</c:v>
                </c:pt>
                <c:pt idx="1">
                  <c:v>430.7</c:v>
                </c:pt>
                <c:pt idx="2">
                  <c:v>1075.0999999999999</c:v>
                </c:pt>
                <c:pt idx="3">
                  <c:v>4852.3</c:v>
                </c:pt>
                <c:pt idx="4">
                  <c:v>34993.300000000003</c:v>
                </c:pt>
              </c:numCache>
            </c:numRef>
          </c:val>
          <c:extLst>
            <c:ext xmlns:c16="http://schemas.microsoft.com/office/drawing/2014/chart" uri="{C3380CC4-5D6E-409C-BE32-E72D297353CC}">
              <c16:uniqueId val="{00000000-2283-491F-BD06-1841337CAB0A}"/>
            </c:ext>
          </c:extLst>
        </c:ser>
        <c:ser>
          <c:idx val="1"/>
          <c:order val="1"/>
          <c:tx>
            <c:strRef>
              <c:f>HAT!$N$9</c:f>
              <c:strCache>
                <c:ptCount val="1"/>
                <c:pt idx="0">
                  <c:v>Road transport</c:v>
                </c:pt>
              </c:strCache>
            </c:strRef>
          </c:tx>
          <c:spPr>
            <a:solidFill>
              <a:schemeClr val="accent3"/>
            </a:solidFill>
            <a:ln>
              <a:noFill/>
            </a:ln>
            <a:effectLst/>
          </c:spPr>
          <c:invertIfNegative val="0"/>
          <c:cat>
            <c:strRef>
              <c:f>HAT!$H$12:$H$16</c:f>
              <c:strCache>
                <c:ptCount val="5"/>
                <c:pt idx="0">
                  <c:v>Sub-Saharan Africa</c:v>
                </c:pt>
                <c:pt idx="1">
                  <c:v>Latin America and the Caribbean</c:v>
                </c:pt>
                <c:pt idx="2">
                  <c:v>Northern Africa and Western Asia</c:v>
                </c:pt>
                <c:pt idx="3">
                  <c:v>Europe and Northern America</c:v>
                </c:pt>
                <c:pt idx="4">
                  <c:v>Asia-Pacific</c:v>
                </c:pt>
              </c:strCache>
            </c:strRef>
          </c:cat>
          <c:val>
            <c:numRef>
              <c:f>HAT!$N$12:$N$16</c:f>
              <c:numCache>
                <c:formatCode>General</c:formatCode>
                <c:ptCount val="5"/>
                <c:pt idx="0">
                  <c:v>5566.5000000000009</c:v>
                </c:pt>
                <c:pt idx="1">
                  <c:v>13621.4</c:v>
                </c:pt>
                <c:pt idx="2">
                  <c:v>21003.899999999998</c:v>
                </c:pt>
                <c:pt idx="3">
                  <c:v>32985.1</c:v>
                </c:pt>
                <c:pt idx="4">
                  <c:v>200769.6</c:v>
                </c:pt>
              </c:numCache>
            </c:numRef>
          </c:val>
          <c:extLst>
            <c:ext xmlns:c16="http://schemas.microsoft.com/office/drawing/2014/chart" uri="{C3380CC4-5D6E-409C-BE32-E72D297353CC}">
              <c16:uniqueId val="{00000001-2283-491F-BD06-1841337CAB0A}"/>
            </c:ext>
          </c:extLst>
        </c:ser>
        <c:ser>
          <c:idx val="2"/>
          <c:order val="2"/>
          <c:tx>
            <c:strRef>
              <c:f>HAT!$O$9</c:f>
              <c:strCache>
                <c:ptCount val="1"/>
                <c:pt idx="0">
                  <c:v>Int'l shipping</c:v>
                </c:pt>
              </c:strCache>
            </c:strRef>
          </c:tx>
          <c:spPr>
            <a:solidFill>
              <a:schemeClr val="accent5"/>
            </a:solidFill>
            <a:ln>
              <a:noFill/>
            </a:ln>
            <a:effectLst/>
          </c:spPr>
          <c:invertIfNegative val="0"/>
          <c:cat>
            <c:strRef>
              <c:f>HAT!$H$12:$H$16</c:f>
              <c:strCache>
                <c:ptCount val="5"/>
                <c:pt idx="0">
                  <c:v>Sub-Saharan Africa</c:v>
                </c:pt>
                <c:pt idx="1">
                  <c:v>Latin America and the Caribbean</c:v>
                </c:pt>
                <c:pt idx="2">
                  <c:v>Northern Africa and Western Asia</c:v>
                </c:pt>
                <c:pt idx="3">
                  <c:v>Europe and Northern America</c:v>
                </c:pt>
                <c:pt idx="4">
                  <c:v>Asia-Pacific</c:v>
                </c:pt>
              </c:strCache>
            </c:strRef>
          </c:cat>
          <c:val>
            <c:numRef>
              <c:f>HAT!$O$12:$O$16</c:f>
              <c:numCache>
                <c:formatCode>General</c:formatCode>
                <c:ptCount val="5"/>
                <c:pt idx="0">
                  <c:v>655.29999999999984</c:v>
                </c:pt>
                <c:pt idx="1">
                  <c:v>2935.7999999999988</c:v>
                </c:pt>
                <c:pt idx="2">
                  <c:v>5231.5999999999995</c:v>
                </c:pt>
                <c:pt idx="3">
                  <c:v>7550.5</c:v>
                </c:pt>
                <c:pt idx="4">
                  <c:v>17269.5</c:v>
                </c:pt>
              </c:numCache>
            </c:numRef>
          </c:val>
          <c:extLst>
            <c:ext xmlns:c16="http://schemas.microsoft.com/office/drawing/2014/chart" uri="{C3380CC4-5D6E-409C-BE32-E72D297353CC}">
              <c16:uniqueId val="{00000002-2283-491F-BD06-1841337CAB0A}"/>
            </c:ext>
          </c:extLst>
        </c:ser>
        <c:dLbls>
          <c:showLegendKey val="0"/>
          <c:showVal val="0"/>
          <c:showCatName val="0"/>
          <c:showSerName val="0"/>
          <c:showPercent val="0"/>
          <c:showBubbleSize val="0"/>
        </c:dLbls>
        <c:gapWidth val="150"/>
        <c:overlap val="100"/>
        <c:axId val="913357215"/>
        <c:axId val="913358943"/>
      </c:barChart>
      <c:catAx>
        <c:axId val="913357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13358943"/>
        <c:crosses val="autoZero"/>
        <c:auto val="1"/>
        <c:lblAlgn val="ctr"/>
        <c:lblOffset val="100"/>
        <c:noMultiLvlLbl val="0"/>
      </c:catAx>
      <c:valAx>
        <c:axId val="91335894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Mortality rate attributed to transport air pollution (deaths)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133572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'diesel exhaust deaths'!$I$10</c:f>
              <c:strCache>
                <c:ptCount val="1"/>
                <c:pt idx="0">
                  <c:v>2000</c:v>
                </c:pt>
              </c:strCache>
            </c:strRef>
          </c:tx>
          <c:spPr>
            <a:solidFill>
              <a:schemeClr val="accent3">
                <a:tint val="37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deaths'!$I$12:$I$16</c:f>
              <c:numCache>
                <c:formatCode>General</c:formatCode>
                <c:ptCount val="5"/>
                <c:pt idx="0">
                  <c:v>1536.2412353987345</c:v>
                </c:pt>
                <c:pt idx="1">
                  <c:v>969.5298397159587</c:v>
                </c:pt>
                <c:pt idx="2">
                  <c:v>401.13084169868728</c:v>
                </c:pt>
                <c:pt idx="3">
                  <c:v>307.43087825345367</c:v>
                </c:pt>
                <c:pt idx="4">
                  <c:v>7407.9149135953412</c:v>
                </c:pt>
              </c:numCache>
            </c:numRef>
          </c:val>
          <c:extLst>
            <c:ext xmlns:c16="http://schemas.microsoft.com/office/drawing/2014/chart" uri="{C3380CC4-5D6E-409C-BE32-E72D297353CC}">
              <c16:uniqueId val="{00000000-5926-4D30-9A54-F9D3CCADEBDC}"/>
            </c:ext>
          </c:extLst>
        </c:ser>
        <c:ser>
          <c:idx val="1"/>
          <c:order val="1"/>
          <c:tx>
            <c:strRef>
              <c:f>'diesel exhaust deaths'!$J$10</c:f>
              <c:strCache>
                <c:ptCount val="1"/>
                <c:pt idx="0">
                  <c:v>2001</c:v>
                </c:pt>
              </c:strCache>
            </c:strRef>
          </c:tx>
          <c:spPr>
            <a:solidFill>
              <a:schemeClr val="accent3">
                <a:tint val="44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deaths'!$J$12:$J$16</c:f>
              <c:numCache>
                <c:formatCode>General</c:formatCode>
                <c:ptCount val="5"/>
                <c:pt idx="0">
                  <c:v>1537.5445910253457</c:v>
                </c:pt>
                <c:pt idx="1">
                  <c:v>997.29981159723013</c:v>
                </c:pt>
                <c:pt idx="2">
                  <c:v>402.28894040424785</c:v>
                </c:pt>
                <c:pt idx="3">
                  <c:v>308.94358372187031</c:v>
                </c:pt>
                <c:pt idx="4">
                  <c:v>7680.0821725676542</c:v>
                </c:pt>
              </c:numCache>
            </c:numRef>
          </c:val>
          <c:extLst>
            <c:ext xmlns:c16="http://schemas.microsoft.com/office/drawing/2014/chart" uri="{C3380CC4-5D6E-409C-BE32-E72D297353CC}">
              <c16:uniqueId val="{00000001-5926-4D30-9A54-F9D3CCADEBDC}"/>
            </c:ext>
          </c:extLst>
        </c:ser>
        <c:ser>
          <c:idx val="2"/>
          <c:order val="2"/>
          <c:tx>
            <c:strRef>
              <c:f>'diesel exhaust deaths'!$K$10</c:f>
              <c:strCache>
                <c:ptCount val="1"/>
                <c:pt idx="0">
                  <c:v>2002</c:v>
                </c:pt>
              </c:strCache>
            </c:strRef>
          </c:tx>
          <c:spPr>
            <a:solidFill>
              <a:schemeClr val="accent3">
                <a:tint val="50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deaths'!$K$12:$K$16</c:f>
              <c:numCache>
                <c:formatCode>General</c:formatCode>
                <c:ptCount val="5"/>
                <c:pt idx="0">
                  <c:v>1553.8051069327037</c:v>
                </c:pt>
                <c:pt idx="1">
                  <c:v>1045.0991569935165</c:v>
                </c:pt>
                <c:pt idx="2">
                  <c:v>406.82707818363644</c:v>
                </c:pt>
                <c:pt idx="3">
                  <c:v>312.25172030750446</c:v>
                </c:pt>
                <c:pt idx="4">
                  <c:v>7998.0869339180517</c:v>
                </c:pt>
              </c:numCache>
            </c:numRef>
          </c:val>
          <c:extLst>
            <c:ext xmlns:c16="http://schemas.microsoft.com/office/drawing/2014/chart" uri="{C3380CC4-5D6E-409C-BE32-E72D297353CC}">
              <c16:uniqueId val="{00000002-5926-4D30-9A54-F9D3CCADEBDC}"/>
            </c:ext>
          </c:extLst>
        </c:ser>
        <c:ser>
          <c:idx val="3"/>
          <c:order val="3"/>
          <c:tx>
            <c:strRef>
              <c:f>'diesel exhaust deaths'!$L$10</c:f>
              <c:strCache>
                <c:ptCount val="1"/>
                <c:pt idx="0">
                  <c:v>2003</c:v>
                </c:pt>
              </c:strCache>
            </c:strRef>
          </c:tx>
          <c:spPr>
            <a:solidFill>
              <a:schemeClr val="accent3">
                <a:tint val="57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deaths'!$L$12:$L$16</c:f>
              <c:numCache>
                <c:formatCode>General</c:formatCode>
                <c:ptCount val="5"/>
                <c:pt idx="0">
                  <c:v>1567.4449065558499</c:v>
                </c:pt>
                <c:pt idx="1">
                  <c:v>1080.8508856065989</c:v>
                </c:pt>
                <c:pt idx="2">
                  <c:v>418.81408297327329</c:v>
                </c:pt>
                <c:pt idx="3">
                  <c:v>317.83177737548965</c:v>
                </c:pt>
                <c:pt idx="4">
                  <c:v>8303.1791177496616</c:v>
                </c:pt>
              </c:numCache>
            </c:numRef>
          </c:val>
          <c:extLst>
            <c:ext xmlns:c16="http://schemas.microsoft.com/office/drawing/2014/chart" uri="{C3380CC4-5D6E-409C-BE32-E72D297353CC}">
              <c16:uniqueId val="{00000003-5926-4D30-9A54-F9D3CCADEBDC}"/>
            </c:ext>
          </c:extLst>
        </c:ser>
        <c:ser>
          <c:idx val="4"/>
          <c:order val="4"/>
          <c:tx>
            <c:strRef>
              <c:f>'diesel exhaust deaths'!$M$10</c:f>
              <c:strCache>
                <c:ptCount val="1"/>
                <c:pt idx="0">
                  <c:v>2004</c:v>
                </c:pt>
              </c:strCache>
            </c:strRef>
          </c:tx>
          <c:spPr>
            <a:solidFill>
              <a:schemeClr val="accent3">
                <a:tint val="64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deaths'!$M$12:$M$16</c:f>
              <c:numCache>
                <c:formatCode>General</c:formatCode>
                <c:ptCount val="5"/>
                <c:pt idx="0">
                  <c:v>1576.0044235580854</c:v>
                </c:pt>
                <c:pt idx="1">
                  <c:v>1114.7276181303332</c:v>
                </c:pt>
                <c:pt idx="2">
                  <c:v>434.67266416677404</c:v>
                </c:pt>
                <c:pt idx="3">
                  <c:v>323.53961196685532</c:v>
                </c:pt>
                <c:pt idx="4">
                  <c:v>8662.4527449701782</c:v>
                </c:pt>
              </c:numCache>
            </c:numRef>
          </c:val>
          <c:extLst>
            <c:ext xmlns:c16="http://schemas.microsoft.com/office/drawing/2014/chart" uri="{C3380CC4-5D6E-409C-BE32-E72D297353CC}">
              <c16:uniqueId val="{00000004-5926-4D30-9A54-F9D3CCADEBDC}"/>
            </c:ext>
          </c:extLst>
        </c:ser>
        <c:ser>
          <c:idx val="5"/>
          <c:order val="5"/>
          <c:tx>
            <c:strRef>
              <c:f>'diesel exhaust deaths'!$N$10</c:f>
              <c:strCache>
                <c:ptCount val="1"/>
                <c:pt idx="0">
                  <c:v>2005</c:v>
                </c:pt>
              </c:strCache>
            </c:strRef>
          </c:tx>
          <c:spPr>
            <a:solidFill>
              <a:schemeClr val="accent3">
                <a:tint val="70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deaths'!$N$12:$N$16</c:f>
              <c:numCache>
                <c:formatCode>General</c:formatCode>
                <c:ptCount val="5"/>
                <c:pt idx="0">
                  <c:v>1595.9463192306232</c:v>
                </c:pt>
                <c:pt idx="1">
                  <c:v>1144.9034588423776</c:v>
                </c:pt>
                <c:pt idx="2">
                  <c:v>458.50915382035481</c:v>
                </c:pt>
                <c:pt idx="3">
                  <c:v>326.71351393828968</c:v>
                </c:pt>
                <c:pt idx="4">
                  <c:v>8989.2633187105548</c:v>
                </c:pt>
              </c:numCache>
            </c:numRef>
          </c:val>
          <c:extLst>
            <c:ext xmlns:c16="http://schemas.microsoft.com/office/drawing/2014/chart" uri="{C3380CC4-5D6E-409C-BE32-E72D297353CC}">
              <c16:uniqueId val="{00000005-5926-4D30-9A54-F9D3CCADEBDC}"/>
            </c:ext>
          </c:extLst>
        </c:ser>
        <c:ser>
          <c:idx val="6"/>
          <c:order val="6"/>
          <c:tx>
            <c:strRef>
              <c:f>'diesel exhaust deaths'!$O$10</c:f>
              <c:strCache>
                <c:ptCount val="1"/>
                <c:pt idx="0">
                  <c:v>2006</c:v>
                </c:pt>
              </c:strCache>
            </c:strRef>
          </c:tx>
          <c:spPr>
            <a:solidFill>
              <a:schemeClr val="accent3">
                <a:tint val="77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deaths'!$O$12:$O$16</c:f>
              <c:numCache>
                <c:formatCode>General</c:formatCode>
                <c:ptCount val="5"/>
                <c:pt idx="0">
                  <c:v>1612.2097282626326</c:v>
                </c:pt>
                <c:pt idx="1">
                  <c:v>1191.5701399450099</c:v>
                </c:pt>
                <c:pt idx="2">
                  <c:v>486.93271257339762</c:v>
                </c:pt>
                <c:pt idx="3">
                  <c:v>334.03667197351149</c:v>
                </c:pt>
                <c:pt idx="4">
                  <c:v>9195.5415891692282</c:v>
                </c:pt>
              </c:numCache>
            </c:numRef>
          </c:val>
          <c:extLst>
            <c:ext xmlns:c16="http://schemas.microsoft.com/office/drawing/2014/chart" uri="{C3380CC4-5D6E-409C-BE32-E72D297353CC}">
              <c16:uniqueId val="{00000006-5926-4D30-9A54-F9D3CCADEBDC}"/>
            </c:ext>
          </c:extLst>
        </c:ser>
        <c:ser>
          <c:idx val="7"/>
          <c:order val="7"/>
          <c:tx>
            <c:strRef>
              <c:f>'diesel exhaust deaths'!$P$10</c:f>
              <c:strCache>
                <c:ptCount val="1"/>
                <c:pt idx="0">
                  <c:v>2007</c:v>
                </c:pt>
              </c:strCache>
            </c:strRef>
          </c:tx>
          <c:spPr>
            <a:solidFill>
              <a:schemeClr val="accent3">
                <a:tint val="84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deaths'!$P$12:$P$16</c:f>
              <c:numCache>
                <c:formatCode>General</c:formatCode>
                <c:ptCount val="5"/>
                <c:pt idx="0">
                  <c:v>1634.6125188898459</c:v>
                </c:pt>
                <c:pt idx="1">
                  <c:v>1245.2934482679238</c:v>
                </c:pt>
                <c:pt idx="2">
                  <c:v>520.21663472116211</c:v>
                </c:pt>
                <c:pt idx="3">
                  <c:v>341.01597778709663</c:v>
                </c:pt>
                <c:pt idx="4">
                  <c:v>9520.4422104327405</c:v>
                </c:pt>
              </c:numCache>
            </c:numRef>
          </c:val>
          <c:extLst>
            <c:ext xmlns:c16="http://schemas.microsoft.com/office/drawing/2014/chart" uri="{C3380CC4-5D6E-409C-BE32-E72D297353CC}">
              <c16:uniqueId val="{00000007-5926-4D30-9A54-F9D3CCADEBDC}"/>
            </c:ext>
          </c:extLst>
        </c:ser>
        <c:ser>
          <c:idx val="8"/>
          <c:order val="8"/>
          <c:tx>
            <c:strRef>
              <c:f>'diesel exhaust deaths'!$Q$10</c:f>
              <c:strCache>
                <c:ptCount val="1"/>
                <c:pt idx="0">
                  <c:v>2008</c:v>
                </c:pt>
              </c:strCache>
            </c:strRef>
          </c:tx>
          <c:spPr>
            <a:solidFill>
              <a:schemeClr val="accent3">
                <a:tint val="90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deaths'!$Q$12:$Q$16</c:f>
              <c:numCache>
                <c:formatCode>General</c:formatCode>
                <c:ptCount val="5"/>
                <c:pt idx="0">
                  <c:v>1652.1247290583929</c:v>
                </c:pt>
                <c:pt idx="1">
                  <c:v>1298.8069026621718</c:v>
                </c:pt>
                <c:pt idx="2">
                  <c:v>561.70475363079311</c:v>
                </c:pt>
                <c:pt idx="3">
                  <c:v>349.39613416610672</c:v>
                </c:pt>
                <c:pt idx="4">
                  <c:v>9820.9682799812326</c:v>
                </c:pt>
              </c:numCache>
            </c:numRef>
          </c:val>
          <c:extLst>
            <c:ext xmlns:c16="http://schemas.microsoft.com/office/drawing/2014/chart" uri="{C3380CC4-5D6E-409C-BE32-E72D297353CC}">
              <c16:uniqueId val="{00000008-5926-4D30-9A54-F9D3CCADEBDC}"/>
            </c:ext>
          </c:extLst>
        </c:ser>
        <c:ser>
          <c:idx val="9"/>
          <c:order val="9"/>
          <c:tx>
            <c:strRef>
              <c:f>'diesel exhaust deaths'!$R$10</c:f>
              <c:strCache>
                <c:ptCount val="1"/>
                <c:pt idx="0">
                  <c:v>2009</c:v>
                </c:pt>
              </c:strCache>
            </c:strRef>
          </c:tx>
          <c:spPr>
            <a:solidFill>
              <a:schemeClr val="accent3">
                <a:tint val="97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deaths'!$R$12:$R$16</c:f>
              <c:numCache>
                <c:formatCode>General</c:formatCode>
                <c:ptCount val="5"/>
                <c:pt idx="0">
                  <c:v>1654.6832874348756</c:v>
                </c:pt>
                <c:pt idx="1">
                  <c:v>1354.0387368474144</c:v>
                </c:pt>
                <c:pt idx="2">
                  <c:v>615.53317880254326</c:v>
                </c:pt>
                <c:pt idx="3">
                  <c:v>361.46491165517841</c:v>
                </c:pt>
                <c:pt idx="4">
                  <c:v>10130.565405540652</c:v>
                </c:pt>
              </c:numCache>
            </c:numRef>
          </c:val>
          <c:extLst>
            <c:ext xmlns:c16="http://schemas.microsoft.com/office/drawing/2014/chart" uri="{C3380CC4-5D6E-409C-BE32-E72D297353CC}">
              <c16:uniqueId val="{00000009-5926-4D30-9A54-F9D3CCADEBDC}"/>
            </c:ext>
          </c:extLst>
        </c:ser>
        <c:ser>
          <c:idx val="10"/>
          <c:order val="10"/>
          <c:tx>
            <c:strRef>
              <c:f>'diesel exhaust deaths'!$S$10</c:f>
              <c:strCache>
                <c:ptCount val="1"/>
                <c:pt idx="0">
                  <c:v>2010</c:v>
                </c:pt>
              </c:strCache>
            </c:strRef>
          </c:tx>
          <c:spPr>
            <a:solidFill>
              <a:schemeClr val="accent3">
                <a:shade val="96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deaths'!$S$12:$S$16</c:f>
              <c:numCache>
                <c:formatCode>General</c:formatCode>
                <c:ptCount val="5"/>
                <c:pt idx="0">
                  <c:v>1649.3256216636389</c:v>
                </c:pt>
                <c:pt idx="1">
                  <c:v>1383.7129844166932</c:v>
                </c:pt>
                <c:pt idx="2">
                  <c:v>667.74400625092653</c:v>
                </c:pt>
                <c:pt idx="3">
                  <c:v>372.83216940583776</c:v>
                </c:pt>
                <c:pt idx="4">
                  <c:v>10578.67127794077</c:v>
                </c:pt>
              </c:numCache>
            </c:numRef>
          </c:val>
          <c:extLst>
            <c:ext xmlns:c16="http://schemas.microsoft.com/office/drawing/2014/chart" uri="{C3380CC4-5D6E-409C-BE32-E72D297353CC}">
              <c16:uniqueId val="{0000000A-5926-4D30-9A54-F9D3CCADEBDC}"/>
            </c:ext>
          </c:extLst>
        </c:ser>
        <c:ser>
          <c:idx val="11"/>
          <c:order val="11"/>
          <c:tx>
            <c:strRef>
              <c:f>'diesel exhaust deaths'!$T$10</c:f>
              <c:strCache>
                <c:ptCount val="1"/>
                <c:pt idx="0">
                  <c:v>2011</c:v>
                </c:pt>
              </c:strCache>
            </c:strRef>
          </c:tx>
          <c:spPr>
            <a:solidFill>
              <a:schemeClr val="accent3">
                <a:shade val="90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deaths'!$T$12:$T$16</c:f>
              <c:numCache>
                <c:formatCode>General</c:formatCode>
                <c:ptCount val="5"/>
                <c:pt idx="0">
                  <c:v>1664.3189888739491</c:v>
                </c:pt>
                <c:pt idx="1">
                  <c:v>1418.4151137096201</c:v>
                </c:pt>
                <c:pt idx="2">
                  <c:v>710.79084141189367</c:v>
                </c:pt>
                <c:pt idx="3">
                  <c:v>385.97871320467755</c:v>
                </c:pt>
                <c:pt idx="4">
                  <c:v>10950.742659701662</c:v>
                </c:pt>
              </c:numCache>
            </c:numRef>
          </c:val>
          <c:extLst>
            <c:ext xmlns:c16="http://schemas.microsoft.com/office/drawing/2014/chart" uri="{C3380CC4-5D6E-409C-BE32-E72D297353CC}">
              <c16:uniqueId val="{0000000B-5926-4D30-9A54-F9D3CCADEBDC}"/>
            </c:ext>
          </c:extLst>
        </c:ser>
        <c:ser>
          <c:idx val="12"/>
          <c:order val="12"/>
          <c:tx>
            <c:strRef>
              <c:f>'diesel exhaust deaths'!$U$10</c:f>
              <c:strCache>
                <c:ptCount val="1"/>
                <c:pt idx="0">
                  <c:v>2012</c:v>
                </c:pt>
              </c:strCache>
            </c:strRef>
          </c:tx>
          <c:spPr>
            <a:solidFill>
              <a:schemeClr val="accent3">
                <a:shade val="83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deaths'!$U$12:$U$16</c:f>
              <c:numCache>
                <c:formatCode>General</c:formatCode>
                <c:ptCount val="5"/>
                <c:pt idx="0">
                  <c:v>1680.2069671631662</c:v>
                </c:pt>
                <c:pt idx="1">
                  <c:v>1457.1163973513837</c:v>
                </c:pt>
                <c:pt idx="2">
                  <c:v>743.51201529923878</c:v>
                </c:pt>
                <c:pt idx="3">
                  <c:v>399.37262547654331</c:v>
                </c:pt>
                <c:pt idx="4">
                  <c:v>11266.874153711949</c:v>
                </c:pt>
              </c:numCache>
            </c:numRef>
          </c:val>
          <c:extLst>
            <c:ext xmlns:c16="http://schemas.microsoft.com/office/drawing/2014/chart" uri="{C3380CC4-5D6E-409C-BE32-E72D297353CC}">
              <c16:uniqueId val="{0000000C-5926-4D30-9A54-F9D3CCADEBDC}"/>
            </c:ext>
          </c:extLst>
        </c:ser>
        <c:ser>
          <c:idx val="13"/>
          <c:order val="13"/>
          <c:tx>
            <c:strRef>
              <c:f>'diesel exhaust deaths'!$V$10</c:f>
              <c:strCache>
                <c:ptCount val="1"/>
                <c:pt idx="0">
                  <c:v>2013</c:v>
                </c:pt>
              </c:strCache>
            </c:strRef>
          </c:tx>
          <c:spPr>
            <a:solidFill>
              <a:schemeClr val="accent3">
                <a:shade val="76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deaths'!$V$12:$V$16</c:f>
              <c:numCache>
                <c:formatCode>General</c:formatCode>
                <c:ptCount val="5"/>
                <c:pt idx="0">
                  <c:v>1694.3237946569561</c:v>
                </c:pt>
                <c:pt idx="1">
                  <c:v>1497.9162683413999</c:v>
                </c:pt>
                <c:pt idx="2">
                  <c:v>774.70446015890684</c:v>
                </c:pt>
                <c:pt idx="3">
                  <c:v>412.17969483945393</c:v>
                </c:pt>
                <c:pt idx="4">
                  <c:v>11511.600776977542</c:v>
                </c:pt>
              </c:numCache>
            </c:numRef>
          </c:val>
          <c:extLst>
            <c:ext xmlns:c16="http://schemas.microsoft.com/office/drawing/2014/chart" uri="{C3380CC4-5D6E-409C-BE32-E72D297353CC}">
              <c16:uniqueId val="{0000000D-5926-4D30-9A54-F9D3CCADEBDC}"/>
            </c:ext>
          </c:extLst>
        </c:ser>
        <c:ser>
          <c:idx val="14"/>
          <c:order val="14"/>
          <c:tx>
            <c:strRef>
              <c:f>'diesel exhaust deaths'!$W$10</c:f>
              <c:strCache>
                <c:ptCount val="1"/>
                <c:pt idx="0">
                  <c:v>2014</c:v>
                </c:pt>
              </c:strCache>
            </c:strRef>
          </c:tx>
          <c:spPr>
            <a:solidFill>
              <a:schemeClr val="accent3">
                <a:shade val="70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deaths'!$W$12:$W$16</c:f>
              <c:numCache>
                <c:formatCode>General</c:formatCode>
                <c:ptCount val="5"/>
                <c:pt idx="0">
                  <c:v>1705.7179528092913</c:v>
                </c:pt>
                <c:pt idx="1">
                  <c:v>1518.1173030585885</c:v>
                </c:pt>
                <c:pt idx="2">
                  <c:v>805.37478764033563</c:v>
                </c:pt>
                <c:pt idx="3">
                  <c:v>425.50201999888662</c:v>
                </c:pt>
                <c:pt idx="4">
                  <c:v>11835.099875587726</c:v>
                </c:pt>
              </c:numCache>
            </c:numRef>
          </c:val>
          <c:extLst>
            <c:ext xmlns:c16="http://schemas.microsoft.com/office/drawing/2014/chart" uri="{C3380CC4-5D6E-409C-BE32-E72D297353CC}">
              <c16:uniqueId val="{0000000E-5926-4D30-9A54-F9D3CCADEBDC}"/>
            </c:ext>
          </c:extLst>
        </c:ser>
        <c:ser>
          <c:idx val="15"/>
          <c:order val="15"/>
          <c:tx>
            <c:strRef>
              <c:f>'diesel exhaust deaths'!$X$10</c:f>
              <c:strCache>
                <c:ptCount val="1"/>
                <c:pt idx="0">
                  <c:v>2015</c:v>
                </c:pt>
              </c:strCache>
            </c:strRef>
          </c:tx>
          <c:spPr>
            <a:solidFill>
              <a:schemeClr val="accent3">
                <a:shade val="63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deaths'!$X$12:$X$16</c:f>
              <c:numCache>
                <c:formatCode>General</c:formatCode>
                <c:ptCount val="5"/>
                <c:pt idx="0">
                  <c:v>1741.7092948575123</c:v>
                </c:pt>
                <c:pt idx="1">
                  <c:v>1553.9043495678166</c:v>
                </c:pt>
                <c:pt idx="2">
                  <c:v>838.73674134181317</c:v>
                </c:pt>
                <c:pt idx="3">
                  <c:v>439.74599115177762</c:v>
                </c:pt>
                <c:pt idx="4">
                  <c:v>12207.169349078526</c:v>
                </c:pt>
              </c:numCache>
            </c:numRef>
          </c:val>
          <c:extLst>
            <c:ext xmlns:c16="http://schemas.microsoft.com/office/drawing/2014/chart" uri="{C3380CC4-5D6E-409C-BE32-E72D297353CC}">
              <c16:uniqueId val="{0000000F-5926-4D30-9A54-F9D3CCADEBDC}"/>
            </c:ext>
          </c:extLst>
        </c:ser>
        <c:ser>
          <c:idx val="16"/>
          <c:order val="16"/>
          <c:tx>
            <c:strRef>
              <c:f>'diesel exhaust deaths'!$Y$10</c:f>
              <c:strCache>
                <c:ptCount val="1"/>
                <c:pt idx="0">
                  <c:v>2016</c:v>
                </c:pt>
              </c:strCache>
            </c:strRef>
          </c:tx>
          <c:spPr>
            <a:solidFill>
              <a:schemeClr val="accent3">
                <a:shade val="56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deaths'!$Y$12:$Y$16</c:f>
              <c:numCache>
                <c:formatCode>General</c:formatCode>
                <c:ptCount val="5"/>
                <c:pt idx="0">
                  <c:v>1757.0126005379143</c:v>
                </c:pt>
                <c:pt idx="1">
                  <c:v>1607.4384297007623</c:v>
                </c:pt>
                <c:pt idx="2">
                  <c:v>864.21034348172407</c:v>
                </c:pt>
                <c:pt idx="3">
                  <c:v>454.80852839240146</c:v>
                </c:pt>
                <c:pt idx="4">
                  <c:v>12644.61111331356</c:v>
                </c:pt>
              </c:numCache>
            </c:numRef>
          </c:val>
          <c:extLst>
            <c:ext xmlns:c16="http://schemas.microsoft.com/office/drawing/2014/chart" uri="{C3380CC4-5D6E-409C-BE32-E72D297353CC}">
              <c16:uniqueId val="{00000010-5926-4D30-9A54-F9D3CCADEBDC}"/>
            </c:ext>
          </c:extLst>
        </c:ser>
        <c:ser>
          <c:idx val="17"/>
          <c:order val="17"/>
          <c:tx>
            <c:strRef>
              <c:f>'diesel exhaust deaths'!$Z$10</c:f>
              <c:strCache>
                <c:ptCount val="1"/>
                <c:pt idx="0">
                  <c:v>2017</c:v>
                </c:pt>
              </c:strCache>
            </c:strRef>
          </c:tx>
          <c:spPr>
            <a:solidFill>
              <a:schemeClr val="accent3">
                <a:shade val="50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deaths'!$Z$12:$Z$16</c:f>
              <c:numCache>
                <c:formatCode>General</c:formatCode>
                <c:ptCount val="5"/>
                <c:pt idx="0">
                  <c:v>1785.4480796542366</c:v>
                </c:pt>
                <c:pt idx="1">
                  <c:v>1649.6481093678726</c:v>
                </c:pt>
                <c:pt idx="2">
                  <c:v>897.11429676485716</c:v>
                </c:pt>
                <c:pt idx="3">
                  <c:v>472.20240088794196</c:v>
                </c:pt>
                <c:pt idx="4">
                  <c:v>13170.931041245611</c:v>
                </c:pt>
              </c:numCache>
            </c:numRef>
          </c:val>
          <c:extLst>
            <c:ext xmlns:c16="http://schemas.microsoft.com/office/drawing/2014/chart" uri="{C3380CC4-5D6E-409C-BE32-E72D297353CC}">
              <c16:uniqueId val="{00000011-5926-4D30-9A54-F9D3CCADEBDC}"/>
            </c:ext>
          </c:extLst>
        </c:ser>
        <c:ser>
          <c:idx val="18"/>
          <c:order val="18"/>
          <c:tx>
            <c:strRef>
              <c:f>'diesel exhaust deaths'!$AA$10</c:f>
              <c:strCache>
                <c:ptCount val="1"/>
                <c:pt idx="0">
                  <c:v>2018</c:v>
                </c:pt>
              </c:strCache>
            </c:strRef>
          </c:tx>
          <c:spPr>
            <a:solidFill>
              <a:schemeClr val="accent3">
                <a:shade val="43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deaths'!$AA$12:$AA$16</c:f>
              <c:numCache>
                <c:formatCode>General</c:formatCode>
                <c:ptCount val="5"/>
                <c:pt idx="0">
                  <c:v>1829.4901629846574</c:v>
                </c:pt>
                <c:pt idx="1">
                  <c:v>1695.8117353245211</c:v>
                </c:pt>
                <c:pt idx="2">
                  <c:v>926.0247851994593</c:v>
                </c:pt>
                <c:pt idx="3">
                  <c:v>491.52293037928939</c:v>
                </c:pt>
                <c:pt idx="4">
                  <c:v>13817.274072104712</c:v>
                </c:pt>
              </c:numCache>
            </c:numRef>
          </c:val>
          <c:extLst>
            <c:ext xmlns:c16="http://schemas.microsoft.com/office/drawing/2014/chart" uri="{C3380CC4-5D6E-409C-BE32-E72D297353CC}">
              <c16:uniqueId val="{00000012-5926-4D30-9A54-F9D3CCADEBDC}"/>
            </c:ext>
          </c:extLst>
        </c:ser>
        <c:ser>
          <c:idx val="19"/>
          <c:order val="19"/>
          <c:tx>
            <c:strRef>
              <c:f>'diesel exhaust deaths'!$AB$10</c:f>
              <c:strCache>
                <c:ptCount val="1"/>
                <c:pt idx="0">
                  <c:v>2019</c:v>
                </c:pt>
              </c:strCache>
            </c:strRef>
          </c:tx>
          <c:spPr>
            <a:solidFill>
              <a:schemeClr val="accent3">
                <a:shade val="36000"/>
              </a:schemeClr>
            </a:solidFill>
            <a:ln>
              <a:noFill/>
            </a:ln>
            <a:effectLst/>
          </c:spPr>
          <c:invertIfNegative val="0"/>
          <c:cat>
            <c:strRef>
              <c:f>'diesel exhaust deaths'!$H$12:$H$16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'diesel exhaust deaths'!$AB$12:$AB$16</c:f>
              <c:numCache>
                <c:formatCode>General</c:formatCode>
                <c:ptCount val="5"/>
                <c:pt idx="0">
                  <c:v>1865.2342094623352</c:v>
                </c:pt>
                <c:pt idx="1">
                  <c:v>1755.2230775335488</c:v>
                </c:pt>
                <c:pt idx="2">
                  <c:v>956.37805675286756</c:v>
                </c:pt>
                <c:pt idx="3">
                  <c:v>511.06817193439679</c:v>
                </c:pt>
                <c:pt idx="4">
                  <c:v>14508.73234024727</c:v>
                </c:pt>
              </c:numCache>
            </c:numRef>
          </c:val>
          <c:extLst>
            <c:ext xmlns:c16="http://schemas.microsoft.com/office/drawing/2014/chart" uri="{C3380CC4-5D6E-409C-BE32-E72D297353CC}">
              <c16:uniqueId val="{00000013-5926-4D30-9A54-F9D3CCADEBDC}"/>
            </c:ext>
          </c:extLst>
        </c:ser>
        <c:dLbls>
          <c:showLegendKey val="0"/>
          <c:showVal val="0"/>
          <c:showCatName val="0"/>
          <c:showSerName val="0"/>
          <c:showPercent val="0"/>
          <c:showBubbleSize val="0"/>
        </c:dLbls>
        <c:gapWidth val="219"/>
        <c:axId val="743062040"/>
        <c:axId val="743059520"/>
      </c:barChart>
      <c:catAx>
        <c:axId val="7430620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743059520"/>
        <c:crosses val="autoZero"/>
        <c:auto val="1"/>
        <c:lblAlgn val="ctr"/>
        <c:lblOffset val="100"/>
        <c:noMultiLvlLbl val="0"/>
      </c:catAx>
      <c:valAx>
        <c:axId val="743059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Deaths due to occupational exposure to diesel engine exhaust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74306204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'Road crash fatalities'!$AE$10</c:f>
              <c:strCache>
                <c:ptCount val="1"/>
                <c:pt idx="0">
                  <c:v>2000-2015</c:v>
                </c:pt>
              </c:strCache>
            </c:strRef>
          </c:tx>
          <c:spPr>
            <a:solidFill>
              <a:schemeClr val="accent3">
                <a:tint val="77000"/>
              </a:schemeClr>
            </a:solidFill>
            <a:ln>
              <a:noFill/>
            </a:ln>
            <a:effectLst/>
          </c:spPr>
          <c:invertIfNegative val="0"/>
          <c:dLbls>
            <c:dLbl>
              <c:idx val="5"/>
              <c:layout>
                <c:manualLayout>
                  <c:x val="-2.8665931642778392E-2"/>
                  <c:y val="-3.52802822422579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3C-42D5-9FE0-098405C40A7C}"/>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'Road crash fatalities'!$AD$11:$AD$16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 crash fatalities'!$AE$11:$AE$16</c:f>
              <c:numCache>
                <c:formatCode>0.0%</c:formatCode>
                <c:ptCount val="6"/>
                <c:pt idx="0">
                  <c:v>4.3290664429160852E-3</c:v>
                </c:pt>
                <c:pt idx="1">
                  <c:v>-2.9003536440745714E-2</c:v>
                </c:pt>
                <c:pt idx="2">
                  <c:v>1.4683737670230679E-2</c:v>
                </c:pt>
                <c:pt idx="3">
                  <c:v>2.328723678861655E-2</c:v>
                </c:pt>
                <c:pt idx="4">
                  <c:v>1.9613354771975233E-2</c:v>
                </c:pt>
                <c:pt idx="5">
                  <c:v>8.1054303825722762E-4</c:v>
                </c:pt>
              </c:numCache>
            </c:numRef>
          </c:val>
          <c:extLst>
            <c:ext xmlns:c16="http://schemas.microsoft.com/office/drawing/2014/chart" uri="{C3380CC4-5D6E-409C-BE32-E72D297353CC}">
              <c16:uniqueId val="{00000001-483C-42D5-9FE0-098405C40A7C}"/>
            </c:ext>
          </c:extLst>
        </c:ser>
        <c:ser>
          <c:idx val="1"/>
          <c:order val="1"/>
          <c:tx>
            <c:strRef>
              <c:f>'Road crash fatalities'!$AF$10</c:f>
              <c:strCache>
                <c:ptCount val="1"/>
                <c:pt idx="0">
                  <c:v>2015-2019</c:v>
                </c:pt>
              </c:strCache>
            </c:strRef>
          </c:tx>
          <c:spPr>
            <a:solidFill>
              <a:schemeClr val="accent3">
                <a:shade val="76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483C-42D5-9FE0-098405C40A7C}"/>
                </c:ext>
              </c:extLst>
            </c:dLbl>
            <c:dLbl>
              <c:idx val="1"/>
              <c:delete val="1"/>
              <c:extLst>
                <c:ext xmlns:c15="http://schemas.microsoft.com/office/drawing/2012/chart" uri="{CE6537A1-D6FC-4f65-9D91-7224C49458BB}"/>
                <c:ext xmlns:c16="http://schemas.microsoft.com/office/drawing/2014/chart" uri="{C3380CC4-5D6E-409C-BE32-E72D297353CC}">
                  <c16:uniqueId val="{00000003-483C-42D5-9FE0-098405C40A7C}"/>
                </c:ext>
              </c:extLst>
            </c:dLbl>
            <c:dLbl>
              <c:idx val="2"/>
              <c:delete val="1"/>
              <c:extLst>
                <c:ext xmlns:c15="http://schemas.microsoft.com/office/drawing/2012/chart" uri="{CE6537A1-D6FC-4f65-9D91-7224C49458BB}"/>
                <c:ext xmlns:c16="http://schemas.microsoft.com/office/drawing/2014/chart" uri="{C3380CC4-5D6E-409C-BE32-E72D297353CC}">
                  <c16:uniqueId val="{00000004-483C-42D5-9FE0-098405C40A7C}"/>
                </c:ext>
              </c:extLst>
            </c:dLbl>
            <c:dLbl>
              <c:idx val="3"/>
              <c:delete val="1"/>
              <c:extLst>
                <c:ext xmlns:c15="http://schemas.microsoft.com/office/drawing/2012/chart" uri="{CE6537A1-D6FC-4f65-9D91-7224C49458BB}"/>
                <c:ext xmlns:c16="http://schemas.microsoft.com/office/drawing/2014/chart" uri="{C3380CC4-5D6E-409C-BE32-E72D297353CC}">
                  <c16:uniqueId val="{00000005-483C-42D5-9FE0-098405C40A7C}"/>
                </c:ext>
              </c:extLst>
            </c:dLbl>
            <c:dLbl>
              <c:idx val="4"/>
              <c:delete val="1"/>
              <c:extLst>
                <c:ext xmlns:c15="http://schemas.microsoft.com/office/drawing/2012/chart" uri="{CE6537A1-D6FC-4f65-9D91-7224C49458BB}"/>
                <c:ext xmlns:c16="http://schemas.microsoft.com/office/drawing/2014/chart" uri="{C3380CC4-5D6E-409C-BE32-E72D297353CC}">
                  <c16:uniqueId val="{00000006-483C-42D5-9FE0-098405C40A7C}"/>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'Road crash fatalities'!$AD$11:$AD$16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 crash fatalities'!$AF$11:$AF$16</c:f>
              <c:numCache>
                <c:formatCode>0.0%</c:formatCode>
                <c:ptCount val="6"/>
                <c:pt idx="0">
                  <c:v>7.2514283194231588E-3</c:v>
                </c:pt>
                <c:pt idx="1">
                  <c:v>-2.1171990682636421E-2</c:v>
                </c:pt>
                <c:pt idx="2">
                  <c:v>-4.5543356714822236E-3</c:v>
                </c:pt>
                <c:pt idx="3">
                  <c:v>9.0368730147234455E-3</c:v>
                </c:pt>
                <c:pt idx="4">
                  <c:v>3.2332770183998827E-2</c:v>
                </c:pt>
                <c:pt idx="5" formatCode="0.00%">
                  <c:v>2.3715952337988178E-4</c:v>
                </c:pt>
              </c:numCache>
            </c:numRef>
          </c:val>
          <c:extLst>
            <c:ext xmlns:c16="http://schemas.microsoft.com/office/drawing/2014/chart" uri="{C3380CC4-5D6E-409C-BE32-E72D297353CC}">
              <c16:uniqueId val="{00000007-483C-42D5-9FE0-098405C40A7C}"/>
            </c:ext>
          </c:extLst>
        </c:ser>
        <c:dLbls>
          <c:showLegendKey val="0"/>
          <c:showVal val="0"/>
          <c:showCatName val="0"/>
          <c:showSerName val="0"/>
          <c:showPercent val="0"/>
          <c:showBubbleSize val="0"/>
        </c:dLbls>
        <c:gapWidth val="219"/>
        <c:axId val="1103396952"/>
        <c:axId val="1103397672"/>
      </c:barChart>
      <c:catAx>
        <c:axId val="1103396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103397672"/>
        <c:crosses val="autoZero"/>
        <c:auto val="1"/>
        <c:lblAlgn val="ctr"/>
        <c:lblOffset val="100"/>
        <c:noMultiLvlLbl val="0"/>
      </c:catAx>
      <c:valAx>
        <c:axId val="1103397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Road crash fatalities, annual growth rate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103396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'Cost of road crashes'!$AW$10</c:f>
              <c:strCache>
                <c:ptCount val="1"/>
                <c:pt idx="0">
                  <c:v>2000</c:v>
                </c:pt>
              </c:strCache>
            </c:strRef>
          </c:tx>
          <c:spPr>
            <a:solidFill>
              <a:schemeClr val="accent3">
                <a:tint val="37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crashes'!$AW$12:$AW$16</c:f>
              <c:numCache>
                <c:formatCode>General</c:formatCode>
                <c:ptCount val="5"/>
                <c:pt idx="0">
                  <c:v>825515913954.48242</c:v>
                </c:pt>
                <c:pt idx="1">
                  <c:v>189725177378.35498</c:v>
                </c:pt>
                <c:pt idx="2">
                  <c:v>143548373493.5498</c:v>
                </c:pt>
                <c:pt idx="3">
                  <c:v>102809682767.5661</c:v>
                </c:pt>
                <c:pt idx="4">
                  <c:v>736819478389.96619</c:v>
                </c:pt>
              </c:numCache>
            </c:numRef>
          </c:val>
          <c:extLst>
            <c:ext xmlns:c16="http://schemas.microsoft.com/office/drawing/2014/chart" uri="{C3380CC4-5D6E-409C-BE32-E72D297353CC}">
              <c16:uniqueId val="{00000000-B36F-4A81-979F-569E0564EAF7}"/>
            </c:ext>
          </c:extLst>
        </c:ser>
        <c:ser>
          <c:idx val="1"/>
          <c:order val="1"/>
          <c:tx>
            <c:strRef>
              <c:f>'Cost of road crashes'!$AX$10</c:f>
              <c:strCache>
                <c:ptCount val="1"/>
                <c:pt idx="0">
                  <c:v>2001</c:v>
                </c:pt>
              </c:strCache>
            </c:strRef>
          </c:tx>
          <c:spPr>
            <a:solidFill>
              <a:schemeClr val="accent3">
                <a:tint val="44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crashes'!$AX$12:$AX$16</c:f>
              <c:numCache>
                <c:formatCode>General</c:formatCode>
                <c:ptCount val="5"/>
                <c:pt idx="0">
                  <c:v>856774888842.05554</c:v>
                </c:pt>
                <c:pt idx="1">
                  <c:v>198941096232.52466</c:v>
                </c:pt>
                <c:pt idx="2">
                  <c:v>144933880693.73196</c:v>
                </c:pt>
                <c:pt idx="3">
                  <c:v>104129502734.93372</c:v>
                </c:pt>
                <c:pt idx="4">
                  <c:v>787483708300.33105</c:v>
                </c:pt>
              </c:numCache>
            </c:numRef>
          </c:val>
          <c:extLst>
            <c:ext xmlns:c16="http://schemas.microsoft.com/office/drawing/2014/chart" uri="{C3380CC4-5D6E-409C-BE32-E72D297353CC}">
              <c16:uniqueId val="{00000001-B36F-4A81-979F-569E0564EAF7}"/>
            </c:ext>
          </c:extLst>
        </c:ser>
        <c:ser>
          <c:idx val="2"/>
          <c:order val="2"/>
          <c:tx>
            <c:strRef>
              <c:f>'Cost of road crashes'!$AY$10</c:f>
              <c:strCache>
                <c:ptCount val="1"/>
                <c:pt idx="0">
                  <c:v>2002</c:v>
                </c:pt>
              </c:strCache>
            </c:strRef>
          </c:tx>
          <c:spPr>
            <a:solidFill>
              <a:schemeClr val="accent3">
                <a:tint val="50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crashes'!$AY$12:$AY$16</c:f>
              <c:numCache>
                <c:formatCode>General</c:formatCode>
                <c:ptCount val="5"/>
                <c:pt idx="0">
                  <c:v>902739015920.05273</c:v>
                </c:pt>
                <c:pt idx="1">
                  <c:v>205206742528.97708</c:v>
                </c:pt>
                <c:pt idx="2">
                  <c:v>155565885868.86276</c:v>
                </c:pt>
                <c:pt idx="3">
                  <c:v>114429945467.08139</c:v>
                </c:pt>
                <c:pt idx="4">
                  <c:v>846379807960.09644</c:v>
                </c:pt>
              </c:numCache>
            </c:numRef>
          </c:val>
          <c:extLst>
            <c:ext xmlns:c16="http://schemas.microsoft.com/office/drawing/2014/chart" uri="{C3380CC4-5D6E-409C-BE32-E72D297353CC}">
              <c16:uniqueId val="{00000002-B36F-4A81-979F-569E0564EAF7}"/>
            </c:ext>
          </c:extLst>
        </c:ser>
        <c:ser>
          <c:idx val="3"/>
          <c:order val="3"/>
          <c:tx>
            <c:strRef>
              <c:f>'Cost of road crashes'!$AZ$10</c:f>
              <c:strCache>
                <c:ptCount val="1"/>
                <c:pt idx="0">
                  <c:v>2003</c:v>
                </c:pt>
              </c:strCache>
            </c:strRef>
          </c:tx>
          <c:spPr>
            <a:solidFill>
              <a:schemeClr val="accent3">
                <a:tint val="57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crashes'!$AZ$12:$AZ$16</c:f>
              <c:numCache>
                <c:formatCode>General</c:formatCode>
                <c:ptCount val="5"/>
                <c:pt idx="0">
                  <c:v>921639534735.89514</c:v>
                </c:pt>
                <c:pt idx="1">
                  <c:v>211139765409.4783</c:v>
                </c:pt>
                <c:pt idx="2">
                  <c:v>169581929388.7561</c:v>
                </c:pt>
                <c:pt idx="3">
                  <c:v>123563475065.27455</c:v>
                </c:pt>
                <c:pt idx="4">
                  <c:v>921969371115.05286</c:v>
                </c:pt>
              </c:numCache>
            </c:numRef>
          </c:val>
          <c:extLst>
            <c:ext xmlns:c16="http://schemas.microsoft.com/office/drawing/2014/chart" uri="{C3380CC4-5D6E-409C-BE32-E72D297353CC}">
              <c16:uniqueId val="{00000003-B36F-4A81-979F-569E0564EAF7}"/>
            </c:ext>
          </c:extLst>
        </c:ser>
        <c:ser>
          <c:idx val="4"/>
          <c:order val="4"/>
          <c:tx>
            <c:strRef>
              <c:f>'Cost of road crashes'!$BA$10</c:f>
              <c:strCache>
                <c:ptCount val="1"/>
                <c:pt idx="0">
                  <c:v>2004</c:v>
                </c:pt>
              </c:strCache>
            </c:strRef>
          </c:tx>
          <c:spPr>
            <a:solidFill>
              <a:schemeClr val="accent3">
                <a:tint val="64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crashes'!$BA$12:$BA$16</c:f>
              <c:numCache>
                <c:formatCode>General</c:formatCode>
                <c:ptCount val="5"/>
                <c:pt idx="0">
                  <c:v>949567544227.55859</c:v>
                </c:pt>
                <c:pt idx="1">
                  <c:v>238099050764.27539</c:v>
                </c:pt>
                <c:pt idx="2">
                  <c:v>199460749843.82306</c:v>
                </c:pt>
                <c:pt idx="3">
                  <c:v>131419425739.82663</c:v>
                </c:pt>
                <c:pt idx="4">
                  <c:v>991939981712.19849</c:v>
                </c:pt>
              </c:numCache>
            </c:numRef>
          </c:val>
          <c:extLst>
            <c:ext xmlns:c16="http://schemas.microsoft.com/office/drawing/2014/chart" uri="{C3380CC4-5D6E-409C-BE32-E72D297353CC}">
              <c16:uniqueId val="{00000004-B36F-4A81-979F-569E0564EAF7}"/>
            </c:ext>
          </c:extLst>
        </c:ser>
        <c:ser>
          <c:idx val="5"/>
          <c:order val="5"/>
          <c:tx>
            <c:strRef>
              <c:f>'Cost of road crashes'!$BB$10</c:f>
              <c:strCache>
                <c:ptCount val="1"/>
                <c:pt idx="0">
                  <c:v>2005</c:v>
                </c:pt>
              </c:strCache>
            </c:strRef>
          </c:tx>
          <c:spPr>
            <a:solidFill>
              <a:schemeClr val="accent3">
                <a:tint val="70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crashes'!$BB$12:$BB$16</c:f>
              <c:numCache>
                <c:formatCode>General</c:formatCode>
                <c:ptCount val="5"/>
                <c:pt idx="0">
                  <c:v>996352343169.31604</c:v>
                </c:pt>
                <c:pt idx="1">
                  <c:v>259330950282.48288</c:v>
                </c:pt>
                <c:pt idx="2">
                  <c:v>225238844015.41635</c:v>
                </c:pt>
                <c:pt idx="3">
                  <c:v>138405228213.87619</c:v>
                </c:pt>
                <c:pt idx="4">
                  <c:v>1100403053794.5869</c:v>
                </c:pt>
              </c:numCache>
            </c:numRef>
          </c:val>
          <c:extLst>
            <c:ext xmlns:c16="http://schemas.microsoft.com/office/drawing/2014/chart" uri="{C3380CC4-5D6E-409C-BE32-E72D297353CC}">
              <c16:uniqueId val="{00000005-B36F-4A81-979F-569E0564EAF7}"/>
            </c:ext>
          </c:extLst>
        </c:ser>
        <c:ser>
          <c:idx val="6"/>
          <c:order val="6"/>
          <c:tx>
            <c:strRef>
              <c:f>'Cost of road crashes'!$BC$10</c:f>
              <c:strCache>
                <c:ptCount val="1"/>
                <c:pt idx="0">
                  <c:v>2006</c:v>
                </c:pt>
              </c:strCache>
            </c:strRef>
          </c:tx>
          <c:spPr>
            <a:solidFill>
              <a:schemeClr val="accent3">
                <a:tint val="77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crashes'!$BC$12:$BC$16</c:f>
              <c:numCache>
                <c:formatCode>General</c:formatCode>
                <c:ptCount val="5"/>
                <c:pt idx="0">
                  <c:v>1062451001552.5364</c:v>
                </c:pt>
                <c:pt idx="1">
                  <c:v>290200359139.6026</c:v>
                </c:pt>
                <c:pt idx="2">
                  <c:v>242291125665.35202</c:v>
                </c:pt>
                <c:pt idx="3">
                  <c:v>153751089897.81711</c:v>
                </c:pt>
                <c:pt idx="4">
                  <c:v>1229178079479.5442</c:v>
                </c:pt>
              </c:numCache>
            </c:numRef>
          </c:val>
          <c:extLst>
            <c:ext xmlns:c16="http://schemas.microsoft.com/office/drawing/2014/chart" uri="{C3380CC4-5D6E-409C-BE32-E72D297353CC}">
              <c16:uniqueId val="{00000006-B36F-4A81-979F-569E0564EAF7}"/>
            </c:ext>
          </c:extLst>
        </c:ser>
        <c:ser>
          <c:idx val="7"/>
          <c:order val="7"/>
          <c:tx>
            <c:strRef>
              <c:f>'Cost of road crashes'!$BD$10</c:f>
              <c:strCache>
                <c:ptCount val="1"/>
                <c:pt idx="0">
                  <c:v>2007</c:v>
                </c:pt>
              </c:strCache>
            </c:strRef>
          </c:tx>
          <c:spPr>
            <a:solidFill>
              <a:schemeClr val="accent3">
                <a:tint val="84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crashes'!$BD$12:$BD$16</c:f>
              <c:numCache>
                <c:formatCode>General</c:formatCode>
                <c:ptCount val="5"/>
                <c:pt idx="0">
                  <c:v>1105122040213.3418</c:v>
                </c:pt>
                <c:pt idx="1">
                  <c:v>320935897477.00732</c:v>
                </c:pt>
                <c:pt idx="2">
                  <c:v>264249514107.96729</c:v>
                </c:pt>
                <c:pt idx="3">
                  <c:v>153952534873.68655</c:v>
                </c:pt>
                <c:pt idx="4">
                  <c:v>1338355356711.6421</c:v>
                </c:pt>
              </c:numCache>
            </c:numRef>
          </c:val>
          <c:extLst>
            <c:ext xmlns:c16="http://schemas.microsoft.com/office/drawing/2014/chart" uri="{C3380CC4-5D6E-409C-BE32-E72D297353CC}">
              <c16:uniqueId val="{00000007-B36F-4A81-979F-569E0564EAF7}"/>
            </c:ext>
          </c:extLst>
        </c:ser>
        <c:ser>
          <c:idx val="8"/>
          <c:order val="8"/>
          <c:tx>
            <c:strRef>
              <c:f>'Cost of road crashes'!$BE$10</c:f>
              <c:strCache>
                <c:ptCount val="1"/>
                <c:pt idx="0">
                  <c:v>2008</c:v>
                </c:pt>
              </c:strCache>
            </c:strRef>
          </c:tx>
          <c:spPr>
            <a:solidFill>
              <a:schemeClr val="accent3">
                <a:tint val="90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crashes'!$BE$12:$BE$16</c:f>
              <c:numCache>
                <c:formatCode>General</c:formatCode>
                <c:ptCount val="5"/>
                <c:pt idx="0">
                  <c:v>1061919209822.5731</c:v>
                </c:pt>
                <c:pt idx="1">
                  <c:v>351816955443.62134</c:v>
                </c:pt>
                <c:pt idx="2">
                  <c:v>280830022694.89679</c:v>
                </c:pt>
                <c:pt idx="3">
                  <c:v>160357891858.60574</c:v>
                </c:pt>
                <c:pt idx="4">
                  <c:v>1419209647199.7451</c:v>
                </c:pt>
              </c:numCache>
            </c:numRef>
          </c:val>
          <c:extLst>
            <c:ext xmlns:c16="http://schemas.microsoft.com/office/drawing/2014/chart" uri="{C3380CC4-5D6E-409C-BE32-E72D297353CC}">
              <c16:uniqueId val="{00000008-B36F-4A81-979F-569E0564EAF7}"/>
            </c:ext>
          </c:extLst>
        </c:ser>
        <c:ser>
          <c:idx val="9"/>
          <c:order val="9"/>
          <c:tx>
            <c:strRef>
              <c:f>'Cost of road crashes'!$BF$10</c:f>
              <c:strCache>
                <c:ptCount val="1"/>
                <c:pt idx="0">
                  <c:v>2009</c:v>
                </c:pt>
              </c:strCache>
            </c:strRef>
          </c:tx>
          <c:spPr>
            <a:solidFill>
              <a:schemeClr val="accent3">
                <a:tint val="97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crashes'!$BF$12:$BF$16</c:f>
              <c:numCache>
                <c:formatCode>General</c:formatCode>
                <c:ptCount val="5"/>
                <c:pt idx="0">
                  <c:v>917731320807.47998</c:v>
                </c:pt>
                <c:pt idx="1">
                  <c:v>343293360431.95032</c:v>
                </c:pt>
                <c:pt idx="2">
                  <c:v>271872798464.94717</c:v>
                </c:pt>
                <c:pt idx="3">
                  <c:v>166957438338.88434</c:v>
                </c:pt>
                <c:pt idx="4">
                  <c:v>1453940478390.7778</c:v>
                </c:pt>
              </c:numCache>
            </c:numRef>
          </c:val>
          <c:extLst>
            <c:ext xmlns:c16="http://schemas.microsoft.com/office/drawing/2014/chart" uri="{C3380CC4-5D6E-409C-BE32-E72D297353CC}">
              <c16:uniqueId val="{00000009-B36F-4A81-979F-569E0564EAF7}"/>
            </c:ext>
          </c:extLst>
        </c:ser>
        <c:ser>
          <c:idx val="10"/>
          <c:order val="10"/>
          <c:tx>
            <c:strRef>
              <c:f>'Cost of road crashes'!$BG$10</c:f>
              <c:strCache>
                <c:ptCount val="1"/>
                <c:pt idx="0">
                  <c:v>2010</c:v>
                </c:pt>
              </c:strCache>
            </c:strRef>
          </c:tx>
          <c:spPr>
            <a:solidFill>
              <a:schemeClr val="accent3">
                <a:shade val="96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crashes'!$BG$12:$BG$16</c:f>
              <c:numCache>
                <c:formatCode>General</c:formatCode>
                <c:ptCount val="5"/>
                <c:pt idx="0">
                  <c:v>899898433518.13354</c:v>
                </c:pt>
                <c:pt idx="1">
                  <c:v>366564217540.48511</c:v>
                </c:pt>
                <c:pt idx="2">
                  <c:v>288188639258.92285</c:v>
                </c:pt>
                <c:pt idx="3">
                  <c:v>178519112868.40103</c:v>
                </c:pt>
                <c:pt idx="4">
                  <c:v>1570917115727.2219</c:v>
                </c:pt>
              </c:numCache>
            </c:numRef>
          </c:val>
          <c:extLst>
            <c:ext xmlns:c16="http://schemas.microsoft.com/office/drawing/2014/chart" uri="{C3380CC4-5D6E-409C-BE32-E72D297353CC}">
              <c16:uniqueId val="{0000000A-B36F-4A81-979F-569E0564EAF7}"/>
            </c:ext>
          </c:extLst>
        </c:ser>
        <c:ser>
          <c:idx val="11"/>
          <c:order val="11"/>
          <c:tx>
            <c:strRef>
              <c:f>'Cost of road crashes'!$BH$10</c:f>
              <c:strCache>
                <c:ptCount val="1"/>
                <c:pt idx="0">
                  <c:v>2011</c:v>
                </c:pt>
              </c:strCache>
            </c:strRef>
          </c:tx>
          <c:spPr>
            <a:solidFill>
              <a:schemeClr val="accent3">
                <a:shade val="90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crashes'!$BH$12:$BH$16</c:f>
              <c:numCache>
                <c:formatCode>General</c:formatCode>
                <c:ptCount val="5"/>
                <c:pt idx="0">
                  <c:v>939558976194.78308</c:v>
                </c:pt>
                <c:pt idx="1">
                  <c:v>395080090659.69763</c:v>
                </c:pt>
                <c:pt idx="2">
                  <c:v>326046905509.28113</c:v>
                </c:pt>
                <c:pt idx="3">
                  <c:v>183964973911.45865</c:v>
                </c:pt>
                <c:pt idx="4">
                  <c:v>1703115550741.8767</c:v>
                </c:pt>
              </c:numCache>
            </c:numRef>
          </c:val>
          <c:extLst>
            <c:ext xmlns:c16="http://schemas.microsoft.com/office/drawing/2014/chart" uri="{C3380CC4-5D6E-409C-BE32-E72D297353CC}">
              <c16:uniqueId val="{0000000B-B36F-4A81-979F-569E0564EAF7}"/>
            </c:ext>
          </c:extLst>
        </c:ser>
        <c:ser>
          <c:idx val="12"/>
          <c:order val="12"/>
          <c:tx>
            <c:strRef>
              <c:f>'Cost of road crashes'!$BI$10</c:f>
              <c:strCache>
                <c:ptCount val="1"/>
                <c:pt idx="0">
                  <c:v>2012</c:v>
                </c:pt>
              </c:strCache>
            </c:strRef>
          </c:tx>
          <c:spPr>
            <a:solidFill>
              <a:schemeClr val="accent3">
                <a:shade val="83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crashes'!$BI$12:$BI$16</c:f>
              <c:numCache>
                <c:formatCode>General</c:formatCode>
                <c:ptCount val="5"/>
                <c:pt idx="0">
                  <c:v>967525610100.97449</c:v>
                </c:pt>
                <c:pt idx="1">
                  <c:v>370058138762.71771</c:v>
                </c:pt>
                <c:pt idx="2">
                  <c:v>346875836039.03143</c:v>
                </c:pt>
                <c:pt idx="3">
                  <c:v>186325644473.56128</c:v>
                </c:pt>
                <c:pt idx="4">
                  <c:v>1799158518657.897</c:v>
                </c:pt>
              </c:numCache>
            </c:numRef>
          </c:val>
          <c:extLst>
            <c:ext xmlns:c16="http://schemas.microsoft.com/office/drawing/2014/chart" uri="{C3380CC4-5D6E-409C-BE32-E72D297353CC}">
              <c16:uniqueId val="{0000000C-B36F-4A81-979F-569E0564EAF7}"/>
            </c:ext>
          </c:extLst>
        </c:ser>
        <c:ser>
          <c:idx val="13"/>
          <c:order val="13"/>
          <c:tx>
            <c:strRef>
              <c:f>'Cost of road crashes'!$BJ$10</c:f>
              <c:strCache>
                <c:ptCount val="1"/>
                <c:pt idx="0">
                  <c:v>2013</c:v>
                </c:pt>
              </c:strCache>
            </c:strRef>
          </c:tx>
          <c:spPr>
            <a:solidFill>
              <a:schemeClr val="accent3">
                <a:shade val="76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crashes'!$BJ$12:$BJ$16</c:f>
              <c:numCache>
                <c:formatCode>General</c:formatCode>
                <c:ptCount val="5"/>
                <c:pt idx="0">
                  <c:v>962161897467.32959</c:v>
                </c:pt>
                <c:pt idx="1">
                  <c:v>373749944446.49146</c:v>
                </c:pt>
                <c:pt idx="2">
                  <c:v>345935786863.57019</c:v>
                </c:pt>
                <c:pt idx="3">
                  <c:v>193270465373.55856</c:v>
                </c:pt>
                <c:pt idx="4">
                  <c:v>1840141675510.3958</c:v>
                </c:pt>
              </c:numCache>
            </c:numRef>
          </c:val>
          <c:extLst>
            <c:ext xmlns:c16="http://schemas.microsoft.com/office/drawing/2014/chart" uri="{C3380CC4-5D6E-409C-BE32-E72D297353CC}">
              <c16:uniqueId val="{0000000D-B36F-4A81-979F-569E0564EAF7}"/>
            </c:ext>
          </c:extLst>
        </c:ser>
        <c:ser>
          <c:idx val="14"/>
          <c:order val="14"/>
          <c:tx>
            <c:strRef>
              <c:f>'Cost of road crashes'!$BK$10</c:f>
              <c:strCache>
                <c:ptCount val="1"/>
                <c:pt idx="0">
                  <c:v>2014</c:v>
                </c:pt>
              </c:strCache>
            </c:strRef>
          </c:tx>
          <c:spPr>
            <a:solidFill>
              <a:schemeClr val="accent3">
                <a:shade val="70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crashes'!$BK$12:$BK$16</c:f>
              <c:numCache>
                <c:formatCode>General</c:formatCode>
                <c:ptCount val="5"/>
                <c:pt idx="0">
                  <c:v>976843190465.95435</c:v>
                </c:pt>
                <c:pt idx="1">
                  <c:v>384844783242.53992</c:v>
                </c:pt>
                <c:pt idx="2">
                  <c:v>343749747560.42041</c:v>
                </c:pt>
                <c:pt idx="3">
                  <c:v>209793717140.85477</c:v>
                </c:pt>
                <c:pt idx="4">
                  <c:v>1835471650276.854</c:v>
                </c:pt>
              </c:numCache>
            </c:numRef>
          </c:val>
          <c:extLst>
            <c:ext xmlns:c16="http://schemas.microsoft.com/office/drawing/2014/chart" uri="{C3380CC4-5D6E-409C-BE32-E72D297353CC}">
              <c16:uniqueId val="{0000000E-B36F-4A81-979F-569E0564EAF7}"/>
            </c:ext>
          </c:extLst>
        </c:ser>
        <c:ser>
          <c:idx val="15"/>
          <c:order val="15"/>
          <c:tx>
            <c:strRef>
              <c:f>'Cost of road crashes'!$BL$10</c:f>
              <c:strCache>
                <c:ptCount val="1"/>
                <c:pt idx="0">
                  <c:v>2015</c:v>
                </c:pt>
              </c:strCache>
            </c:strRef>
          </c:tx>
          <c:spPr>
            <a:solidFill>
              <a:schemeClr val="accent3">
                <a:shade val="63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crashes'!$BL$12:$BL$16</c:f>
              <c:numCache>
                <c:formatCode>General</c:formatCode>
                <c:ptCount val="5"/>
                <c:pt idx="0">
                  <c:v>995367911912.10388</c:v>
                </c:pt>
                <c:pt idx="1">
                  <c:v>364777620095.88129</c:v>
                </c:pt>
                <c:pt idx="2">
                  <c:v>323295777247.28412</c:v>
                </c:pt>
                <c:pt idx="3">
                  <c:v>215784541938.79926</c:v>
                </c:pt>
                <c:pt idx="4">
                  <c:v>1817110899261.6079</c:v>
                </c:pt>
              </c:numCache>
            </c:numRef>
          </c:val>
          <c:extLst>
            <c:ext xmlns:c16="http://schemas.microsoft.com/office/drawing/2014/chart" uri="{C3380CC4-5D6E-409C-BE32-E72D297353CC}">
              <c16:uniqueId val="{0000000F-B36F-4A81-979F-569E0564EAF7}"/>
            </c:ext>
          </c:extLst>
        </c:ser>
        <c:ser>
          <c:idx val="16"/>
          <c:order val="16"/>
          <c:tx>
            <c:strRef>
              <c:f>'Cost of road crashes'!$BM$10</c:f>
              <c:strCache>
                <c:ptCount val="1"/>
                <c:pt idx="0">
                  <c:v>2016</c:v>
                </c:pt>
              </c:strCache>
            </c:strRef>
          </c:tx>
          <c:spPr>
            <a:solidFill>
              <a:schemeClr val="accent3">
                <a:shade val="56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crashes'!$BM$12:$BM$16</c:f>
              <c:numCache>
                <c:formatCode>General</c:formatCode>
                <c:ptCount val="5"/>
                <c:pt idx="0">
                  <c:v>1031987566460.7489</c:v>
                </c:pt>
                <c:pt idx="1">
                  <c:v>368361751020.53174</c:v>
                </c:pt>
                <c:pt idx="2">
                  <c:v>321656162774.85968</c:v>
                </c:pt>
                <c:pt idx="3">
                  <c:v>227222241806.68848</c:v>
                </c:pt>
                <c:pt idx="4">
                  <c:v>1859431046166.5247</c:v>
                </c:pt>
              </c:numCache>
            </c:numRef>
          </c:val>
          <c:extLst>
            <c:ext xmlns:c16="http://schemas.microsoft.com/office/drawing/2014/chart" uri="{C3380CC4-5D6E-409C-BE32-E72D297353CC}">
              <c16:uniqueId val="{00000010-B36F-4A81-979F-569E0564EAF7}"/>
            </c:ext>
          </c:extLst>
        </c:ser>
        <c:ser>
          <c:idx val="17"/>
          <c:order val="17"/>
          <c:tx>
            <c:strRef>
              <c:f>'Cost of road crashes'!$BN$10</c:f>
              <c:strCache>
                <c:ptCount val="1"/>
                <c:pt idx="0">
                  <c:v>2017</c:v>
                </c:pt>
              </c:strCache>
            </c:strRef>
          </c:tx>
          <c:spPr>
            <a:solidFill>
              <a:schemeClr val="accent3">
                <a:shade val="50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crashes'!$BN$12:$BN$16</c:f>
              <c:numCache>
                <c:formatCode>General</c:formatCode>
                <c:ptCount val="5"/>
                <c:pt idx="0">
                  <c:v>1059947039297.4812</c:v>
                </c:pt>
                <c:pt idx="1">
                  <c:v>379983477045.71521</c:v>
                </c:pt>
                <c:pt idx="2">
                  <c:v>338250955943.22131</c:v>
                </c:pt>
                <c:pt idx="3">
                  <c:v>232701955507.51218</c:v>
                </c:pt>
                <c:pt idx="4">
                  <c:v>1946814190063.968</c:v>
                </c:pt>
              </c:numCache>
            </c:numRef>
          </c:val>
          <c:extLst>
            <c:ext xmlns:c16="http://schemas.microsoft.com/office/drawing/2014/chart" uri="{C3380CC4-5D6E-409C-BE32-E72D297353CC}">
              <c16:uniqueId val="{00000011-B36F-4A81-979F-569E0564EAF7}"/>
            </c:ext>
          </c:extLst>
        </c:ser>
        <c:ser>
          <c:idx val="18"/>
          <c:order val="18"/>
          <c:tx>
            <c:strRef>
              <c:f>'Cost of road crashes'!$BO$10</c:f>
              <c:strCache>
                <c:ptCount val="1"/>
                <c:pt idx="0">
                  <c:v>2018</c:v>
                </c:pt>
              </c:strCache>
            </c:strRef>
          </c:tx>
          <c:spPr>
            <a:solidFill>
              <a:schemeClr val="accent3">
                <a:shade val="43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crashes'!$BO$12:$BO$16</c:f>
              <c:numCache>
                <c:formatCode>General</c:formatCode>
                <c:ptCount val="5"/>
                <c:pt idx="0">
                  <c:v>1103792824213.3796</c:v>
                </c:pt>
                <c:pt idx="1">
                  <c:v>384705729759.14099</c:v>
                </c:pt>
                <c:pt idx="2">
                  <c:v>352912164301.86694</c:v>
                </c:pt>
                <c:pt idx="3">
                  <c:v>246099129672.0184</c:v>
                </c:pt>
                <c:pt idx="4">
                  <c:v>2085942391327.7981</c:v>
                </c:pt>
              </c:numCache>
            </c:numRef>
          </c:val>
          <c:extLst>
            <c:ext xmlns:c16="http://schemas.microsoft.com/office/drawing/2014/chart" uri="{C3380CC4-5D6E-409C-BE32-E72D297353CC}">
              <c16:uniqueId val="{00000012-B36F-4A81-979F-569E0564EAF7}"/>
            </c:ext>
          </c:extLst>
        </c:ser>
        <c:ser>
          <c:idx val="19"/>
          <c:order val="19"/>
          <c:tx>
            <c:strRef>
              <c:f>'Cost of road crashes'!$BP$10</c:f>
              <c:strCache>
                <c:ptCount val="1"/>
                <c:pt idx="0">
                  <c:v>2019</c:v>
                </c:pt>
              </c:strCache>
            </c:strRef>
          </c:tx>
          <c:spPr>
            <a:solidFill>
              <a:schemeClr val="accent3">
                <a:shade val="36000"/>
              </a:schemeClr>
            </a:solidFill>
            <a:ln>
              <a:noFill/>
            </a:ln>
            <a:effectLst/>
          </c:spPr>
          <c:invertIfNegative val="0"/>
          <c:cat>
            <c:strRef>
              <c:f>'Cost of road crashes'!$H$12:$H$16</c:f>
              <c:strCache>
                <c:ptCount val="5"/>
                <c:pt idx="0">
                  <c:v>Europe and Northern America</c:v>
                </c:pt>
                <c:pt idx="1">
                  <c:v>Latin America and the Caribbean</c:v>
                </c:pt>
                <c:pt idx="2">
                  <c:v>Northern Africa and Western Asia</c:v>
                </c:pt>
                <c:pt idx="3">
                  <c:v>Sub-Saharan Africa</c:v>
                </c:pt>
                <c:pt idx="4">
                  <c:v>Asia-Pacific</c:v>
                </c:pt>
              </c:strCache>
            </c:strRef>
          </c:cat>
          <c:val>
            <c:numRef>
              <c:f>'Cost of road crashes'!$BP$12:$BP$16</c:f>
              <c:numCache>
                <c:formatCode>General</c:formatCode>
                <c:ptCount val="5"/>
                <c:pt idx="0">
                  <c:v>1145882922302.0122</c:v>
                </c:pt>
                <c:pt idx="1">
                  <c:v>391816761548.76563</c:v>
                </c:pt>
                <c:pt idx="2">
                  <c:v>355840997922.0238</c:v>
                </c:pt>
                <c:pt idx="3">
                  <c:v>258707691136.32092</c:v>
                </c:pt>
                <c:pt idx="4">
                  <c:v>2198189356989.9983</c:v>
                </c:pt>
              </c:numCache>
            </c:numRef>
          </c:val>
          <c:extLst>
            <c:ext xmlns:c16="http://schemas.microsoft.com/office/drawing/2014/chart" uri="{C3380CC4-5D6E-409C-BE32-E72D297353CC}">
              <c16:uniqueId val="{00000013-B36F-4A81-979F-569E0564EAF7}"/>
            </c:ext>
          </c:extLst>
        </c:ser>
        <c:dLbls>
          <c:showLegendKey val="0"/>
          <c:showVal val="0"/>
          <c:showCatName val="0"/>
          <c:showSerName val="0"/>
          <c:showPercent val="0"/>
          <c:showBubbleSize val="0"/>
        </c:dLbls>
        <c:gapWidth val="219"/>
        <c:axId val="344122896"/>
        <c:axId val="578561808"/>
      </c:barChart>
      <c:catAx>
        <c:axId val="3441228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578561808"/>
        <c:crosses val="autoZero"/>
        <c:auto val="1"/>
        <c:lblAlgn val="ctr"/>
        <c:lblOffset val="100"/>
        <c:noMultiLvlLbl val="0"/>
      </c:catAx>
      <c:valAx>
        <c:axId val="578561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Cost of road crash fatalities and serious injuries (trillion USD)</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44122896"/>
        <c:crosses val="autoZero"/>
        <c:crossBetween val="between"/>
        <c:dispUnits>
          <c:builtInUnit val="trillions"/>
        </c:dispUnits>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'Cost of road crashes'!$EP$10</c:f>
              <c:strCache>
                <c:ptCount val="1"/>
                <c:pt idx="0">
                  <c:v>2000</c:v>
                </c:pt>
              </c:strCache>
            </c:strRef>
          </c:tx>
          <c:spPr>
            <a:solidFill>
              <a:schemeClr val="accent3">
                <a:tint val="54000"/>
              </a:schemeClr>
            </a:solidFill>
            <a:ln>
              <a:noFill/>
            </a:ln>
            <a:effectLst/>
          </c:spPr>
          <c:invertIfNegative val="0"/>
          <c:cat>
            <c:strRef>
              <c:f>'Cost of road crashes'!$EJ$11:$EJ$16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'Cost of road crashes'!$EP$11:$EP$16</c:f>
              <c:numCache>
                <c:formatCode>0.0%</c:formatCode>
                <c:ptCount val="6"/>
                <c:pt idx="0">
                  <c:v>3.9644041931324252E-2</c:v>
                </c:pt>
                <c:pt idx="1">
                  <c:v>3.294657457611902E-2</c:v>
                </c:pt>
                <c:pt idx="2">
                  <c:v>4.2102728150042408E-2</c:v>
                </c:pt>
                <c:pt idx="3">
                  <c:v>3.937003916635317E-2</c:v>
                </c:pt>
                <c:pt idx="4">
                  <c:v>7.8680016432290709E-2</c:v>
                </c:pt>
                <c:pt idx="5">
                  <c:v>4.5360026866530768E-2</c:v>
                </c:pt>
              </c:numCache>
            </c:numRef>
          </c:val>
          <c:extLst>
            <c:ext xmlns:c16="http://schemas.microsoft.com/office/drawing/2014/chart" uri="{C3380CC4-5D6E-409C-BE32-E72D297353CC}">
              <c16:uniqueId val="{00000000-1582-436B-88C3-6CFCF7BAF502}"/>
            </c:ext>
          </c:extLst>
        </c:ser>
        <c:ser>
          <c:idx val="1"/>
          <c:order val="1"/>
          <c:tx>
            <c:strRef>
              <c:f>'Cost of road crashes'!$EQ$10</c:f>
              <c:strCache>
                <c:ptCount val="1"/>
                <c:pt idx="0">
                  <c:v>2005</c:v>
                </c:pt>
              </c:strCache>
            </c:strRef>
          </c:tx>
          <c:spPr>
            <a:solidFill>
              <a:schemeClr val="accent3">
                <a:tint val="77000"/>
              </a:schemeClr>
            </a:solidFill>
            <a:ln>
              <a:noFill/>
            </a:ln>
            <a:effectLst/>
          </c:spPr>
          <c:invertIfNegative val="0"/>
          <c:cat>
            <c:strRef>
              <c:f>'Cost of road crashes'!$EJ$11:$EJ$16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'Cost of road crashes'!$EQ$11:$EQ$16</c:f>
              <c:numCache>
                <c:formatCode>0.0%</c:formatCode>
                <c:ptCount val="6"/>
                <c:pt idx="0">
                  <c:v>3.9463366933561055E-2</c:v>
                </c:pt>
                <c:pt idx="1">
                  <c:v>3.024635039722455E-2</c:v>
                </c:pt>
                <c:pt idx="2">
                  <c:v>4.4925355182023535E-2</c:v>
                </c:pt>
                <c:pt idx="3">
                  <c:v>4.5366539921170061E-2</c:v>
                </c:pt>
                <c:pt idx="4">
                  <c:v>7.2568621230421446E-2</c:v>
                </c:pt>
                <c:pt idx="5">
                  <c:v>4.5383247926703278E-2</c:v>
                </c:pt>
              </c:numCache>
            </c:numRef>
          </c:val>
          <c:extLst>
            <c:ext xmlns:c16="http://schemas.microsoft.com/office/drawing/2014/chart" uri="{C3380CC4-5D6E-409C-BE32-E72D297353CC}">
              <c16:uniqueId val="{00000001-1582-436B-88C3-6CFCF7BAF502}"/>
            </c:ext>
          </c:extLst>
        </c:ser>
        <c:ser>
          <c:idx val="2"/>
          <c:order val="2"/>
          <c:tx>
            <c:strRef>
              <c:f>'Cost of road crashes'!$ER$10</c:f>
              <c:strCache>
                <c:ptCount val="1"/>
                <c:pt idx="0">
                  <c:v>2010</c:v>
                </c:pt>
              </c:strCache>
            </c:strRef>
          </c:tx>
          <c:spPr>
            <a:solidFill>
              <a:schemeClr val="accent3"/>
            </a:solidFill>
            <a:ln>
              <a:noFill/>
            </a:ln>
            <a:effectLst/>
          </c:spPr>
          <c:invertIfNegative val="0"/>
          <c:cat>
            <c:strRef>
              <c:f>'Cost of road crashes'!$EJ$11:$EJ$16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'Cost of road crashes'!$ER$11:$ER$16</c:f>
              <c:numCache>
                <c:formatCode>0.0%</c:formatCode>
                <c:ptCount val="6"/>
                <c:pt idx="0">
                  <c:v>3.5483554768788714E-2</c:v>
                </c:pt>
                <c:pt idx="1">
                  <c:v>2.1693994723141388E-2</c:v>
                </c:pt>
                <c:pt idx="2">
                  <c:v>4.6969056199224452E-2</c:v>
                </c:pt>
                <c:pt idx="3">
                  <c:v>4.1846745236329773E-2</c:v>
                </c:pt>
                <c:pt idx="4">
                  <c:v>6.4822638466838139E-2</c:v>
                </c:pt>
                <c:pt idx="5">
                  <c:v>4.2674352840119993E-2</c:v>
                </c:pt>
              </c:numCache>
            </c:numRef>
          </c:val>
          <c:extLst>
            <c:ext xmlns:c16="http://schemas.microsoft.com/office/drawing/2014/chart" uri="{C3380CC4-5D6E-409C-BE32-E72D297353CC}">
              <c16:uniqueId val="{00000002-1582-436B-88C3-6CFCF7BAF502}"/>
            </c:ext>
          </c:extLst>
        </c:ser>
        <c:ser>
          <c:idx val="3"/>
          <c:order val="3"/>
          <c:tx>
            <c:strRef>
              <c:f>'Cost of road crashes'!$ES$10</c:f>
              <c:strCache>
                <c:ptCount val="1"/>
                <c:pt idx="0">
                  <c:v>2015</c:v>
                </c:pt>
              </c:strCache>
            </c:strRef>
          </c:tx>
          <c:spPr>
            <a:solidFill>
              <a:schemeClr val="accent3">
                <a:shade val="76000"/>
              </a:schemeClr>
            </a:solidFill>
            <a:ln>
              <a:noFill/>
            </a:ln>
            <a:effectLst/>
          </c:spPr>
          <c:invertIfNegative val="0"/>
          <c:cat>
            <c:strRef>
              <c:f>'Cost of road crashes'!$EJ$11:$EJ$16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'Cost of road crashes'!$ES$11:$ES$16</c:f>
              <c:numCache>
                <c:formatCode>0.0%</c:formatCode>
                <c:ptCount val="6"/>
                <c:pt idx="0">
                  <c:v>3.2396229819158635E-2</c:v>
                </c:pt>
                <c:pt idx="1">
                  <c:v>2.0479732281119205E-2</c:v>
                </c:pt>
                <c:pt idx="2">
                  <c:v>4.1605591343170378E-2</c:v>
                </c:pt>
                <c:pt idx="3">
                  <c:v>3.9838431015948993E-2</c:v>
                </c:pt>
                <c:pt idx="4">
                  <c:v>6.0076607540042994E-2</c:v>
                </c:pt>
                <c:pt idx="5">
                  <c:v>3.7631166304953688E-2</c:v>
                </c:pt>
              </c:numCache>
            </c:numRef>
          </c:val>
          <c:extLst>
            <c:ext xmlns:c16="http://schemas.microsoft.com/office/drawing/2014/chart" uri="{C3380CC4-5D6E-409C-BE32-E72D297353CC}">
              <c16:uniqueId val="{00000003-1582-436B-88C3-6CFCF7BAF502}"/>
            </c:ext>
          </c:extLst>
        </c:ser>
        <c:ser>
          <c:idx val="4"/>
          <c:order val="4"/>
          <c:tx>
            <c:strRef>
              <c:f>'Cost of road crashes'!$ET$10</c:f>
              <c:strCache>
                <c:ptCount val="1"/>
                <c:pt idx="0">
                  <c:v>2019</c:v>
                </c:pt>
              </c:strCache>
            </c:strRef>
          </c:tx>
          <c:spPr>
            <a:solidFill>
              <a:schemeClr val="accent3">
                <a:shade val="53000"/>
              </a:schemeClr>
            </a:solidFill>
            <a:ln>
              <a:noFill/>
            </a:ln>
            <a:effectLst/>
          </c:spPr>
          <c:invertIfNegative val="0"/>
          <c:cat>
            <c:strRef>
              <c:f>'Cost of road crashes'!$EJ$11:$EJ$16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'Cost of road crashes'!$ET$11:$ET$16</c:f>
              <c:numCache>
                <c:formatCode>0.0%</c:formatCode>
                <c:ptCount val="6"/>
                <c:pt idx="0">
                  <c:v>3.1426368333706836E-2</c:v>
                </c:pt>
                <c:pt idx="1">
                  <c:v>2.0391890548420284E-2</c:v>
                </c:pt>
                <c:pt idx="2">
                  <c:v>3.8914466771952254E-2</c:v>
                </c:pt>
                <c:pt idx="3">
                  <c:v>3.8635081591469445E-2</c:v>
                </c:pt>
                <c:pt idx="4">
                  <c:v>6.078564267968057E-2</c:v>
                </c:pt>
                <c:pt idx="5">
                  <c:v>3.6103138401749293E-2</c:v>
                </c:pt>
              </c:numCache>
            </c:numRef>
          </c:val>
          <c:extLst>
            <c:ext xmlns:c16="http://schemas.microsoft.com/office/drawing/2014/chart" uri="{C3380CC4-5D6E-409C-BE32-E72D297353CC}">
              <c16:uniqueId val="{00000004-1582-436B-88C3-6CFCF7BAF502}"/>
            </c:ext>
          </c:extLst>
        </c:ser>
        <c:dLbls>
          <c:showLegendKey val="0"/>
          <c:showVal val="0"/>
          <c:showCatName val="0"/>
          <c:showSerName val="0"/>
          <c:showPercent val="0"/>
          <c:showBubbleSize val="0"/>
        </c:dLbls>
        <c:gapWidth val="219"/>
        <c:axId val="940191544"/>
        <c:axId val="940191904"/>
      </c:barChart>
      <c:catAx>
        <c:axId val="940191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40191904"/>
        <c:crosses val="autoZero"/>
        <c:auto val="1"/>
        <c:lblAlgn val="ctr"/>
        <c:lblOffset val="100"/>
        <c:noMultiLvlLbl val="0"/>
      </c:catAx>
      <c:valAx>
        <c:axId val="940191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Cost of road crash fatalities and serious injuries as a share of GDP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40191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IRAP!$AO$10</c:f>
              <c:strCache>
                <c:ptCount val="1"/>
                <c:pt idx="0">
                  <c:v>Pedestrians</c:v>
                </c:pt>
              </c:strCache>
            </c:strRef>
          </c:tx>
          <c:spPr>
            <a:solidFill>
              <a:schemeClr val="accent1"/>
            </a:solidFill>
            <a:ln>
              <a:noFill/>
            </a:ln>
            <a:effectLst/>
          </c:spPr>
          <c:invertIfNegative val="0"/>
          <c:cat>
            <c:strRef>
              <c:f>IRAP!$AN$13:$AN$16</c:f>
              <c:strCache>
                <c:ptCount val="4"/>
                <c:pt idx="0">
                  <c:v>Latin America and the Caribbean</c:v>
                </c:pt>
                <c:pt idx="1">
                  <c:v>Northern Africa and Western Asia</c:v>
                </c:pt>
                <c:pt idx="2">
                  <c:v>Sub-Saharan Africa</c:v>
                </c:pt>
                <c:pt idx="3">
                  <c:v>Asia-Pacific</c:v>
                </c:pt>
              </c:strCache>
            </c:strRef>
          </c:cat>
          <c:val>
            <c:numRef>
              <c:f>IRAP!$AO$13:$AO$16</c:f>
              <c:numCache>
                <c:formatCode>0%</c:formatCode>
                <c:ptCount val="4"/>
                <c:pt idx="0">
                  <c:v>0.19999999999999996</c:v>
                </c:pt>
                <c:pt idx="1">
                  <c:v>9.9999999999999978E-2</c:v>
                </c:pt>
                <c:pt idx="2">
                  <c:v>0.16999999999999993</c:v>
                </c:pt>
                <c:pt idx="3">
                  <c:v>0.13</c:v>
                </c:pt>
              </c:numCache>
            </c:numRef>
          </c:val>
          <c:extLst>
            <c:ext xmlns:c16="http://schemas.microsoft.com/office/drawing/2014/chart" uri="{C3380CC4-5D6E-409C-BE32-E72D297353CC}">
              <c16:uniqueId val="{00000000-2760-4FB8-A2C9-AE992CF92CCB}"/>
            </c:ext>
          </c:extLst>
        </c:ser>
        <c:ser>
          <c:idx val="1"/>
          <c:order val="1"/>
          <c:tx>
            <c:strRef>
              <c:f>IRAP!$AP$10</c:f>
              <c:strCache>
                <c:ptCount val="1"/>
                <c:pt idx="0">
                  <c:v>Bicyclists</c:v>
                </c:pt>
              </c:strCache>
            </c:strRef>
          </c:tx>
          <c:spPr>
            <a:solidFill>
              <a:schemeClr val="accent3"/>
            </a:solidFill>
            <a:ln>
              <a:noFill/>
            </a:ln>
            <a:effectLst/>
          </c:spPr>
          <c:invertIfNegative val="0"/>
          <c:cat>
            <c:strRef>
              <c:f>IRAP!$AN$13:$AN$16</c:f>
              <c:strCache>
                <c:ptCount val="4"/>
                <c:pt idx="0">
                  <c:v>Latin America and the Caribbean</c:v>
                </c:pt>
                <c:pt idx="1">
                  <c:v>Northern Africa and Western Asia</c:v>
                </c:pt>
                <c:pt idx="2">
                  <c:v>Sub-Saharan Africa</c:v>
                </c:pt>
                <c:pt idx="3">
                  <c:v>Asia-Pacific</c:v>
                </c:pt>
              </c:strCache>
            </c:strRef>
          </c:cat>
          <c:val>
            <c:numRef>
              <c:f>IRAP!$AP$13:$AP$16</c:f>
              <c:numCache>
                <c:formatCode>0%</c:formatCode>
                <c:ptCount val="4"/>
                <c:pt idx="0">
                  <c:v>0.29000000000000004</c:v>
                </c:pt>
                <c:pt idx="1">
                  <c:v>0.14000000000000001</c:v>
                </c:pt>
                <c:pt idx="2">
                  <c:v>0.14000000000000001</c:v>
                </c:pt>
                <c:pt idx="3">
                  <c:v>0.18999999999999995</c:v>
                </c:pt>
              </c:numCache>
            </c:numRef>
          </c:val>
          <c:extLst>
            <c:ext xmlns:c16="http://schemas.microsoft.com/office/drawing/2014/chart" uri="{C3380CC4-5D6E-409C-BE32-E72D297353CC}">
              <c16:uniqueId val="{00000001-2760-4FB8-A2C9-AE992CF92CCB}"/>
            </c:ext>
          </c:extLst>
        </c:ser>
        <c:ser>
          <c:idx val="2"/>
          <c:order val="2"/>
          <c:tx>
            <c:strRef>
              <c:f>IRAP!$AQ$10</c:f>
              <c:strCache>
                <c:ptCount val="1"/>
                <c:pt idx="0">
                  <c:v>Motorcyclists</c:v>
                </c:pt>
              </c:strCache>
            </c:strRef>
          </c:tx>
          <c:spPr>
            <a:solidFill>
              <a:schemeClr val="accent5"/>
            </a:solidFill>
            <a:ln>
              <a:noFill/>
            </a:ln>
            <a:effectLst/>
          </c:spPr>
          <c:invertIfNegative val="0"/>
          <c:cat>
            <c:strRef>
              <c:f>IRAP!$AN$13:$AN$16</c:f>
              <c:strCache>
                <c:ptCount val="4"/>
                <c:pt idx="0">
                  <c:v>Latin America and the Caribbean</c:v>
                </c:pt>
                <c:pt idx="1">
                  <c:v>Northern Africa and Western Asia</c:v>
                </c:pt>
                <c:pt idx="2">
                  <c:v>Sub-Saharan Africa</c:v>
                </c:pt>
                <c:pt idx="3">
                  <c:v>Asia-Pacific</c:v>
                </c:pt>
              </c:strCache>
            </c:strRef>
          </c:cat>
          <c:val>
            <c:numRef>
              <c:f>IRAP!$AQ$13:$AQ$16</c:f>
              <c:numCache>
                <c:formatCode>0%</c:formatCode>
                <c:ptCount val="4"/>
                <c:pt idx="0">
                  <c:v>0.32000000000000006</c:v>
                </c:pt>
                <c:pt idx="1">
                  <c:v>0.15000000000000002</c:v>
                </c:pt>
                <c:pt idx="2">
                  <c:v>0.29000000000000004</c:v>
                </c:pt>
                <c:pt idx="3">
                  <c:v>0.28000000000000003</c:v>
                </c:pt>
              </c:numCache>
            </c:numRef>
          </c:val>
          <c:extLst>
            <c:ext xmlns:c16="http://schemas.microsoft.com/office/drawing/2014/chart" uri="{C3380CC4-5D6E-409C-BE32-E72D297353CC}">
              <c16:uniqueId val="{00000002-2760-4FB8-A2C9-AE992CF92CCB}"/>
            </c:ext>
          </c:extLst>
        </c:ser>
        <c:ser>
          <c:idx val="3"/>
          <c:order val="3"/>
          <c:tx>
            <c:strRef>
              <c:f>IRAP!$AR$10</c:f>
              <c:strCache>
                <c:ptCount val="1"/>
                <c:pt idx="0">
                  <c:v>Vehicle occupants</c:v>
                </c:pt>
              </c:strCache>
            </c:strRef>
          </c:tx>
          <c:spPr>
            <a:solidFill>
              <a:schemeClr val="accent1">
                <a:lumMod val="60000"/>
              </a:schemeClr>
            </a:solidFill>
            <a:ln>
              <a:noFill/>
            </a:ln>
            <a:effectLst/>
          </c:spPr>
          <c:invertIfNegative val="0"/>
          <c:cat>
            <c:strRef>
              <c:f>IRAP!$AN$13:$AN$16</c:f>
              <c:strCache>
                <c:ptCount val="4"/>
                <c:pt idx="0">
                  <c:v>Latin America and the Caribbean</c:v>
                </c:pt>
                <c:pt idx="1">
                  <c:v>Northern Africa and Western Asia</c:v>
                </c:pt>
                <c:pt idx="2">
                  <c:v>Sub-Saharan Africa</c:v>
                </c:pt>
                <c:pt idx="3">
                  <c:v>Asia-Pacific</c:v>
                </c:pt>
              </c:strCache>
            </c:strRef>
          </c:cat>
          <c:val>
            <c:numRef>
              <c:f>IRAP!$AR$13:$AR$16</c:f>
              <c:numCache>
                <c:formatCode>0%</c:formatCode>
                <c:ptCount val="4"/>
                <c:pt idx="0">
                  <c:v>0.51</c:v>
                </c:pt>
                <c:pt idx="1">
                  <c:v>0.48</c:v>
                </c:pt>
                <c:pt idx="2">
                  <c:v>0.37</c:v>
                </c:pt>
                <c:pt idx="3">
                  <c:v>0.41999999999999993</c:v>
                </c:pt>
              </c:numCache>
            </c:numRef>
          </c:val>
          <c:extLst>
            <c:ext xmlns:c16="http://schemas.microsoft.com/office/drawing/2014/chart" uri="{C3380CC4-5D6E-409C-BE32-E72D297353CC}">
              <c16:uniqueId val="{00000003-2760-4FB8-A2C9-AE992CF92CCB}"/>
            </c:ext>
          </c:extLst>
        </c:ser>
        <c:dLbls>
          <c:showLegendKey val="0"/>
          <c:showVal val="0"/>
          <c:showCatName val="0"/>
          <c:showSerName val="0"/>
          <c:showPercent val="0"/>
          <c:showBubbleSize val="0"/>
        </c:dLbls>
        <c:gapWidth val="219"/>
        <c:overlap val="-27"/>
        <c:axId val="962856088"/>
        <c:axId val="962858248"/>
      </c:barChart>
      <c:catAx>
        <c:axId val="962856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62858248"/>
        <c:crosses val="autoZero"/>
        <c:auto val="1"/>
        <c:lblAlgn val="ctr"/>
        <c:lblOffset val="100"/>
        <c:noMultiLvlLbl val="0"/>
      </c:catAx>
      <c:valAx>
        <c:axId val="962858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Share of national infrastrucutre with 3 stars or higher rating by user</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628560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green</c:v>
          </c:tx>
          <c:spPr>
            <a:ln w="19050" cap="rnd">
              <a:noFill/>
              <a:round/>
            </a:ln>
            <a:effectLst/>
          </c:spPr>
          <c:marker>
            <c:symbol val="circle"/>
            <c:size val="8"/>
            <c:spPr>
              <a:solidFill>
                <a:srgbClr val="00B050"/>
              </a:solidFill>
              <a:ln w="9525">
                <a:solidFill>
                  <a:srgbClr val="00B050"/>
                </a:solidFill>
              </a:ln>
              <a:effectLst/>
            </c:spPr>
          </c:marker>
          <c:dPt>
            <c:idx val="2"/>
            <c:marker>
              <c:symbol val="circle"/>
              <c:size val="8"/>
              <c:spPr>
                <a:solidFill>
                  <a:srgbClr val="00B050"/>
                </a:solidFill>
                <a:ln w="9525">
                  <a:solidFill>
                    <a:srgbClr val="00B050"/>
                  </a:solidFill>
                </a:ln>
                <a:effectLst/>
              </c:spPr>
            </c:marker>
            <c:bubble3D val="0"/>
            <c:extLst>
              <c:ext xmlns:c16="http://schemas.microsoft.com/office/drawing/2014/chart" uri="{C3380CC4-5D6E-409C-BE32-E72D297353CC}">
                <c16:uniqueId val="{00000000-32D1-465D-A949-C52D3FFF8F73}"/>
              </c:ext>
            </c:extLst>
          </c:dPt>
          <c:dPt>
            <c:idx val="4"/>
            <c:marker>
              <c:symbol val="circle"/>
              <c:size val="8"/>
              <c:spPr>
                <a:solidFill>
                  <a:srgbClr val="00B050"/>
                </a:solidFill>
                <a:ln w="9525">
                  <a:solidFill>
                    <a:srgbClr val="00B050"/>
                  </a:solidFill>
                </a:ln>
                <a:effectLst/>
              </c:spPr>
            </c:marker>
            <c:bubble3D val="0"/>
            <c:extLst>
              <c:ext xmlns:c16="http://schemas.microsoft.com/office/drawing/2014/chart" uri="{C3380CC4-5D6E-409C-BE32-E72D297353CC}">
                <c16:uniqueId val="{00000001-32D1-465D-A949-C52D3FFF8F73}"/>
              </c:ext>
            </c:extLst>
          </c:dPt>
          <c:dPt>
            <c:idx val="7"/>
            <c:marker>
              <c:symbol val="circle"/>
              <c:size val="8"/>
              <c:spPr>
                <a:solidFill>
                  <a:srgbClr val="00B050"/>
                </a:solidFill>
                <a:ln w="9525">
                  <a:solidFill>
                    <a:srgbClr val="00B050"/>
                  </a:solidFill>
                </a:ln>
                <a:effectLst/>
              </c:spPr>
            </c:marker>
            <c:bubble3D val="0"/>
            <c:extLst>
              <c:ext xmlns:c16="http://schemas.microsoft.com/office/drawing/2014/chart" uri="{C3380CC4-5D6E-409C-BE32-E72D297353CC}">
                <c16:uniqueId val="{00000002-32D1-465D-A949-C52D3FFF8F73}"/>
              </c:ext>
            </c:extLst>
          </c:dPt>
          <c:dPt>
            <c:idx val="18"/>
            <c:marker>
              <c:symbol val="circle"/>
              <c:size val="8"/>
              <c:spPr>
                <a:solidFill>
                  <a:srgbClr val="00B050"/>
                </a:solidFill>
                <a:ln w="9525">
                  <a:solidFill>
                    <a:srgbClr val="00B050"/>
                  </a:solidFill>
                </a:ln>
                <a:effectLst/>
              </c:spPr>
            </c:marker>
            <c:bubble3D val="0"/>
            <c:extLst>
              <c:ext xmlns:c16="http://schemas.microsoft.com/office/drawing/2014/chart" uri="{C3380CC4-5D6E-409C-BE32-E72D297353CC}">
                <c16:uniqueId val="{00000003-32D1-465D-A949-C52D3FFF8F73}"/>
              </c:ext>
            </c:extLst>
          </c:dPt>
          <c:dPt>
            <c:idx val="19"/>
            <c:marker>
              <c:symbol val="circle"/>
              <c:size val="8"/>
              <c:spPr>
                <a:solidFill>
                  <a:srgbClr val="00B050"/>
                </a:solidFill>
                <a:ln w="9525">
                  <a:solidFill>
                    <a:srgbClr val="00B050"/>
                  </a:solidFill>
                </a:ln>
                <a:effectLst/>
              </c:spPr>
            </c:marker>
            <c:bubble3D val="0"/>
            <c:extLst>
              <c:ext xmlns:c16="http://schemas.microsoft.com/office/drawing/2014/chart" uri="{C3380CC4-5D6E-409C-BE32-E72D297353CC}">
                <c16:uniqueId val="{00000004-32D1-465D-A949-C52D3FFF8F73}"/>
              </c:ext>
            </c:extLst>
          </c:dPt>
          <c:dLbls>
            <c:dLbl>
              <c:idx val="0"/>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32D1-465D-A949-C52D3FFF8F73}"/>
                </c:ext>
              </c:extLst>
            </c:dLbl>
            <c:dLbl>
              <c:idx val="1"/>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32D1-465D-A949-C52D3FFF8F73}"/>
                </c:ext>
              </c:extLst>
            </c:dLbl>
            <c:dLbl>
              <c:idx val="2"/>
              <c:layout>
                <c:manualLayout>
                  <c:x val="-0.30826834335574516"/>
                  <c:y val="3.0516428848226529E-2"/>
                </c:manualLayout>
              </c:layout>
              <c:tx>
                <c:rich>
                  <a:bodyPr/>
                  <a:lstStyle/>
                  <a:p>
                    <a:fld id="{503F0000-0046-4008-9681-272D9BB2A039}"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32D1-465D-A949-C52D3FFF8F73}"/>
                </c:ext>
              </c:extLst>
            </c:dLbl>
            <c:dLbl>
              <c:idx val="3"/>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32D1-465D-A949-C52D3FFF8F73}"/>
                </c:ext>
              </c:extLst>
            </c:dLbl>
            <c:dLbl>
              <c:idx val="4"/>
              <c:layout>
                <c:manualLayout>
                  <c:x val="-0.21227249959145608"/>
                  <c:y val="4.161331206576345E-2"/>
                </c:manualLayout>
              </c:layout>
              <c:tx>
                <c:rich>
                  <a:bodyPr/>
                  <a:lstStyle/>
                  <a:p>
                    <a:fld id="{5A89E50B-C632-4A60-8BD2-1D01B6482015}"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32D1-465D-A949-C52D3FFF8F73}"/>
                </c:ext>
              </c:extLst>
            </c:dLbl>
            <c:dLbl>
              <c:idx val="5"/>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32D1-465D-A949-C52D3FFF8F73}"/>
                </c:ext>
              </c:extLst>
            </c:dLbl>
            <c:dLbl>
              <c:idx val="6"/>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32D1-465D-A949-C52D3FFF8F73}"/>
                </c:ext>
              </c:extLst>
            </c:dLbl>
            <c:dLbl>
              <c:idx val="7"/>
              <c:layout>
                <c:manualLayout>
                  <c:x val="-0.12438898065231831"/>
                  <c:y val="-4.0226201663571333E-2"/>
                </c:manualLayout>
              </c:layout>
              <c:tx>
                <c:rich>
                  <a:bodyPr/>
                  <a:lstStyle/>
                  <a:p>
                    <a:fld id="{B4BEEEB5-12C7-4B13-8546-614F8DC1E870}"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32D1-465D-A949-C52D3FFF8F73}"/>
                </c:ext>
              </c:extLst>
            </c:dLbl>
            <c:dLbl>
              <c:idx val="8"/>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32D1-465D-A949-C52D3FFF8F73}"/>
                </c:ext>
              </c:extLst>
            </c:dLbl>
            <c:dLbl>
              <c:idx val="9"/>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32D1-465D-A949-C52D3FFF8F73}"/>
                </c:ext>
              </c:extLst>
            </c:dLbl>
            <c:dLbl>
              <c:idx val="10"/>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32D1-465D-A949-C52D3FFF8F73}"/>
                </c:ext>
              </c:extLst>
            </c:dLbl>
            <c:dLbl>
              <c:idx val="11"/>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32D1-465D-A949-C52D3FFF8F73}"/>
                </c:ext>
              </c:extLst>
            </c:dLbl>
            <c:dLbl>
              <c:idx val="12"/>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32D1-465D-A949-C52D3FFF8F73}"/>
                </c:ext>
              </c:extLst>
            </c:dLbl>
            <c:dLbl>
              <c:idx val="13"/>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32D1-465D-A949-C52D3FFF8F73}"/>
                </c:ext>
              </c:extLst>
            </c:dLbl>
            <c:dLbl>
              <c:idx val="14"/>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32D1-465D-A949-C52D3FFF8F73}"/>
                </c:ext>
              </c:extLst>
            </c:dLbl>
            <c:dLbl>
              <c:idx val="15"/>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32D1-465D-A949-C52D3FFF8F73}"/>
                </c:ext>
              </c:extLst>
            </c:dLbl>
            <c:dLbl>
              <c:idx val="16"/>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32D1-465D-A949-C52D3FFF8F73}"/>
                </c:ext>
              </c:extLst>
            </c:dLbl>
            <c:dLbl>
              <c:idx val="17"/>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32D1-465D-A949-C52D3FFF8F73}"/>
                </c:ext>
              </c:extLst>
            </c:dLbl>
            <c:dLbl>
              <c:idx val="18"/>
              <c:layout>
                <c:manualLayout>
                  <c:x val="0.1406136303026207"/>
                  <c:y val="-2.9129318446034468E-2"/>
                </c:manualLayout>
              </c:layout>
              <c:tx>
                <c:rich>
                  <a:bodyPr/>
                  <a:lstStyle/>
                  <a:p>
                    <a:fld id="{BADA7C93-37C7-457F-A233-67F2648E3CF2}"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32D1-465D-A949-C52D3FFF8F73}"/>
                </c:ext>
              </c:extLst>
            </c:dLbl>
            <c:dLbl>
              <c:idx val="19"/>
              <c:layout>
                <c:manualLayout>
                  <c:x val="-5.2730111363482823E-2"/>
                  <c:y val="-3.7451980859187134E-2"/>
                </c:manualLayout>
              </c:layout>
              <c:tx>
                <c:rich>
                  <a:bodyPr/>
                  <a:lstStyle/>
                  <a:p>
                    <a:fld id="{C2860C14-8865-450A-B298-7F900F0EF068}"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32D1-465D-A949-C52D3FFF8F73}"/>
                </c:ext>
              </c:extLst>
            </c:dLbl>
            <c:dLbl>
              <c:idx val="20"/>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32D1-465D-A949-C52D3FFF8F73}"/>
                </c:ext>
              </c:extLst>
            </c:dLbl>
            <c:dLbl>
              <c:idx val="21"/>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32D1-465D-A949-C52D3FFF8F73}"/>
                </c:ext>
              </c:extLst>
            </c:dLbl>
            <c:dLbl>
              <c:idx val="22"/>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32D1-465D-A949-C52D3FFF8F73}"/>
                </c:ext>
              </c:extLst>
            </c:dLbl>
            <c:dLbl>
              <c:idx val="23"/>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32D1-465D-A949-C52D3FFF8F73}"/>
                </c:ext>
              </c:extLst>
            </c:dLbl>
            <c:dLbl>
              <c:idx val="24"/>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32D1-465D-A949-C52D3FFF8F73}"/>
                </c:ext>
              </c:extLst>
            </c:dLbl>
            <c:dLbl>
              <c:idx val="25"/>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32D1-465D-A949-C52D3FFF8F73}"/>
                </c:ext>
              </c:extLst>
            </c:dLbl>
            <c:dLbl>
              <c:idx val="26"/>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32D1-465D-A949-C52D3FFF8F73}"/>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Sheet1!$B$3:$B$29</c:f>
              <c:numCache>
                <c:formatCode>General</c:formatCode>
                <c:ptCount val="27"/>
                <c:pt idx="2" formatCode="0.0%">
                  <c:v>-2.8000298693219405E-2</c:v>
                </c:pt>
                <c:pt idx="4" formatCode="0.0%">
                  <c:v>-0.1286783144577347</c:v>
                </c:pt>
                <c:pt idx="7" formatCode="0.0%">
                  <c:v>0.13094674875870105</c:v>
                </c:pt>
                <c:pt idx="18" formatCode="0.0%">
                  <c:v>0.13781873387265042</c:v>
                </c:pt>
                <c:pt idx="19" formatCode="0.0%">
                  <c:v>0.17142969993919599</c:v>
                </c:pt>
              </c:numCache>
            </c:numRef>
          </c:xVal>
          <c:yVal>
            <c:numRef>
              <c:f>Sheet1!$C$3:$C$29</c:f>
              <c:numCache>
                <c:formatCode>General</c:formatCode>
                <c:ptCount val="27"/>
                <c:pt idx="2" formatCode="0.0%">
                  <c:v>-4.5838111023470907E-2</c:v>
                </c:pt>
                <c:pt idx="4" formatCode="0.0%">
                  <c:v>-7.0256814922274202E-2</c:v>
                </c:pt>
                <c:pt idx="7" formatCode="0.0%">
                  <c:v>0.15424156448580462</c:v>
                </c:pt>
                <c:pt idx="18" formatCode="0.0%">
                  <c:v>2.6387469526126583E-2</c:v>
                </c:pt>
                <c:pt idx="19" formatCode="0.0%">
                  <c:v>9.2549137166077156E-2</c:v>
                </c:pt>
              </c:numCache>
            </c:numRef>
          </c:yVal>
          <c:smooth val="0"/>
          <c:extLst>
            <c:ext xmlns:c15="http://schemas.microsoft.com/office/drawing/2012/chart" uri="{02D57815-91ED-43cb-92C2-25804820EDAC}">
              <c15:datalabelsRange>
                <c15:f>Sheet1!$A$3:$A$29</c15:f>
                <c15:dlblRangeCache>
                  <c:ptCount val="27"/>
                  <c:pt idx="0">
                    <c:v>Road Crash Fatalities</c:v>
                  </c:pt>
                  <c:pt idx="1">
                    <c:v>Cost of Fatalities and Injuries as Share of Gross Domestic Product</c:v>
                  </c:pt>
                  <c:pt idx="2">
                    <c:v>Road Transport PM 10 Emissions</c:v>
                  </c:pt>
                  <c:pt idx="3">
                    <c:v>Road Transport NOx Emissions</c:v>
                  </c:pt>
                  <c:pt idx="4">
                    <c:v>Road Transport SOx Emissions</c:v>
                  </c:pt>
                  <c:pt idx="5">
                    <c:v>Transport Air Pollution Health Impact</c:v>
                  </c:pt>
                  <c:pt idx="6">
                    <c:v>Transport Energy Consumption</c:v>
                  </c:pt>
                  <c:pt idx="7">
                    <c:v>Renewable Energy Growth</c:v>
                  </c:pt>
                  <c:pt idx="8">
                    <c:v>Transport Energy Intensity</c:v>
                  </c:pt>
                  <c:pt idx="9">
                    <c:v>Gross Value Added by Transport</c:v>
                  </c:pt>
                  <c:pt idx="10">
                    <c:v>Gross Value Added per Employee </c:v>
                  </c:pt>
                  <c:pt idx="11">
                    <c:v>Transport Sector Employment </c:v>
                  </c:pt>
                  <c:pt idx="12">
                    <c:v>Female Workers in Transport </c:v>
                  </c:pt>
                  <c:pt idx="13">
                    <c:v>Monthly Wages in the Transport Sector</c:v>
                  </c:pt>
                  <c:pt idx="14">
                    <c:v>Road Infrastructure</c:v>
                  </c:pt>
                  <c:pt idx="15">
                    <c:v>Heavy Railway Infrastructure </c:v>
                  </c:pt>
                  <c:pt idx="16">
                    <c:v>Passenger and freight volumes</c:v>
                  </c:pt>
                  <c:pt idx="17">
                    <c:v>Share of Paved Roads</c:v>
                  </c:pt>
                  <c:pt idx="18">
                    <c:v>Population Covered by a Mobile Network, by Technology</c:v>
                  </c:pt>
                  <c:pt idx="19">
                    <c:v>Percentage of Individuals Using the Internet</c:v>
                  </c:pt>
                  <c:pt idx="20">
                    <c:v>Rapid Transit Kilometers</c:v>
                  </c:pt>
                  <c:pt idx="21">
                    <c:v>Import of Buses</c:v>
                  </c:pt>
                  <c:pt idx="22">
                    <c:v>Transport Fossil Fuel Subsidies</c:v>
                  </c:pt>
                  <c:pt idx="23">
                    <c:v>Transport CO2 Emissions</c:v>
                  </c:pt>
                  <c:pt idx="24">
                    <c:v>Transport CO2 Intensity (with GDP)</c:v>
                  </c:pt>
                  <c:pt idx="25">
                    <c:v>Grid Emission Factor</c:v>
                  </c:pt>
                  <c:pt idx="26">
                    <c:v>Transport Sector Public-Private Partnerships Investments</c:v>
                  </c:pt>
                </c15:dlblRangeCache>
              </c15:datalabelsRange>
            </c:ext>
            <c:ext xmlns:c16="http://schemas.microsoft.com/office/drawing/2014/chart" uri="{C3380CC4-5D6E-409C-BE32-E72D297353CC}">
              <c16:uniqueId val="{0000001B-32D1-465D-A949-C52D3FFF8F73}"/>
            </c:ext>
          </c:extLst>
        </c:ser>
        <c:ser>
          <c:idx val="0"/>
          <c:order val="1"/>
          <c:tx>
            <c:v>orange</c:v>
          </c:tx>
          <c:spPr>
            <a:ln w="25400" cap="rnd">
              <a:noFill/>
              <a:round/>
            </a:ln>
            <a:effectLst/>
          </c:spPr>
          <c:marker>
            <c:symbol val="circle"/>
            <c:size val="5"/>
            <c:spPr>
              <a:solidFill>
                <a:srgbClr val="FFC000"/>
              </a:solidFill>
              <a:ln w="9525">
                <a:solidFill>
                  <a:srgbClr val="FFC000"/>
                </a:solidFill>
              </a:ln>
              <a:effectLst/>
            </c:spPr>
          </c:marker>
          <c:dPt>
            <c:idx val="0"/>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1C-32D1-465D-A949-C52D3FFF8F73}"/>
              </c:ext>
            </c:extLst>
          </c:dPt>
          <c:dPt>
            <c:idx val="1"/>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1D-32D1-465D-A949-C52D3FFF8F73}"/>
              </c:ext>
            </c:extLst>
          </c:dPt>
          <c:dPt>
            <c:idx val="3"/>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1E-32D1-465D-A949-C52D3FFF8F73}"/>
              </c:ext>
            </c:extLst>
          </c:dPt>
          <c:dPt>
            <c:idx val="6"/>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1F-32D1-465D-A949-C52D3FFF8F73}"/>
              </c:ext>
            </c:extLst>
          </c:dPt>
          <c:dPt>
            <c:idx val="8"/>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0-32D1-465D-A949-C52D3FFF8F73}"/>
              </c:ext>
            </c:extLst>
          </c:dPt>
          <c:dPt>
            <c:idx val="9"/>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1-32D1-465D-A949-C52D3FFF8F73}"/>
              </c:ext>
            </c:extLst>
          </c:dPt>
          <c:dPt>
            <c:idx val="10"/>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2-32D1-465D-A949-C52D3FFF8F73}"/>
              </c:ext>
            </c:extLst>
          </c:dPt>
          <c:dPt>
            <c:idx val="13"/>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3-32D1-465D-A949-C52D3FFF8F73}"/>
              </c:ext>
            </c:extLst>
          </c:dPt>
          <c:dPt>
            <c:idx val="14"/>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4-32D1-465D-A949-C52D3FFF8F73}"/>
              </c:ext>
            </c:extLst>
          </c:dPt>
          <c:dPt>
            <c:idx val="15"/>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5-32D1-465D-A949-C52D3FFF8F73}"/>
              </c:ext>
            </c:extLst>
          </c:dPt>
          <c:dPt>
            <c:idx val="16"/>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6-32D1-465D-A949-C52D3FFF8F73}"/>
              </c:ext>
            </c:extLst>
          </c:dPt>
          <c:dPt>
            <c:idx val="17"/>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7-32D1-465D-A949-C52D3FFF8F73}"/>
              </c:ext>
            </c:extLst>
          </c:dPt>
          <c:dPt>
            <c:idx val="20"/>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8-32D1-465D-A949-C52D3FFF8F73}"/>
              </c:ext>
            </c:extLst>
          </c:dPt>
          <c:dPt>
            <c:idx val="22"/>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9-32D1-465D-A949-C52D3FFF8F73}"/>
              </c:ext>
            </c:extLst>
          </c:dPt>
          <c:dPt>
            <c:idx val="23"/>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A-32D1-465D-A949-C52D3FFF8F73}"/>
              </c:ext>
            </c:extLst>
          </c:dPt>
          <c:dPt>
            <c:idx val="24"/>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B-32D1-465D-A949-C52D3FFF8F73}"/>
              </c:ext>
            </c:extLst>
          </c:dPt>
          <c:dPt>
            <c:idx val="26"/>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2C-32D1-465D-A949-C52D3FFF8F73}"/>
              </c:ext>
            </c:extLst>
          </c:dPt>
          <c:dLbls>
            <c:dLbl>
              <c:idx val="0"/>
              <c:layout>
                <c:manualLayout>
                  <c:x val="0.12438898065231821"/>
                  <c:y val="1.3871104021921149E-2"/>
                </c:manualLayout>
              </c:layout>
              <c:tx>
                <c:rich>
                  <a:bodyPr/>
                  <a:lstStyle/>
                  <a:p>
                    <a:fld id="{1E661705-B791-4B32-A4E7-611A7EC61976}"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32D1-465D-A949-C52D3FFF8F73}"/>
                </c:ext>
              </c:extLst>
            </c:dLbl>
            <c:dLbl>
              <c:idx val="1"/>
              <c:layout>
                <c:manualLayout>
                  <c:x val="4.0561624125755938E-2"/>
                  <c:y val="-3.8839091261379223E-2"/>
                </c:manualLayout>
              </c:layout>
              <c:tx>
                <c:rich>
                  <a:bodyPr/>
                  <a:lstStyle/>
                  <a:p>
                    <a:fld id="{79DB6C4C-6DA4-42D8-8063-D3E938B1FFA8}"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32D1-465D-A949-C52D3FFF8F73}"/>
                </c:ext>
              </c:extLst>
            </c:dLbl>
            <c:dLbl>
              <c:idx val="2"/>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D-32D1-465D-A949-C52D3FFF8F73}"/>
                </c:ext>
              </c:extLst>
            </c:dLbl>
            <c:dLbl>
              <c:idx val="3"/>
              <c:layout>
                <c:manualLayout>
                  <c:x val="0.20809036362145394"/>
                  <c:y val="7.4989635304595931E-2"/>
                </c:manualLayout>
              </c:layout>
              <c:tx>
                <c:rich>
                  <a:bodyPr/>
                  <a:lstStyle/>
                  <a:p>
                    <a:fld id="{891F1016-9353-41BD-8E24-29C97EC8C77B}"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32D1-465D-A949-C52D3FFF8F73}"/>
                </c:ext>
              </c:extLst>
            </c:dLbl>
            <c:dLbl>
              <c:idx val="4"/>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E-32D1-465D-A949-C52D3FFF8F73}"/>
                </c:ext>
              </c:extLst>
            </c:dLbl>
            <c:dLbl>
              <c:idx val="5"/>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F-32D1-465D-A949-C52D3FFF8F73}"/>
                </c:ext>
              </c:extLst>
            </c:dLbl>
            <c:dLbl>
              <c:idx val="6"/>
              <c:layout>
                <c:manualLayout>
                  <c:x val="0.11890496570711732"/>
                  <c:y val="2.6197693756748876E-2"/>
                </c:manualLayout>
              </c:layout>
              <c:tx>
                <c:rich>
                  <a:bodyPr/>
                  <a:lstStyle/>
                  <a:p>
                    <a:fld id="{F65B915D-94C8-4A52-B6A5-0FC74ABB886F}"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32D1-465D-A949-C52D3FFF8F73}"/>
                </c:ext>
              </c:extLst>
            </c:dLbl>
            <c:dLbl>
              <c:idx val="7"/>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0-32D1-465D-A949-C52D3FFF8F73}"/>
                </c:ext>
              </c:extLst>
            </c:dLbl>
            <c:dLbl>
              <c:idx val="8"/>
              <c:layout>
                <c:manualLayout>
                  <c:x val="-0.15143006340282222"/>
                  <c:y val="0.10264616976221641"/>
                </c:manualLayout>
              </c:layout>
              <c:tx>
                <c:rich>
                  <a:bodyPr/>
                  <a:lstStyle/>
                  <a:p>
                    <a:fld id="{FE633254-291D-4689-AA3B-393AB4862497}"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32D1-465D-A949-C52D3FFF8F73}"/>
                </c:ext>
              </c:extLst>
            </c:dLbl>
            <c:dLbl>
              <c:idx val="9"/>
              <c:layout>
                <c:manualLayout>
                  <c:x val="-0.26709189447597104"/>
                  <c:y val="-0.13149336892763991"/>
                </c:manualLayout>
              </c:layout>
              <c:tx>
                <c:rich>
                  <a:bodyPr/>
                  <a:lstStyle/>
                  <a:p>
                    <a:fld id="{3B4AE08D-BFFB-47FD-8118-BA2DC064F8BE}"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32D1-465D-A949-C52D3FFF8F73}"/>
                </c:ext>
              </c:extLst>
            </c:dLbl>
            <c:dLbl>
              <c:idx val="10"/>
              <c:layout>
                <c:manualLayout>
                  <c:x val="4.7321894813381928E-2"/>
                  <c:y val="-7.3516851316182089E-2"/>
                </c:manualLayout>
              </c:layout>
              <c:tx>
                <c:rich>
                  <a:bodyPr/>
                  <a:lstStyle/>
                  <a:p>
                    <a:fld id="{503A7EE6-2530-4CDB-866F-E7DBAC9596BF}"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32D1-465D-A949-C52D3FFF8F73}"/>
                </c:ext>
              </c:extLst>
            </c:dLbl>
            <c:dLbl>
              <c:idx val="11"/>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1-32D1-465D-A949-C52D3FFF8F73}"/>
                </c:ext>
              </c:extLst>
            </c:dLbl>
            <c:dLbl>
              <c:idx val="12"/>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2-32D1-465D-A949-C52D3FFF8F73}"/>
                </c:ext>
              </c:extLst>
            </c:dLbl>
            <c:dLbl>
              <c:idx val="13"/>
              <c:layout>
                <c:manualLayout>
                  <c:x val="-0.29081149644683513"/>
                  <c:y val="5.4626595099036043E-2"/>
                </c:manualLayout>
              </c:layout>
              <c:tx>
                <c:rich>
                  <a:bodyPr/>
                  <a:lstStyle/>
                  <a:p>
                    <a:fld id="{6A402301-528E-48B1-86F9-347D74AB7637}"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32D1-465D-A949-C52D3FFF8F73}"/>
                </c:ext>
              </c:extLst>
            </c:dLbl>
            <c:dLbl>
              <c:idx val="14"/>
              <c:layout>
                <c:manualLayout>
                  <c:x val="2.0280812062877969E-2"/>
                  <c:y val="-1.8032435228497495E-2"/>
                </c:manualLayout>
              </c:layout>
              <c:tx>
                <c:rich>
                  <a:bodyPr/>
                  <a:lstStyle/>
                  <a:p>
                    <a:fld id="{42B6F7D6-36DC-4C43-92FB-751968A26648}"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32D1-465D-A949-C52D3FFF8F73}"/>
                </c:ext>
              </c:extLst>
            </c:dLbl>
            <c:dLbl>
              <c:idx val="15"/>
              <c:layout>
                <c:manualLayout>
                  <c:x val="-0.33708040041303305"/>
                  <c:y val="-5.2639734185637443E-2"/>
                </c:manualLayout>
              </c:layout>
              <c:tx>
                <c:rich>
                  <a:bodyPr/>
                  <a:lstStyle/>
                  <a:p>
                    <a:fld id="{6D59038D-68DE-4B5F-B7C3-1E985247261E}"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32D1-465D-A949-C52D3FFF8F73}"/>
                </c:ext>
              </c:extLst>
            </c:dLbl>
            <c:dLbl>
              <c:idx val="16"/>
              <c:layout>
                <c:manualLayout>
                  <c:x val="-0.28215202470615075"/>
                  <c:y val="-7.6993750586775406E-2"/>
                </c:manualLayout>
              </c:layout>
              <c:tx>
                <c:rich>
                  <a:bodyPr/>
                  <a:lstStyle/>
                  <a:p>
                    <a:fld id="{BA3077DC-D484-43F2-A995-9A8078954CE3}"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32D1-465D-A949-C52D3FFF8F73}"/>
                </c:ext>
              </c:extLst>
            </c:dLbl>
            <c:dLbl>
              <c:idx val="17"/>
              <c:layout>
                <c:manualLayout>
                  <c:x val="-0.31773272231842153"/>
                  <c:y val="-8.3226624131526906E-3"/>
                </c:manualLayout>
              </c:layout>
              <c:tx>
                <c:rich>
                  <a:bodyPr/>
                  <a:lstStyle/>
                  <a:p>
                    <a:fld id="{CF2FC2CC-A016-403F-97F2-48C529D23955}"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7-32D1-465D-A949-C52D3FFF8F73}"/>
                </c:ext>
              </c:extLst>
            </c:dLbl>
            <c:dLbl>
              <c:idx val="18"/>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3-32D1-465D-A949-C52D3FFF8F73}"/>
                </c:ext>
              </c:extLst>
            </c:dLbl>
            <c:dLbl>
              <c:idx val="19"/>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4-32D1-465D-A949-C52D3FFF8F73}"/>
                </c:ext>
              </c:extLst>
            </c:dLbl>
            <c:dLbl>
              <c:idx val="20"/>
              <c:layout>
                <c:manualLayout>
                  <c:x val="-9.340575374370455E-2"/>
                  <c:y val="-0.15427486805206891"/>
                </c:manualLayout>
              </c:layout>
              <c:tx>
                <c:rich>
                  <a:bodyPr/>
                  <a:lstStyle/>
                  <a:p>
                    <a:fld id="{66960097-C431-4C25-95BD-2566761434E4}"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8-32D1-465D-A949-C52D3FFF8F73}"/>
                </c:ext>
              </c:extLst>
            </c:dLbl>
            <c:dLbl>
              <c:idx val="21"/>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5-32D1-465D-A949-C52D3FFF8F73}"/>
                </c:ext>
              </c:extLst>
            </c:dLbl>
            <c:dLbl>
              <c:idx val="22"/>
              <c:layout>
                <c:manualLayout>
                  <c:x val="-0.26229850267988841"/>
                  <c:y val="4.1613312065763453E-3"/>
                </c:manualLayout>
              </c:layout>
              <c:tx>
                <c:rich>
                  <a:bodyPr/>
                  <a:lstStyle/>
                  <a:p>
                    <a:fld id="{5A2DA25B-B035-4970-A288-EEFF728DCB0A}"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9-32D1-465D-A949-C52D3FFF8F73}"/>
                </c:ext>
              </c:extLst>
            </c:dLbl>
            <c:dLbl>
              <c:idx val="23"/>
              <c:layout>
                <c:manualLayout>
                  <c:x val="6.7602706876259896E-3"/>
                  <c:y val="1.1096883217536921E-2"/>
                </c:manualLayout>
              </c:layout>
              <c:tx>
                <c:rich>
                  <a:bodyPr/>
                  <a:lstStyle/>
                  <a:p>
                    <a:fld id="{B161A6EE-E708-4340-BEFF-58B629C6C9E6}"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A-32D1-465D-A949-C52D3FFF8F73}"/>
                </c:ext>
              </c:extLst>
            </c:dLbl>
            <c:dLbl>
              <c:idx val="24"/>
              <c:layout>
                <c:manualLayout>
                  <c:x val="4.1441958576361203E-2"/>
                  <c:y val="7.8678205764819945E-2"/>
                </c:manualLayout>
              </c:layout>
              <c:tx>
                <c:rich>
                  <a:bodyPr/>
                  <a:lstStyle/>
                  <a:p>
                    <a:fld id="{73FC5D86-F607-4FCC-8827-6F05A7FE7254}"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B-32D1-465D-A949-C52D3FFF8F73}"/>
                </c:ext>
              </c:extLst>
            </c:dLbl>
            <c:dLbl>
              <c:idx val="25"/>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6-32D1-465D-A949-C52D3FFF8F73}"/>
                </c:ext>
              </c:extLst>
            </c:dLbl>
            <c:dLbl>
              <c:idx val="26"/>
              <c:layout>
                <c:manualLayout>
                  <c:x val="-2.5689028612978861E-2"/>
                  <c:y val="-7.2129740913990006E-2"/>
                </c:manualLayout>
              </c:layout>
              <c:tx>
                <c:rich>
                  <a:bodyPr/>
                  <a:lstStyle/>
                  <a:p>
                    <a:fld id="{D7D859FD-FFC9-4BE1-B016-FC3DE08F656B}"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C-32D1-465D-A949-C52D3FFF8F73}"/>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Sheet1!$D$3:$D$29</c:f>
              <c:numCache>
                <c:formatCode>0.0%</c:formatCode>
                <c:ptCount val="27"/>
                <c:pt idx="0">
                  <c:v>8.1054303825722762E-4</c:v>
                </c:pt>
                <c:pt idx="1">
                  <c:v>4.2674352840119993E-2</c:v>
                </c:pt>
                <c:pt idx="3">
                  <c:v>4.7792303604190511E-3</c:v>
                </c:pt>
                <c:pt idx="6">
                  <c:v>4.0362297886193943E-2</c:v>
                </c:pt>
                <c:pt idx="8">
                  <c:v>-3.2521012873519051E-2</c:v>
                </c:pt>
                <c:pt idx="9">
                  <c:v>6.8106790621525137E-2</c:v>
                </c:pt>
                <c:pt idx="10">
                  <c:v>3.5998978592341135E-2</c:v>
                </c:pt>
                <c:pt idx="13">
                  <c:v>2.9442399497630056E-3</c:v>
                </c:pt>
                <c:pt idx="14">
                  <c:v>4.1099406038733965E-2</c:v>
                </c:pt>
                <c:pt idx="15">
                  <c:v>1.6257463276166062E-2</c:v>
                </c:pt>
                <c:pt idx="16">
                  <c:v>4.6374690567637211E-2</c:v>
                </c:pt>
                <c:pt idx="17">
                  <c:v>1.757774233911702E-2</c:v>
                </c:pt>
                <c:pt idx="20">
                  <c:v>6.3135771965763032E-2</c:v>
                </c:pt>
                <c:pt idx="22">
                  <c:v>-9.6080870785495431E-2</c:v>
                </c:pt>
                <c:pt idx="23">
                  <c:v>4.047041034381671E-2</c:v>
                </c:pt>
                <c:pt idx="24">
                  <c:v>-3.2420474309973302E-2</c:v>
                </c:pt>
                <c:pt idx="26">
                  <c:v>0.31722338540233896</c:v>
                </c:pt>
              </c:numCache>
            </c:numRef>
          </c:xVal>
          <c:yVal>
            <c:numRef>
              <c:f>Sheet1!$E$3:$E$29</c:f>
              <c:numCache>
                <c:formatCode>0.0%</c:formatCode>
                <c:ptCount val="27"/>
                <c:pt idx="0">
                  <c:v>2.3715952337988178E-4</c:v>
                </c:pt>
                <c:pt idx="1">
                  <c:v>3.6103138401749293E-2</c:v>
                </c:pt>
                <c:pt idx="3">
                  <c:v>-7.8118162247841072E-3</c:v>
                </c:pt>
                <c:pt idx="6">
                  <c:v>-8.5254433360294479E-3</c:v>
                </c:pt>
                <c:pt idx="8">
                  <c:v>-5.3885270882389036E-2</c:v>
                </c:pt>
                <c:pt idx="9">
                  <c:v>6.0107537464875627E-2</c:v>
                </c:pt>
                <c:pt idx="10">
                  <c:v>4.4811458672735727E-2</c:v>
                </c:pt>
                <c:pt idx="13">
                  <c:v>1.2667507473726802E-2</c:v>
                </c:pt>
                <c:pt idx="14">
                  <c:v>2.8438620299835016E-2</c:v>
                </c:pt>
                <c:pt idx="15">
                  <c:v>2.4404148675106763E-2</c:v>
                </c:pt>
                <c:pt idx="16">
                  <c:v>3.2342655750724703E-2</c:v>
                </c:pt>
                <c:pt idx="17">
                  <c:v>2.3697705630068677E-2</c:v>
                </c:pt>
                <c:pt idx="20">
                  <c:v>7.8780092877383634E-2</c:v>
                </c:pt>
                <c:pt idx="22">
                  <c:v>-3.2400661375207251E-2</c:v>
                </c:pt>
                <c:pt idx="23">
                  <c:v>1.1682693332446092E-2</c:v>
                </c:pt>
                <c:pt idx="24">
                  <c:v>-4.2081395638877472E-2</c:v>
                </c:pt>
                <c:pt idx="26">
                  <c:v>0.11002914721719526</c:v>
                </c:pt>
              </c:numCache>
            </c:numRef>
          </c:yVal>
          <c:smooth val="0"/>
          <c:extLst>
            <c:ext xmlns:c15="http://schemas.microsoft.com/office/drawing/2012/chart" uri="{02D57815-91ED-43cb-92C2-25804820EDAC}">
              <c15:datalabelsRange>
                <c15:f>Sheet1!$A$3:$A$29</c15:f>
                <c15:dlblRangeCache>
                  <c:ptCount val="27"/>
                  <c:pt idx="0">
                    <c:v>Road Crash Fatalities</c:v>
                  </c:pt>
                  <c:pt idx="1">
                    <c:v>Cost of Fatalities and Injuries as Share of Gross Domestic Product</c:v>
                  </c:pt>
                  <c:pt idx="2">
                    <c:v>Road Transport PM 10 Emissions</c:v>
                  </c:pt>
                  <c:pt idx="3">
                    <c:v>Road Transport NOx Emissions</c:v>
                  </c:pt>
                  <c:pt idx="4">
                    <c:v>Road Transport SOx Emissions</c:v>
                  </c:pt>
                  <c:pt idx="5">
                    <c:v>Transport Air Pollution Health Impact</c:v>
                  </c:pt>
                  <c:pt idx="6">
                    <c:v>Transport Energy Consumption</c:v>
                  </c:pt>
                  <c:pt idx="7">
                    <c:v>Renewable Energy Growth</c:v>
                  </c:pt>
                  <c:pt idx="8">
                    <c:v>Transport Energy Intensity</c:v>
                  </c:pt>
                  <c:pt idx="9">
                    <c:v>Gross Value Added by Transport</c:v>
                  </c:pt>
                  <c:pt idx="10">
                    <c:v>Gross Value Added per Employee </c:v>
                  </c:pt>
                  <c:pt idx="11">
                    <c:v>Transport Sector Employment </c:v>
                  </c:pt>
                  <c:pt idx="12">
                    <c:v>Female Workers in Transport </c:v>
                  </c:pt>
                  <c:pt idx="13">
                    <c:v>Monthly Wages in the Transport Sector</c:v>
                  </c:pt>
                  <c:pt idx="14">
                    <c:v>Road Infrastructure</c:v>
                  </c:pt>
                  <c:pt idx="15">
                    <c:v>Heavy Railway Infrastructure </c:v>
                  </c:pt>
                  <c:pt idx="16">
                    <c:v>Passenger and freight volumes</c:v>
                  </c:pt>
                  <c:pt idx="17">
                    <c:v>Share of Paved Roads</c:v>
                  </c:pt>
                  <c:pt idx="18">
                    <c:v>Population Covered by a Mobile Network, by Technology</c:v>
                  </c:pt>
                  <c:pt idx="19">
                    <c:v>Percentage of Individuals Using the Internet</c:v>
                  </c:pt>
                  <c:pt idx="20">
                    <c:v>Rapid Transit Kilometers</c:v>
                  </c:pt>
                  <c:pt idx="21">
                    <c:v>Import of Buses</c:v>
                  </c:pt>
                  <c:pt idx="22">
                    <c:v>Transport Fossil Fuel Subsidies</c:v>
                  </c:pt>
                  <c:pt idx="23">
                    <c:v>Transport CO2 Emissions</c:v>
                  </c:pt>
                  <c:pt idx="24">
                    <c:v>Transport CO2 Intensity (with GDP)</c:v>
                  </c:pt>
                  <c:pt idx="25">
                    <c:v>Grid Emission Factor</c:v>
                  </c:pt>
                  <c:pt idx="26">
                    <c:v>Transport Sector Public-Private Partnerships Investments</c:v>
                  </c:pt>
                </c15:dlblRangeCache>
              </c15:datalabelsRange>
            </c:ext>
            <c:ext xmlns:c16="http://schemas.microsoft.com/office/drawing/2014/chart" uri="{C3380CC4-5D6E-409C-BE32-E72D297353CC}">
              <c16:uniqueId val="{00000037-32D1-465D-A949-C52D3FFF8F73}"/>
            </c:ext>
          </c:extLst>
        </c:ser>
        <c:ser>
          <c:idx val="2"/>
          <c:order val="2"/>
          <c:tx>
            <c:v>red</c:v>
          </c:tx>
          <c:spPr>
            <a:ln w="25400" cap="rnd">
              <a:noFill/>
              <a:round/>
            </a:ln>
            <a:effectLst/>
          </c:spPr>
          <c:marker>
            <c:symbol val="circle"/>
            <c:size val="5"/>
            <c:spPr>
              <a:solidFill>
                <a:srgbClr val="FF0000"/>
              </a:solidFill>
              <a:ln w="9525">
                <a:solidFill>
                  <a:srgbClr val="FF0000"/>
                </a:solidFill>
              </a:ln>
              <a:effectLst/>
            </c:spPr>
          </c:marker>
          <c:dPt>
            <c:idx val="5"/>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38-32D1-465D-A949-C52D3FFF8F73}"/>
              </c:ext>
            </c:extLst>
          </c:dPt>
          <c:dPt>
            <c:idx val="11"/>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39-32D1-465D-A949-C52D3FFF8F73}"/>
              </c:ext>
            </c:extLst>
          </c:dPt>
          <c:dPt>
            <c:idx val="12"/>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3A-32D1-465D-A949-C52D3FFF8F73}"/>
              </c:ext>
            </c:extLst>
          </c:dPt>
          <c:dPt>
            <c:idx val="21"/>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3B-32D1-465D-A949-C52D3FFF8F73}"/>
              </c:ext>
            </c:extLst>
          </c:dPt>
          <c:dPt>
            <c:idx val="25"/>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3C-32D1-465D-A949-C52D3FFF8F73}"/>
              </c:ext>
            </c:extLst>
          </c:dPt>
          <c:dLbls>
            <c:dLbl>
              <c:idx val="0"/>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D-32D1-465D-A949-C52D3FFF8F73}"/>
                </c:ext>
              </c:extLst>
            </c:dLbl>
            <c:dLbl>
              <c:idx val="1"/>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E-32D1-465D-A949-C52D3FFF8F73}"/>
                </c:ext>
              </c:extLst>
            </c:dLbl>
            <c:dLbl>
              <c:idx val="2"/>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F-32D1-465D-A949-C52D3FFF8F73}"/>
                </c:ext>
              </c:extLst>
            </c:dLbl>
            <c:dLbl>
              <c:idx val="3"/>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0-32D1-465D-A949-C52D3FFF8F73}"/>
                </c:ext>
              </c:extLst>
            </c:dLbl>
            <c:dLbl>
              <c:idx val="4"/>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1-32D1-465D-A949-C52D3FFF8F73}"/>
                </c:ext>
              </c:extLst>
            </c:dLbl>
            <c:dLbl>
              <c:idx val="5"/>
              <c:layout>
                <c:manualLayout>
                  <c:x val="-0.29746181423273194"/>
                  <c:y val="-0.10251960340105232"/>
                </c:manualLayout>
              </c:layout>
              <c:tx>
                <c:rich>
                  <a:bodyPr/>
                  <a:lstStyle/>
                  <a:p>
                    <a:fld id="{FF0EEC55-D7BD-42A0-8611-92CA2DA913EF}"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8-32D1-465D-A949-C52D3FFF8F73}"/>
                </c:ext>
              </c:extLst>
            </c:dLbl>
            <c:dLbl>
              <c:idx val="6"/>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2-32D1-465D-A949-C52D3FFF8F73}"/>
                </c:ext>
              </c:extLst>
            </c:dLbl>
            <c:dLbl>
              <c:idx val="7"/>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3-32D1-465D-A949-C52D3FFF8F73}"/>
                </c:ext>
              </c:extLst>
            </c:dLbl>
            <c:dLbl>
              <c:idx val="8"/>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4-32D1-465D-A949-C52D3FFF8F73}"/>
                </c:ext>
              </c:extLst>
            </c:dLbl>
            <c:dLbl>
              <c:idx val="9"/>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5-32D1-465D-A949-C52D3FFF8F73}"/>
                </c:ext>
              </c:extLst>
            </c:dLbl>
            <c:dLbl>
              <c:idx val="10"/>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6-32D1-465D-A949-C52D3FFF8F73}"/>
                </c:ext>
              </c:extLst>
            </c:dLbl>
            <c:dLbl>
              <c:idx val="11"/>
              <c:layout>
                <c:manualLayout>
                  <c:x val="0.18607813446396107"/>
                  <c:y val="-9.7098166783206145E-3"/>
                </c:manualLayout>
              </c:layout>
              <c:tx>
                <c:rich>
                  <a:bodyPr/>
                  <a:lstStyle/>
                  <a:p>
                    <a:fld id="{D097735E-8E08-4291-9321-09ADABBB6D87}"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9-32D1-465D-A949-C52D3FFF8F73}"/>
                </c:ext>
              </c:extLst>
            </c:dLbl>
            <c:dLbl>
              <c:idx val="12"/>
              <c:layout>
                <c:manualLayout>
                  <c:x val="-0.23525741992938445"/>
                  <c:y val="1.1096883217536869E-2"/>
                </c:manualLayout>
              </c:layout>
              <c:tx>
                <c:rich>
                  <a:bodyPr/>
                  <a:lstStyle/>
                  <a:p>
                    <a:fld id="{49988B51-9E33-444D-B201-A54C09D6CDD5}"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A-32D1-465D-A949-C52D3FFF8F73}"/>
                </c:ext>
              </c:extLst>
            </c:dLbl>
            <c:dLbl>
              <c:idx val="13"/>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7-32D1-465D-A949-C52D3FFF8F73}"/>
                </c:ext>
              </c:extLst>
            </c:dLbl>
            <c:dLbl>
              <c:idx val="14"/>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8-32D1-465D-A949-C52D3FFF8F73}"/>
                </c:ext>
              </c:extLst>
            </c:dLbl>
            <c:dLbl>
              <c:idx val="15"/>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9-32D1-465D-A949-C52D3FFF8F73}"/>
                </c:ext>
              </c:extLst>
            </c:dLbl>
            <c:dLbl>
              <c:idx val="16"/>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A-32D1-465D-A949-C52D3FFF8F73}"/>
                </c:ext>
              </c:extLst>
            </c:dLbl>
            <c:dLbl>
              <c:idx val="17"/>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B-32D1-465D-A949-C52D3FFF8F73}"/>
                </c:ext>
              </c:extLst>
            </c:dLbl>
            <c:dLbl>
              <c:idx val="18"/>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C-32D1-465D-A949-C52D3FFF8F73}"/>
                </c:ext>
              </c:extLst>
            </c:dLbl>
            <c:dLbl>
              <c:idx val="19"/>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D-32D1-465D-A949-C52D3FFF8F73}"/>
                </c:ext>
              </c:extLst>
            </c:dLbl>
            <c:dLbl>
              <c:idx val="20"/>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E-32D1-465D-A949-C52D3FFF8F73}"/>
                </c:ext>
              </c:extLst>
            </c:dLbl>
            <c:dLbl>
              <c:idx val="21"/>
              <c:layout>
                <c:manualLayout>
                  <c:x val="0.10410816858944025"/>
                  <c:y val="1.3871104021920132E-3"/>
                </c:manualLayout>
              </c:layout>
              <c:tx>
                <c:rich>
                  <a:bodyPr/>
                  <a:lstStyle/>
                  <a:p>
                    <a:fld id="{EC8E54E4-3D2D-4478-9F17-95E9BDA3F25C}"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B-32D1-465D-A949-C52D3FFF8F73}"/>
                </c:ext>
              </c:extLst>
            </c:dLbl>
            <c:dLbl>
              <c:idx val="22"/>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F-32D1-465D-A949-C52D3FFF8F73}"/>
                </c:ext>
              </c:extLst>
            </c:dLbl>
            <c:dLbl>
              <c:idx val="23"/>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0-32D1-465D-A949-C52D3FFF8F73}"/>
                </c:ext>
              </c:extLst>
            </c:dLbl>
            <c:dLbl>
              <c:idx val="24"/>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1-32D1-465D-A949-C52D3FFF8F73}"/>
                </c:ext>
              </c:extLst>
            </c:dLbl>
            <c:dLbl>
              <c:idx val="25"/>
              <c:layout>
                <c:manualLayout>
                  <c:x val="4.6572369236030295E-3"/>
                  <c:y val="7.3202178556509193E-2"/>
                </c:manualLayout>
              </c:layout>
              <c:tx>
                <c:rich>
                  <a:bodyPr/>
                  <a:lstStyle/>
                  <a:p>
                    <a:fld id="{11E64D25-E459-4E6E-BE88-32D7514E0E30}" type="CELLRANGE">
                      <a:rPr lang="en-US"/>
                      <a:pPr/>
                      <a:t>[CELLRANGE]</a:t>
                    </a:fld>
                    <a:endParaRPr lang="en-IN"/>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C-32D1-465D-A949-C52D3FFF8F73}"/>
                </c:ext>
              </c:extLst>
            </c:dLbl>
            <c:dLbl>
              <c:idx val="26"/>
              <c:tx>
                <c:rich>
                  <a:bodyPr/>
                  <a:lstStyle/>
                  <a:p>
                    <a:endParaRPr lang="en-IN"/>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2-32D1-465D-A949-C52D3FFF8F73}"/>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Sheet1!$F$3:$F$29</c:f>
              <c:numCache>
                <c:formatCode>General</c:formatCode>
                <c:ptCount val="27"/>
                <c:pt idx="5" formatCode="0.0%">
                  <c:v>3.3858887784860459E-2</c:v>
                </c:pt>
                <c:pt idx="11" formatCode="0.0%">
                  <c:v>3.0992127108861123E-2</c:v>
                </c:pt>
                <c:pt idx="12" formatCode="0.0%">
                  <c:v>2.042135905782172E-2</c:v>
                </c:pt>
                <c:pt idx="21" formatCode="0.0%">
                  <c:v>8.2904337368564285E-2</c:v>
                </c:pt>
                <c:pt idx="25" formatCode="0.0%">
                  <c:v>3.714402275777573E-3</c:v>
                </c:pt>
              </c:numCache>
            </c:numRef>
          </c:xVal>
          <c:yVal>
            <c:numRef>
              <c:f>Sheet1!$G$3:$G$29</c:f>
              <c:numCache>
                <c:formatCode>General</c:formatCode>
                <c:ptCount val="27"/>
                <c:pt idx="5" formatCode="0.0%">
                  <c:v>4.4127717715069847E-2</c:v>
                </c:pt>
                <c:pt idx="11" formatCode="0.0%">
                  <c:v>1.4640037362885661E-2</c:v>
                </c:pt>
                <c:pt idx="12" formatCode="0.0%">
                  <c:v>1.8673411531147543E-2</c:v>
                </c:pt>
                <c:pt idx="21" formatCode="0.0%">
                  <c:v>-5.4526019981194551E-2</c:v>
                </c:pt>
                <c:pt idx="25" formatCode="0.0%">
                  <c:v>-1.0607282229130988E-2</c:v>
                </c:pt>
              </c:numCache>
            </c:numRef>
          </c:yVal>
          <c:smooth val="0"/>
          <c:extLst>
            <c:ext xmlns:c15="http://schemas.microsoft.com/office/drawing/2012/chart" uri="{02D57815-91ED-43cb-92C2-25804820EDAC}">
              <c15:datalabelsRange>
                <c15:f>Sheet1!$A$3:$A$29</c15:f>
                <c15:dlblRangeCache>
                  <c:ptCount val="27"/>
                  <c:pt idx="0">
                    <c:v>Road Crash Fatalities</c:v>
                  </c:pt>
                  <c:pt idx="1">
                    <c:v>Cost of Fatalities and Injuries as Share of Gross Domestic Product</c:v>
                  </c:pt>
                  <c:pt idx="2">
                    <c:v>Road Transport PM 10 Emissions</c:v>
                  </c:pt>
                  <c:pt idx="3">
                    <c:v>Road Transport NOx Emissions</c:v>
                  </c:pt>
                  <c:pt idx="4">
                    <c:v>Road Transport SOx Emissions</c:v>
                  </c:pt>
                  <c:pt idx="5">
                    <c:v>Transport Air Pollution Health Impact</c:v>
                  </c:pt>
                  <c:pt idx="6">
                    <c:v>Transport Energy Consumption</c:v>
                  </c:pt>
                  <c:pt idx="7">
                    <c:v>Renewable Energy Growth</c:v>
                  </c:pt>
                  <c:pt idx="8">
                    <c:v>Transport Energy Intensity</c:v>
                  </c:pt>
                  <c:pt idx="9">
                    <c:v>Gross Value Added by Transport</c:v>
                  </c:pt>
                  <c:pt idx="10">
                    <c:v>Gross Value Added per Employee </c:v>
                  </c:pt>
                  <c:pt idx="11">
                    <c:v>Transport Sector Employment </c:v>
                  </c:pt>
                  <c:pt idx="12">
                    <c:v>Female Workers in Transport </c:v>
                  </c:pt>
                  <c:pt idx="13">
                    <c:v>Monthly Wages in the Transport Sector</c:v>
                  </c:pt>
                  <c:pt idx="14">
                    <c:v>Road Infrastructure</c:v>
                  </c:pt>
                  <c:pt idx="15">
                    <c:v>Heavy Railway Infrastructure </c:v>
                  </c:pt>
                  <c:pt idx="16">
                    <c:v>Passenger and freight volumes</c:v>
                  </c:pt>
                  <c:pt idx="17">
                    <c:v>Share of Paved Roads</c:v>
                  </c:pt>
                  <c:pt idx="18">
                    <c:v>Population Covered by a Mobile Network, by Technology</c:v>
                  </c:pt>
                  <c:pt idx="19">
                    <c:v>Percentage of Individuals Using the Internet</c:v>
                  </c:pt>
                  <c:pt idx="20">
                    <c:v>Rapid Transit Kilometers</c:v>
                  </c:pt>
                  <c:pt idx="21">
                    <c:v>Import of Buses</c:v>
                  </c:pt>
                  <c:pt idx="22">
                    <c:v>Transport Fossil Fuel Subsidies</c:v>
                  </c:pt>
                  <c:pt idx="23">
                    <c:v>Transport CO2 Emissions</c:v>
                  </c:pt>
                  <c:pt idx="24">
                    <c:v>Transport CO2 Intensity (with GDP)</c:v>
                  </c:pt>
                  <c:pt idx="25">
                    <c:v>Grid Emission Factor</c:v>
                  </c:pt>
                  <c:pt idx="26">
                    <c:v>Transport Sector Public-Private Partnerships Investments</c:v>
                  </c:pt>
                </c15:dlblRangeCache>
              </c15:datalabelsRange>
            </c:ext>
            <c:ext xmlns:c16="http://schemas.microsoft.com/office/drawing/2014/chart" uri="{C3380CC4-5D6E-409C-BE32-E72D297353CC}">
              <c16:uniqueId val="{00000053-32D1-465D-A949-C52D3FFF8F73}"/>
            </c:ext>
          </c:extLst>
        </c:ser>
        <c:ser>
          <c:idx val="3"/>
          <c:order val="3"/>
          <c:spPr>
            <a:ln w="19050" cap="rnd">
              <a:solidFill>
                <a:schemeClr val="accent3"/>
              </a:solidFill>
              <a:prstDash val="sysDot"/>
              <a:round/>
            </a:ln>
            <a:effectLst/>
          </c:spPr>
          <c:marker>
            <c:symbol val="none"/>
          </c:marker>
          <c:xVal>
            <c:numRef>
              <c:f>Sheet1!$B$34:$B$40</c:f>
              <c:numCache>
                <c:formatCode>General</c:formatCode>
                <c:ptCount val="7"/>
                <c:pt idx="0">
                  <c:v>-0.2</c:v>
                </c:pt>
                <c:pt idx="1">
                  <c:v>-0.1</c:v>
                </c:pt>
                <c:pt idx="2">
                  <c:v>0</c:v>
                </c:pt>
                <c:pt idx="3">
                  <c:v>0.1</c:v>
                </c:pt>
                <c:pt idx="4">
                  <c:v>0.2</c:v>
                </c:pt>
                <c:pt idx="5">
                  <c:v>0.3</c:v>
                </c:pt>
                <c:pt idx="6">
                  <c:v>0.4</c:v>
                </c:pt>
              </c:numCache>
            </c:numRef>
          </c:xVal>
          <c:yVal>
            <c:numRef>
              <c:f>Sheet1!$C$34:$C$40</c:f>
              <c:numCache>
                <c:formatCode>General</c:formatCode>
                <c:ptCount val="7"/>
                <c:pt idx="0">
                  <c:v>-0.2</c:v>
                </c:pt>
                <c:pt idx="1">
                  <c:v>-0.1</c:v>
                </c:pt>
                <c:pt idx="2">
                  <c:v>0</c:v>
                </c:pt>
                <c:pt idx="3">
                  <c:v>0.1</c:v>
                </c:pt>
                <c:pt idx="4">
                  <c:v>0.2</c:v>
                </c:pt>
                <c:pt idx="5">
                  <c:v>0.3</c:v>
                </c:pt>
                <c:pt idx="6">
                  <c:v>0.4</c:v>
                </c:pt>
              </c:numCache>
            </c:numRef>
          </c:yVal>
          <c:smooth val="0"/>
          <c:extLst>
            <c:ext xmlns:c16="http://schemas.microsoft.com/office/drawing/2014/chart" uri="{C3380CC4-5D6E-409C-BE32-E72D297353CC}">
              <c16:uniqueId val="{00000054-32D1-465D-A949-C52D3FFF8F73}"/>
            </c:ext>
          </c:extLst>
        </c:ser>
        <c:dLbls>
          <c:showLegendKey val="0"/>
          <c:showVal val="0"/>
          <c:showCatName val="0"/>
          <c:showSerName val="0"/>
          <c:showPercent val="0"/>
          <c:showBubbleSize val="0"/>
        </c:dLbls>
        <c:axId val="193128384"/>
        <c:axId val="193130656"/>
      </c:scatterChart>
      <c:valAx>
        <c:axId val="193128384"/>
        <c:scaling>
          <c:orientation val="minMax"/>
          <c:max val="0.4"/>
          <c:min val="-0.3"/>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Pre-SDG Annual Growth Rate</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low"/>
        <c:spPr>
          <a:noFill/>
          <a:ln w="22225" cap="flat" cmpd="sng" algn="ctr">
            <a:solidFill>
              <a:schemeClr val="bg2">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93130656"/>
        <c:crosses val="autoZero"/>
        <c:crossBetween val="midCat"/>
        <c:majorUnit val="0.1"/>
      </c:valAx>
      <c:valAx>
        <c:axId val="193130656"/>
        <c:scaling>
          <c:orientation val="minMax"/>
          <c:max val="0.2"/>
          <c:min val="-0.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Post-SDG Annual Growth Rate</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low"/>
        <c:spPr>
          <a:noFill/>
          <a:ln w="25400" cap="flat" cmpd="sng" algn="ctr">
            <a:solidFill>
              <a:schemeClr val="bg2">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93128384"/>
        <c:crosses val="autoZero"/>
        <c:crossBetween val="midCat"/>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Sheet2!$B$9</c:f>
              <c:strCache>
                <c:ptCount val="1"/>
                <c:pt idx="0">
                  <c:v>2015</c:v>
                </c:pt>
              </c:strCache>
            </c:strRef>
          </c:tx>
          <c:spPr>
            <a:solidFill>
              <a:schemeClr val="accent3">
                <a:shade val="47000"/>
              </a:schemeClr>
            </a:solidFill>
            <a:ln>
              <a:noFill/>
            </a:ln>
            <a:effectLst/>
          </c:spPr>
          <c:invertIfNegative val="0"/>
          <c:cat>
            <c:strRef>
              <c:f>Sheet2!$A$10:$A$15</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Sheet2!$B$10:$B$15</c:f>
              <c:numCache>
                <c:formatCode>General</c:formatCode>
                <c:ptCount val="6"/>
                <c:pt idx="0">
                  <c:v>1563.0178822186106</c:v>
                </c:pt>
                <c:pt idx="1">
                  <c:v>3261.1225381865574</c:v>
                </c:pt>
                <c:pt idx="2">
                  <c:v>682.00737553967167</c:v>
                </c:pt>
                <c:pt idx="3">
                  <c:v>932.57048471526991</c:v>
                </c:pt>
                <c:pt idx="4">
                  <c:v>314.17115904325539</c:v>
                </c:pt>
                <c:pt idx="5">
                  <c:v>878.49267477407352</c:v>
                </c:pt>
              </c:numCache>
            </c:numRef>
          </c:val>
          <c:extLst>
            <c:ext xmlns:c16="http://schemas.microsoft.com/office/drawing/2014/chart" uri="{C3380CC4-5D6E-409C-BE32-E72D297353CC}">
              <c16:uniqueId val="{00000000-8357-452E-9F1B-B3639977AB83}"/>
            </c:ext>
          </c:extLst>
        </c:ser>
        <c:ser>
          <c:idx val="1"/>
          <c:order val="1"/>
          <c:tx>
            <c:strRef>
              <c:f>Sheet2!$C$9</c:f>
              <c:strCache>
                <c:ptCount val="1"/>
                <c:pt idx="0">
                  <c:v>2016</c:v>
                </c:pt>
              </c:strCache>
            </c:strRef>
          </c:tx>
          <c:spPr>
            <a:solidFill>
              <a:schemeClr val="accent3">
                <a:shade val="65000"/>
              </a:schemeClr>
            </a:solidFill>
            <a:ln>
              <a:noFill/>
            </a:ln>
            <a:effectLst/>
          </c:spPr>
          <c:invertIfNegative val="0"/>
          <c:cat>
            <c:strRef>
              <c:f>Sheet2!$A$10:$A$15</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Sheet2!$C$10:$C$15</c:f>
              <c:numCache>
                <c:formatCode>General</c:formatCode>
                <c:ptCount val="6"/>
                <c:pt idx="0">
                  <c:v>1570.0215053019642</c:v>
                </c:pt>
                <c:pt idx="1">
                  <c:v>3220.2825522445978</c:v>
                </c:pt>
                <c:pt idx="2">
                  <c:v>659.74598471070306</c:v>
                </c:pt>
                <c:pt idx="3">
                  <c:v>925.3705725655002</c:v>
                </c:pt>
                <c:pt idx="4">
                  <c:v>320.78496395905688</c:v>
                </c:pt>
                <c:pt idx="5">
                  <c:v>897.73719140617618</c:v>
                </c:pt>
              </c:numCache>
            </c:numRef>
          </c:val>
          <c:extLst>
            <c:ext xmlns:c16="http://schemas.microsoft.com/office/drawing/2014/chart" uri="{C3380CC4-5D6E-409C-BE32-E72D297353CC}">
              <c16:uniqueId val="{00000001-8357-452E-9F1B-B3639977AB83}"/>
            </c:ext>
          </c:extLst>
        </c:ser>
        <c:ser>
          <c:idx val="2"/>
          <c:order val="2"/>
          <c:tx>
            <c:strRef>
              <c:f>Sheet2!$D$9</c:f>
              <c:strCache>
                <c:ptCount val="1"/>
                <c:pt idx="0">
                  <c:v>2017</c:v>
                </c:pt>
              </c:strCache>
            </c:strRef>
          </c:tx>
          <c:spPr>
            <a:solidFill>
              <a:schemeClr val="accent3">
                <a:shade val="82000"/>
              </a:schemeClr>
            </a:solidFill>
            <a:ln>
              <a:noFill/>
            </a:ln>
            <a:effectLst/>
          </c:spPr>
          <c:invertIfNegative val="0"/>
          <c:cat>
            <c:strRef>
              <c:f>Sheet2!$A$10:$A$15</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Sheet2!$D$10:$D$15</c:f>
              <c:numCache>
                <c:formatCode>General</c:formatCode>
                <c:ptCount val="6"/>
                <c:pt idx="0">
                  <c:v>1556.4819660536928</c:v>
                </c:pt>
                <c:pt idx="1">
                  <c:v>3168.2985264954673</c:v>
                </c:pt>
                <c:pt idx="2">
                  <c:v>688.97825143299974</c:v>
                </c:pt>
                <c:pt idx="3">
                  <c:v>895.59652395619264</c:v>
                </c:pt>
                <c:pt idx="4">
                  <c:v>306.05174274122953</c:v>
                </c:pt>
                <c:pt idx="5">
                  <c:v>909.40695340878995</c:v>
                </c:pt>
              </c:numCache>
            </c:numRef>
          </c:val>
          <c:extLst>
            <c:ext xmlns:c16="http://schemas.microsoft.com/office/drawing/2014/chart" uri="{C3380CC4-5D6E-409C-BE32-E72D297353CC}">
              <c16:uniqueId val="{00000002-8357-452E-9F1B-B3639977AB83}"/>
            </c:ext>
          </c:extLst>
        </c:ser>
        <c:ser>
          <c:idx val="3"/>
          <c:order val="3"/>
          <c:tx>
            <c:strRef>
              <c:f>Sheet2!$E$9</c:f>
              <c:strCache>
                <c:ptCount val="1"/>
                <c:pt idx="0">
                  <c:v>2018</c:v>
                </c:pt>
              </c:strCache>
            </c:strRef>
          </c:tx>
          <c:spPr>
            <a:solidFill>
              <a:schemeClr val="accent3"/>
            </a:solidFill>
            <a:ln>
              <a:noFill/>
            </a:ln>
            <a:effectLst/>
          </c:spPr>
          <c:invertIfNegative val="0"/>
          <c:cat>
            <c:strRef>
              <c:f>Sheet2!$A$10:$A$15</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Sheet2!$E$10:$E$15</c:f>
              <c:numCache>
                <c:formatCode>General</c:formatCode>
                <c:ptCount val="6"/>
                <c:pt idx="0">
                  <c:v>1551.2206488108468</c:v>
                </c:pt>
                <c:pt idx="1">
                  <c:v>3172.2519185073838</c:v>
                </c:pt>
                <c:pt idx="2">
                  <c:v>677.0320418096527</c:v>
                </c:pt>
                <c:pt idx="3">
                  <c:v>891.86646738846866</c:v>
                </c:pt>
                <c:pt idx="4">
                  <c:v>238.43111007859315</c:v>
                </c:pt>
                <c:pt idx="5">
                  <c:v>925.00875971350672</c:v>
                </c:pt>
              </c:numCache>
            </c:numRef>
          </c:val>
          <c:extLst>
            <c:ext xmlns:c16="http://schemas.microsoft.com/office/drawing/2014/chart" uri="{C3380CC4-5D6E-409C-BE32-E72D297353CC}">
              <c16:uniqueId val="{00000003-8357-452E-9F1B-B3639977AB83}"/>
            </c:ext>
          </c:extLst>
        </c:ser>
        <c:ser>
          <c:idx val="4"/>
          <c:order val="4"/>
          <c:tx>
            <c:strRef>
              <c:f>Sheet2!$F$9</c:f>
              <c:strCache>
                <c:ptCount val="1"/>
                <c:pt idx="0">
                  <c:v>2019</c:v>
                </c:pt>
              </c:strCache>
            </c:strRef>
          </c:tx>
          <c:spPr>
            <a:solidFill>
              <a:schemeClr val="accent3">
                <a:tint val="83000"/>
              </a:schemeClr>
            </a:solidFill>
            <a:ln>
              <a:noFill/>
            </a:ln>
            <a:effectLst/>
          </c:spPr>
          <c:invertIfNegative val="0"/>
          <c:cat>
            <c:strRef>
              <c:f>Sheet2!$A$10:$A$15</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Sheet2!$F$10:$F$15</c:f>
              <c:numCache>
                <c:formatCode>General</c:formatCode>
                <c:ptCount val="6"/>
                <c:pt idx="0">
                  <c:v>1506.5026516166404</c:v>
                </c:pt>
                <c:pt idx="1">
                  <c:v>3208.6531690729039</c:v>
                </c:pt>
                <c:pt idx="2">
                  <c:v>653.49657083257739</c:v>
                </c:pt>
                <c:pt idx="3">
                  <c:v>775.06558564592183</c:v>
                </c:pt>
                <c:pt idx="4">
                  <c:v>220.43514609573512</c:v>
                </c:pt>
                <c:pt idx="5">
                  <c:v>903.0682932506337</c:v>
                </c:pt>
              </c:numCache>
            </c:numRef>
          </c:val>
          <c:extLst>
            <c:ext xmlns:c16="http://schemas.microsoft.com/office/drawing/2014/chart" uri="{C3380CC4-5D6E-409C-BE32-E72D297353CC}">
              <c16:uniqueId val="{00000004-8357-452E-9F1B-B3639977AB83}"/>
            </c:ext>
          </c:extLst>
        </c:ser>
        <c:ser>
          <c:idx val="5"/>
          <c:order val="5"/>
          <c:tx>
            <c:strRef>
              <c:f>Sheet2!$G$9</c:f>
              <c:strCache>
                <c:ptCount val="1"/>
                <c:pt idx="0">
                  <c:v>2020</c:v>
                </c:pt>
              </c:strCache>
            </c:strRef>
          </c:tx>
          <c:spPr>
            <a:solidFill>
              <a:schemeClr val="accent3">
                <a:tint val="65000"/>
              </a:schemeClr>
            </a:solidFill>
            <a:ln>
              <a:noFill/>
            </a:ln>
            <a:effectLst/>
          </c:spPr>
          <c:invertIfNegative val="0"/>
          <c:cat>
            <c:strRef>
              <c:f>Sheet2!$A$10:$A$15</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Sheet2!$G$10:$G$15</c:f>
              <c:numCache>
                <c:formatCode>General</c:formatCode>
                <c:ptCount val="6"/>
                <c:pt idx="0">
                  <c:v>1514.3947969620822</c:v>
                </c:pt>
                <c:pt idx="1">
                  <c:v>3287.6449882272573</c:v>
                </c:pt>
                <c:pt idx="2">
                  <c:v>642.59566000562586</c:v>
                </c:pt>
                <c:pt idx="3">
                  <c:v>756.49115279665739</c:v>
                </c:pt>
                <c:pt idx="4">
                  <c:v>219.78796987130318</c:v>
                </c:pt>
                <c:pt idx="5">
                  <c:v>913.85129255384686</c:v>
                </c:pt>
              </c:numCache>
            </c:numRef>
          </c:val>
          <c:extLst>
            <c:ext xmlns:c16="http://schemas.microsoft.com/office/drawing/2014/chart" uri="{C3380CC4-5D6E-409C-BE32-E72D297353CC}">
              <c16:uniqueId val="{00000005-8357-452E-9F1B-B3639977AB83}"/>
            </c:ext>
          </c:extLst>
        </c:ser>
        <c:ser>
          <c:idx val="6"/>
          <c:order val="6"/>
          <c:tx>
            <c:strRef>
              <c:f>Sheet2!$H$9</c:f>
              <c:strCache>
                <c:ptCount val="1"/>
                <c:pt idx="0">
                  <c:v>2021</c:v>
                </c:pt>
              </c:strCache>
            </c:strRef>
          </c:tx>
          <c:spPr>
            <a:solidFill>
              <a:schemeClr val="accent3">
                <a:tint val="48000"/>
              </a:schemeClr>
            </a:solidFill>
            <a:ln>
              <a:noFill/>
            </a:ln>
            <a:effectLst/>
          </c:spPr>
          <c:invertIfNegative val="0"/>
          <c:cat>
            <c:strRef>
              <c:f>Sheet2!$A$10:$A$15</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Sheet2!$H$10:$H$15</c:f>
              <c:numCache>
                <c:formatCode>General</c:formatCode>
                <c:ptCount val="6"/>
                <c:pt idx="0">
                  <c:v>1530.629673083545</c:v>
                </c:pt>
                <c:pt idx="1">
                  <c:v>3511.6018681165128</c:v>
                </c:pt>
                <c:pt idx="2">
                  <c:v>619.44688316212626</c:v>
                </c:pt>
                <c:pt idx="3">
                  <c:v>644.8870928914896</c:v>
                </c:pt>
                <c:pt idx="4">
                  <c:v>184.64585931544863</c:v>
                </c:pt>
                <c:pt idx="5">
                  <c:v>908.46408228432881</c:v>
                </c:pt>
              </c:numCache>
            </c:numRef>
          </c:val>
          <c:extLst>
            <c:ext xmlns:c16="http://schemas.microsoft.com/office/drawing/2014/chart" uri="{C3380CC4-5D6E-409C-BE32-E72D297353CC}">
              <c16:uniqueId val="{00000006-8357-452E-9F1B-B3639977AB83}"/>
            </c:ext>
          </c:extLst>
        </c:ser>
        <c:dLbls>
          <c:showLegendKey val="0"/>
          <c:showVal val="0"/>
          <c:showCatName val="0"/>
          <c:showSerName val="0"/>
          <c:showPercent val="0"/>
          <c:showBubbleSize val="0"/>
        </c:dLbls>
        <c:gapWidth val="219"/>
        <c:axId val="1843239471"/>
        <c:axId val="1842589407"/>
      </c:barChart>
      <c:catAx>
        <c:axId val="1843239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842589407"/>
        <c:crosses val="autoZero"/>
        <c:auto val="1"/>
        <c:lblAlgn val="ctr"/>
        <c:lblOffset val="100"/>
        <c:noMultiLvlLbl val="0"/>
      </c:catAx>
      <c:valAx>
        <c:axId val="18425894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Average monthly wages in transport and storage, 5-year moving averages (USD)</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1843239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5338374323937179"/>
          <c:y val="4.2508877740227803E-2"/>
          <c:w val="0.82249346725815853"/>
          <c:h val="0.86337492239274272"/>
        </c:manualLayout>
      </c:layout>
      <c:barChart>
        <c:barDir val="col"/>
        <c:grouping val="clustered"/>
        <c:varyColors val="0"/>
        <c:ser>
          <c:idx val="0"/>
          <c:order val="0"/>
          <c:tx>
            <c:strRef>
              <c:f>PPP_Mode!$B$25</c:f>
              <c:strCache>
                <c:ptCount val="1"/>
                <c:pt idx="0">
                  <c:v>2000</c:v>
                </c:pt>
              </c:strCache>
            </c:strRef>
          </c:tx>
          <c:spPr>
            <a:solidFill>
              <a:schemeClr val="accent3">
                <a:tint val="36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PPP_Mode!$B$33:$B$36</c:f>
              <c:numCache>
                <c:formatCode>General</c:formatCode>
                <c:ptCount val="4"/>
                <c:pt idx="0">
                  <c:v>0.40029999999999999</c:v>
                </c:pt>
                <c:pt idx="1">
                  <c:v>0.58230000000000004</c:v>
                </c:pt>
                <c:pt idx="2">
                  <c:v>0.18419999999999997</c:v>
                </c:pt>
                <c:pt idx="3">
                  <c:v>1.6836000000000002</c:v>
                </c:pt>
              </c:numCache>
            </c:numRef>
          </c:val>
          <c:extLst>
            <c:ext xmlns:c16="http://schemas.microsoft.com/office/drawing/2014/chart" uri="{C3380CC4-5D6E-409C-BE32-E72D297353CC}">
              <c16:uniqueId val="{00000000-0A29-4AD0-AD9E-0232883382A3}"/>
            </c:ext>
          </c:extLst>
        </c:ser>
        <c:ser>
          <c:idx val="1"/>
          <c:order val="1"/>
          <c:tx>
            <c:strRef>
              <c:f>PPP_Mode!$C$25</c:f>
              <c:strCache>
                <c:ptCount val="1"/>
                <c:pt idx="0">
                  <c:v>2001</c:v>
                </c:pt>
              </c:strCache>
            </c:strRef>
          </c:tx>
          <c:spPr>
            <a:solidFill>
              <a:schemeClr val="accent3">
                <a:tint val="42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PPP_Mode!$C$33:$C$36</c:f>
              <c:numCache>
                <c:formatCode>General</c:formatCode>
                <c:ptCount val="4"/>
                <c:pt idx="0">
                  <c:v>1.0753699999999999</c:v>
                </c:pt>
                <c:pt idx="1">
                  <c:v>1.0329000000000002</c:v>
                </c:pt>
                <c:pt idx="2">
                  <c:v>0.75040000000000007</c:v>
                </c:pt>
                <c:pt idx="3">
                  <c:v>3.1605599999999998</c:v>
                </c:pt>
              </c:numCache>
            </c:numRef>
          </c:val>
          <c:extLst>
            <c:ext xmlns:c16="http://schemas.microsoft.com/office/drawing/2014/chart" uri="{C3380CC4-5D6E-409C-BE32-E72D297353CC}">
              <c16:uniqueId val="{00000001-0A29-4AD0-AD9E-0232883382A3}"/>
            </c:ext>
          </c:extLst>
        </c:ser>
        <c:ser>
          <c:idx val="2"/>
          <c:order val="2"/>
          <c:tx>
            <c:strRef>
              <c:f>PPP_Mode!$D$25</c:f>
              <c:strCache>
                <c:ptCount val="1"/>
                <c:pt idx="0">
                  <c:v>2002</c:v>
                </c:pt>
              </c:strCache>
            </c:strRef>
          </c:tx>
          <c:spPr>
            <a:solidFill>
              <a:schemeClr val="accent3">
                <a:tint val="48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PPP_Mode!$D$33:$D$36</c:f>
              <c:numCache>
                <c:formatCode>General</c:formatCode>
                <c:ptCount val="4"/>
                <c:pt idx="0">
                  <c:v>1.17327</c:v>
                </c:pt>
                <c:pt idx="1">
                  <c:v>2.6729600000000002</c:v>
                </c:pt>
                <c:pt idx="2">
                  <c:v>0.83540000000000014</c:v>
                </c:pt>
                <c:pt idx="3">
                  <c:v>3.9329800000000001</c:v>
                </c:pt>
              </c:numCache>
            </c:numRef>
          </c:val>
          <c:extLst>
            <c:ext xmlns:c16="http://schemas.microsoft.com/office/drawing/2014/chart" uri="{C3380CC4-5D6E-409C-BE32-E72D297353CC}">
              <c16:uniqueId val="{00000002-0A29-4AD0-AD9E-0232883382A3}"/>
            </c:ext>
          </c:extLst>
        </c:ser>
        <c:ser>
          <c:idx val="3"/>
          <c:order val="3"/>
          <c:tx>
            <c:strRef>
              <c:f>PPP_Mode!$E$25</c:f>
              <c:strCache>
                <c:ptCount val="1"/>
                <c:pt idx="0">
                  <c:v>2003</c:v>
                </c:pt>
              </c:strCache>
            </c:strRef>
          </c:tx>
          <c:spPr>
            <a:solidFill>
              <a:schemeClr val="accent3">
                <a:tint val="54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PPP_Mode!$E$33:$E$36</c:f>
              <c:numCache>
                <c:formatCode>General</c:formatCode>
                <c:ptCount val="4"/>
                <c:pt idx="0">
                  <c:v>1.45427</c:v>
                </c:pt>
                <c:pt idx="1">
                  <c:v>3.98672</c:v>
                </c:pt>
                <c:pt idx="2">
                  <c:v>1.6179000000000001</c:v>
                </c:pt>
                <c:pt idx="3">
                  <c:v>7.8044099999999998</c:v>
                </c:pt>
              </c:numCache>
            </c:numRef>
          </c:val>
          <c:extLst>
            <c:ext xmlns:c16="http://schemas.microsoft.com/office/drawing/2014/chart" uri="{C3380CC4-5D6E-409C-BE32-E72D297353CC}">
              <c16:uniqueId val="{00000003-0A29-4AD0-AD9E-0232883382A3}"/>
            </c:ext>
          </c:extLst>
        </c:ser>
        <c:ser>
          <c:idx val="4"/>
          <c:order val="4"/>
          <c:tx>
            <c:strRef>
              <c:f>PPP_Mode!$F$25</c:f>
              <c:strCache>
                <c:ptCount val="1"/>
                <c:pt idx="0">
                  <c:v>2004</c:v>
                </c:pt>
              </c:strCache>
            </c:strRef>
          </c:tx>
          <c:spPr>
            <a:solidFill>
              <a:schemeClr val="accent3">
                <a:tint val="60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PPP_Mode!$F$33:$F$36</c:f>
              <c:numCache>
                <c:formatCode>General</c:formatCode>
                <c:ptCount val="4"/>
                <c:pt idx="0">
                  <c:v>1.9409799999999999</c:v>
                </c:pt>
                <c:pt idx="1">
                  <c:v>5.0465200000000001</c:v>
                </c:pt>
                <c:pt idx="2">
                  <c:v>1.6179000000000001</c:v>
                </c:pt>
                <c:pt idx="3">
                  <c:v>9.1922900000000016</c:v>
                </c:pt>
              </c:numCache>
            </c:numRef>
          </c:val>
          <c:extLst>
            <c:ext xmlns:c16="http://schemas.microsoft.com/office/drawing/2014/chart" uri="{C3380CC4-5D6E-409C-BE32-E72D297353CC}">
              <c16:uniqueId val="{00000004-0A29-4AD0-AD9E-0232883382A3}"/>
            </c:ext>
          </c:extLst>
        </c:ser>
        <c:ser>
          <c:idx val="5"/>
          <c:order val="5"/>
          <c:tx>
            <c:strRef>
              <c:f>PPP_Mode!$G$25</c:f>
              <c:strCache>
                <c:ptCount val="1"/>
                <c:pt idx="0">
                  <c:v>2005</c:v>
                </c:pt>
              </c:strCache>
            </c:strRef>
          </c:tx>
          <c:spPr>
            <a:solidFill>
              <a:schemeClr val="accent3">
                <a:tint val="65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PPP_Mode!$G$33:$G$36</c:f>
              <c:numCache>
                <c:formatCode>General</c:formatCode>
                <c:ptCount val="4"/>
                <c:pt idx="0">
                  <c:v>2.6642799999999998</c:v>
                </c:pt>
                <c:pt idx="1">
                  <c:v>8.6002299999999998</c:v>
                </c:pt>
                <c:pt idx="2">
                  <c:v>2.7376400000000003</c:v>
                </c:pt>
                <c:pt idx="3">
                  <c:v>12.832900000000002</c:v>
                </c:pt>
              </c:numCache>
            </c:numRef>
          </c:val>
          <c:extLst>
            <c:ext xmlns:c16="http://schemas.microsoft.com/office/drawing/2014/chart" uri="{C3380CC4-5D6E-409C-BE32-E72D297353CC}">
              <c16:uniqueId val="{00000005-0A29-4AD0-AD9E-0232883382A3}"/>
            </c:ext>
          </c:extLst>
        </c:ser>
        <c:ser>
          <c:idx val="6"/>
          <c:order val="6"/>
          <c:tx>
            <c:strRef>
              <c:f>PPP_Mode!$H$25</c:f>
              <c:strCache>
                <c:ptCount val="1"/>
                <c:pt idx="0">
                  <c:v>2006</c:v>
                </c:pt>
              </c:strCache>
            </c:strRef>
          </c:tx>
          <c:spPr>
            <a:solidFill>
              <a:schemeClr val="accent3">
                <a:tint val="71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PPP_Mode!$H$33:$H$36</c:f>
              <c:numCache>
                <c:formatCode>General</c:formatCode>
                <c:ptCount val="4"/>
                <c:pt idx="0">
                  <c:v>7.3894799999999998</c:v>
                </c:pt>
                <c:pt idx="1">
                  <c:v>12.143919999999998</c:v>
                </c:pt>
                <c:pt idx="2">
                  <c:v>6.6057100000000002</c:v>
                </c:pt>
                <c:pt idx="3">
                  <c:v>20.718620000000001</c:v>
                </c:pt>
              </c:numCache>
            </c:numRef>
          </c:val>
          <c:extLst>
            <c:ext xmlns:c16="http://schemas.microsoft.com/office/drawing/2014/chart" uri="{C3380CC4-5D6E-409C-BE32-E72D297353CC}">
              <c16:uniqueId val="{00000006-0A29-4AD0-AD9E-0232883382A3}"/>
            </c:ext>
          </c:extLst>
        </c:ser>
        <c:ser>
          <c:idx val="7"/>
          <c:order val="7"/>
          <c:tx>
            <c:strRef>
              <c:f>PPP_Mode!$I$25</c:f>
              <c:strCache>
                <c:ptCount val="1"/>
                <c:pt idx="0">
                  <c:v>2007</c:v>
                </c:pt>
              </c:strCache>
            </c:strRef>
          </c:tx>
          <c:spPr>
            <a:solidFill>
              <a:schemeClr val="accent3">
                <a:tint val="77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PPP_Mode!$I$33:$I$36</c:f>
              <c:numCache>
                <c:formatCode>General</c:formatCode>
                <c:ptCount val="4"/>
                <c:pt idx="0">
                  <c:v>7.536929999999999</c:v>
                </c:pt>
                <c:pt idx="1">
                  <c:v>16.180899999999998</c:v>
                </c:pt>
                <c:pt idx="2">
                  <c:v>7.37575</c:v>
                </c:pt>
                <c:pt idx="3">
                  <c:v>26.096250000000005</c:v>
                </c:pt>
              </c:numCache>
            </c:numRef>
          </c:val>
          <c:extLst>
            <c:ext xmlns:c16="http://schemas.microsoft.com/office/drawing/2014/chart" uri="{C3380CC4-5D6E-409C-BE32-E72D297353CC}">
              <c16:uniqueId val="{00000007-0A29-4AD0-AD9E-0232883382A3}"/>
            </c:ext>
          </c:extLst>
        </c:ser>
        <c:ser>
          <c:idx val="8"/>
          <c:order val="8"/>
          <c:tx>
            <c:strRef>
              <c:f>PPP_Mode!$J$25</c:f>
              <c:strCache>
                <c:ptCount val="1"/>
                <c:pt idx="0">
                  <c:v>2008</c:v>
                </c:pt>
              </c:strCache>
            </c:strRef>
          </c:tx>
          <c:spPr>
            <a:solidFill>
              <a:schemeClr val="accent3">
                <a:tint val="83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PPP_Mode!$J$33:$J$36</c:f>
              <c:numCache>
                <c:formatCode>General</c:formatCode>
                <c:ptCount val="4"/>
                <c:pt idx="0">
                  <c:v>7.7194299999999991</c:v>
                </c:pt>
                <c:pt idx="1">
                  <c:v>18.204599999999999</c:v>
                </c:pt>
                <c:pt idx="2">
                  <c:v>8.3387499999999992</c:v>
                </c:pt>
                <c:pt idx="3">
                  <c:v>31.125140000000002</c:v>
                </c:pt>
              </c:numCache>
            </c:numRef>
          </c:val>
          <c:extLst>
            <c:ext xmlns:c16="http://schemas.microsoft.com/office/drawing/2014/chart" uri="{C3380CC4-5D6E-409C-BE32-E72D297353CC}">
              <c16:uniqueId val="{00000008-0A29-4AD0-AD9E-0232883382A3}"/>
            </c:ext>
          </c:extLst>
        </c:ser>
        <c:ser>
          <c:idx val="9"/>
          <c:order val="9"/>
          <c:tx>
            <c:strRef>
              <c:f>PPP_Mode!$K$25</c:f>
              <c:strCache>
                <c:ptCount val="1"/>
                <c:pt idx="0">
                  <c:v>2009</c:v>
                </c:pt>
              </c:strCache>
            </c:strRef>
          </c:tx>
          <c:spPr>
            <a:solidFill>
              <a:schemeClr val="accent3">
                <a:tint val="89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PPP_Mode!$K$33:$K$36</c:f>
              <c:numCache>
                <c:formatCode>General</c:formatCode>
                <c:ptCount val="4"/>
                <c:pt idx="0">
                  <c:v>7.7729299999999997</c:v>
                </c:pt>
                <c:pt idx="1">
                  <c:v>20.095599999999997</c:v>
                </c:pt>
                <c:pt idx="2">
                  <c:v>10.12992</c:v>
                </c:pt>
                <c:pt idx="3">
                  <c:v>35.344590000000004</c:v>
                </c:pt>
              </c:numCache>
            </c:numRef>
          </c:val>
          <c:extLst>
            <c:ext xmlns:c16="http://schemas.microsoft.com/office/drawing/2014/chart" uri="{C3380CC4-5D6E-409C-BE32-E72D297353CC}">
              <c16:uniqueId val="{00000009-0A29-4AD0-AD9E-0232883382A3}"/>
            </c:ext>
          </c:extLst>
        </c:ser>
        <c:ser>
          <c:idx val="10"/>
          <c:order val="10"/>
          <c:tx>
            <c:strRef>
              <c:f>PPP_Mode!$L$25</c:f>
              <c:strCache>
                <c:ptCount val="1"/>
                <c:pt idx="0">
                  <c:v>2010</c:v>
                </c:pt>
              </c:strCache>
            </c:strRef>
          </c:tx>
          <c:spPr>
            <a:solidFill>
              <a:schemeClr val="accent3">
                <a:tint val="95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PPP_Mode!$L$33:$L$36</c:f>
              <c:numCache>
                <c:formatCode>General</c:formatCode>
                <c:ptCount val="4"/>
                <c:pt idx="0">
                  <c:v>10.047229999999999</c:v>
                </c:pt>
                <c:pt idx="1">
                  <c:v>22.529739999999997</c:v>
                </c:pt>
                <c:pt idx="2">
                  <c:v>10.61584</c:v>
                </c:pt>
                <c:pt idx="3">
                  <c:v>52.670230000000011</c:v>
                </c:pt>
              </c:numCache>
            </c:numRef>
          </c:val>
          <c:extLst>
            <c:ext xmlns:c16="http://schemas.microsoft.com/office/drawing/2014/chart" uri="{C3380CC4-5D6E-409C-BE32-E72D297353CC}">
              <c16:uniqueId val="{0000000A-0A29-4AD0-AD9E-0232883382A3}"/>
            </c:ext>
          </c:extLst>
        </c:ser>
        <c:ser>
          <c:idx val="11"/>
          <c:order val="11"/>
          <c:tx>
            <c:strRef>
              <c:f>PPP_Mode!$M$25</c:f>
              <c:strCache>
                <c:ptCount val="1"/>
                <c:pt idx="0">
                  <c:v>2011</c:v>
                </c:pt>
              </c:strCache>
            </c:strRef>
          </c:tx>
          <c:spPr>
            <a:solidFill>
              <a:schemeClr val="accent3"/>
            </a:solidFill>
            <a:ln>
              <a:noFill/>
            </a:ln>
            <a:effectLst/>
          </c:spPr>
          <c:invertIfNegative val="0"/>
          <c:cat>
            <c:strRef>
              <c:f>PPP_Mode!$A$33:$A$36</c:f>
              <c:strCache>
                <c:ptCount val="4"/>
                <c:pt idx="0">
                  <c:v>Airports</c:v>
                </c:pt>
                <c:pt idx="1">
                  <c:v>Ports</c:v>
                </c:pt>
                <c:pt idx="2">
                  <c:v>Railways</c:v>
                </c:pt>
                <c:pt idx="3">
                  <c:v>Roads</c:v>
                </c:pt>
              </c:strCache>
            </c:strRef>
          </c:cat>
          <c:val>
            <c:numRef>
              <c:f>PPP_Mode!$M$33:$M$36</c:f>
              <c:numCache>
                <c:formatCode>General</c:formatCode>
                <c:ptCount val="4"/>
                <c:pt idx="0">
                  <c:v>10.056929999999999</c:v>
                </c:pt>
                <c:pt idx="1">
                  <c:v>23.514219999999998</c:v>
                </c:pt>
                <c:pt idx="2">
                  <c:v>21.041139999999999</c:v>
                </c:pt>
                <c:pt idx="3">
                  <c:v>65.168220000000019</c:v>
                </c:pt>
              </c:numCache>
            </c:numRef>
          </c:val>
          <c:extLst>
            <c:ext xmlns:c16="http://schemas.microsoft.com/office/drawing/2014/chart" uri="{C3380CC4-5D6E-409C-BE32-E72D297353CC}">
              <c16:uniqueId val="{0000000B-0A29-4AD0-AD9E-0232883382A3}"/>
            </c:ext>
          </c:extLst>
        </c:ser>
        <c:ser>
          <c:idx val="12"/>
          <c:order val="12"/>
          <c:tx>
            <c:strRef>
              <c:f>PPP_Mode!$N$25</c:f>
              <c:strCache>
                <c:ptCount val="1"/>
                <c:pt idx="0">
                  <c:v>2012</c:v>
                </c:pt>
              </c:strCache>
            </c:strRef>
          </c:tx>
          <c:spPr>
            <a:solidFill>
              <a:schemeClr val="accent3">
                <a:shade val="94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PPP_Mode!$N$33:$N$36</c:f>
              <c:numCache>
                <c:formatCode>General</c:formatCode>
                <c:ptCount val="4"/>
                <c:pt idx="0">
                  <c:v>10.056929999999999</c:v>
                </c:pt>
                <c:pt idx="1">
                  <c:v>23.967179999999995</c:v>
                </c:pt>
                <c:pt idx="2">
                  <c:v>22.62434</c:v>
                </c:pt>
                <c:pt idx="3">
                  <c:v>93.741860000000017</c:v>
                </c:pt>
              </c:numCache>
            </c:numRef>
          </c:val>
          <c:extLst>
            <c:ext xmlns:c16="http://schemas.microsoft.com/office/drawing/2014/chart" uri="{C3380CC4-5D6E-409C-BE32-E72D297353CC}">
              <c16:uniqueId val="{0000000C-0A29-4AD0-AD9E-0232883382A3}"/>
            </c:ext>
          </c:extLst>
        </c:ser>
        <c:ser>
          <c:idx val="13"/>
          <c:order val="13"/>
          <c:tx>
            <c:strRef>
              <c:f>PPP_Mode!$O$25</c:f>
              <c:strCache>
                <c:ptCount val="1"/>
                <c:pt idx="0">
                  <c:v>2013</c:v>
                </c:pt>
              </c:strCache>
            </c:strRef>
          </c:tx>
          <c:spPr>
            <a:solidFill>
              <a:schemeClr val="accent3">
                <a:shade val="88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PPP_Mode!$O$33:$O$36</c:f>
              <c:numCache>
                <c:formatCode>General</c:formatCode>
                <c:ptCount val="4"/>
                <c:pt idx="0">
                  <c:v>10.74173</c:v>
                </c:pt>
                <c:pt idx="1">
                  <c:v>24.703889999999994</c:v>
                </c:pt>
                <c:pt idx="2">
                  <c:v>27.052589999999999</c:v>
                </c:pt>
                <c:pt idx="3">
                  <c:v>98.311530000000019</c:v>
                </c:pt>
              </c:numCache>
            </c:numRef>
          </c:val>
          <c:extLst>
            <c:ext xmlns:c16="http://schemas.microsoft.com/office/drawing/2014/chart" uri="{C3380CC4-5D6E-409C-BE32-E72D297353CC}">
              <c16:uniqueId val="{0000000D-0A29-4AD0-AD9E-0232883382A3}"/>
            </c:ext>
          </c:extLst>
        </c:ser>
        <c:ser>
          <c:idx val="14"/>
          <c:order val="14"/>
          <c:tx>
            <c:strRef>
              <c:f>PPP_Mode!$P$25</c:f>
              <c:strCache>
                <c:ptCount val="1"/>
                <c:pt idx="0">
                  <c:v>2014</c:v>
                </c:pt>
              </c:strCache>
            </c:strRef>
          </c:tx>
          <c:spPr>
            <a:solidFill>
              <a:schemeClr val="accent3">
                <a:shade val="82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PPP_Mode!$P$33:$P$36</c:f>
              <c:numCache>
                <c:formatCode>General</c:formatCode>
                <c:ptCount val="4"/>
                <c:pt idx="0">
                  <c:v>11.00217</c:v>
                </c:pt>
                <c:pt idx="1">
                  <c:v>26.443419999999996</c:v>
                </c:pt>
                <c:pt idx="2">
                  <c:v>27.785490000000003</c:v>
                </c:pt>
                <c:pt idx="3">
                  <c:v>104.35682000000001</c:v>
                </c:pt>
              </c:numCache>
            </c:numRef>
          </c:val>
          <c:extLst>
            <c:ext xmlns:c16="http://schemas.microsoft.com/office/drawing/2014/chart" uri="{C3380CC4-5D6E-409C-BE32-E72D297353CC}">
              <c16:uniqueId val="{0000000E-0A29-4AD0-AD9E-0232883382A3}"/>
            </c:ext>
          </c:extLst>
        </c:ser>
        <c:ser>
          <c:idx val="15"/>
          <c:order val="15"/>
          <c:tx>
            <c:strRef>
              <c:f>PPP_Mode!$Q$25</c:f>
              <c:strCache>
                <c:ptCount val="1"/>
                <c:pt idx="0">
                  <c:v>2015</c:v>
                </c:pt>
              </c:strCache>
            </c:strRef>
          </c:tx>
          <c:spPr>
            <a:solidFill>
              <a:schemeClr val="accent3">
                <a:shade val="76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PPP_Mode!$Q$33:$Q$36</c:f>
              <c:numCache>
                <c:formatCode>General</c:formatCode>
                <c:ptCount val="4"/>
                <c:pt idx="0">
                  <c:v>12.03731</c:v>
                </c:pt>
                <c:pt idx="1">
                  <c:v>26.552019999999992</c:v>
                </c:pt>
                <c:pt idx="2">
                  <c:v>30.14432</c:v>
                </c:pt>
                <c:pt idx="3">
                  <c:v>109.01131000000001</c:v>
                </c:pt>
              </c:numCache>
            </c:numRef>
          </c:val>
          <c:extLst>
            <c:ext xmlns:c16="http://schemas.microsoft.com/office/drawing/2014/chart" uri="{C3380CC4-5D6E-409C-BE32-E72D297353CC}">
              <c16:uniqueId val="{0000000F-0A29-4AD0-AD9E-0232883382A3}"/>
            </c:ext>
          </c:extLst>
        </c:ser>
        <c:ser>
          <c:idx val="16"/>
          <c:order val="16"/>
          <c:tx>
            <c:strRef>
              <c:f>PPP_Mode!$R$25</c:f>
              <c:strCache>
                <c:ptCount val="1"/>
                <c:pt idx="0">
                  <c:v>2016</c:v>
                </c:pt>
              </c:strCache>
            </c:strRef>
          </c:tx>
          <c:spPr>
            <a:solidFill>
              <a:schemeClr val="accent3">
                <a:shade val="70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PPP_Mode!$R$33:$R$36</c:f>
              <c:numCache>
                <c:formatCode>General</c:formatCode>
                <c:ptCount val="4"/>
                <c:pt idx="0">
                  <c:v>12.03731</c:v>
                </c:pt>
                <c:pt idx="1">
                  <c:v>26.930419999999994</c:v>
                </c:pt>
                <c:pt idx="2">
                  <c:v>35.210740000000001</c:v>
                </c:pt>
                <c:pt idx="3">
                  <c:v>112.91204</c:v>
                </c:pt>
              </c:numCache>
            </c:numRef>
          </c:val>
          <c:extLst>
            <c:ext xmlns:c16="http://schemas.microsoft.com/office/drawing/2014/chart" uri="{C3380CC4-5D6E-409C-BE32-E72D297353CC}">
              <c16:uniqueId val="{00000010-0A29-4AD0-AD9E-0232883382A3}"/>
            </c:ext>
          </c:extLst>
        </c:ser>
        <c:ser>
          <c:idx val="17"/>
          <c:order val="17"/>
          <c:tx>
            <c:strRef>
              <c:f>PPP_Mode!$S$25</c:f>
              <c:strCache>
                <c:ptCount val="1"/>
                <c:pt idx="0">
                  <c:v>2017</c:v>
                </c:pt>
              </c:strCache>
            </c:strRef>
          </c:tx>
          <c:spPr>
            <a:solidFill>
              <a:schemeClr val="accent3">
                <a:shade val="65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PPP_Mode!$S$33:$S$36</c:f>
              <c:numCache>
                <c:formatCode>General</c:formatCode>
                <c:ptCount val="4"/>
                <c:pt idx="0">
                  <c:v>13.523569999999999</c:v>
                </c:pt>
                <c:pt idx="1">
                  <c:v>29.511999999999993</c:v>
                </c:pt>
                <c:pt idx="2">
                  <c:v>51.581149999999994</c:v>
                </c:pt>
                <c:pt idx="3">
                  <c:v>122.90826000000001</c:v>
                </c:pt>
              </c:numCache>
            </c:numRef>
          </c:val>
          <c:extLst>
            <c:ext xmlns:c16="http://schemas.microsoft.com/office/drawing/2014/chart" uri="{C3380CC4-5D6E-409C-BE32-E72D297353CC}">
              <c16:uniqueId val="{00000011-0A29-4AD0-AD9E-0232883382A3}"/>
            </c:ext>
          </c:extLst>
        </c:ser>
        <c:ser>
          <c:idx val="18"/>
          <c:order val="18"/>
          <c:tx>
            <c:strRef>
              <c:f>PPP_Mode!$T$25</c:f>
              <c:strCache>
                <c:ptCount val="1"/>
                <c:pt idx="0">
                  <c:v>2018</c:v>
                </c:pt>
              </c:strCache>
            </c:strRef>
          </c:tx>
          <c:spPr>
            <a:solidFill>
              <a:schemeClr val="accent3">
                <a:shade val="59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PPP_Mode!$T$33:$T$36</c:f>
              <c:numCache>
                <c:formatCode>General</c:formatCode>
                <c:ptCount val="4"/>
                <c:pt idx="0">
                  <c:v>14.72357</c:v>
                </c:pt>
                <c:pt idx="1">
                  <c:v>32.073249999999994</c:v>
                </c:pt>
                <c:pt idx="2">
                  <c:v>51.672959999999989</c:v>
                </c:pt>
                <c:pt idx="3">
                  <c:v>156.74765000000002</c:v>
                </c:pt>
              </c:numCache>
            </c:numRef>
          </c:val>
          <c:extLst>
            <c:ext xmlns:c16="http://schemas.microsoft.com/office/drawing/2014/chart" uri="{C3380CC4-5D6E-409C-BE32-E72D297353CC}">
              <c16:uniqueId val="{00000012-0A29-4AD0-AD9E-0232883382A3}"/>
            </c:ext>
          </c:extLst>
        </c:ser>
        <c:ser>
          <c:idx val="19"/>
          <c:order val="19"/>
          <c:tx>
            <c:strRef>
              <c:f>PPP_Mode!$U$25</c:f>
              <c:strCache>
                <c:ptCount val="1"/>
                <c:pt idx="0">
                  <c:v>2019</c:v>
                </c:pt>
              </c:strCache>
            </c:strRef>
          </c:tx>
          <c:spPr>
            <a:solidFill>
              <a:schemeClr val="accent3">
                <a:shade val="53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PPP_Mode!$U$33:$U$36</c:f>
              <c:numCache>
                <c:formatCode>General</c:formatCode>
                <c:ptCount val="4"/>
                <c:pt idx="0">
                  <c:v>18.532869999999999</c:v>
                </c:pt>
                <c:pt idx="1">
                  <c:v>33.954089999999987</c:v>
                </c:pt>
                <c:pt idx="2">
                  <c:v>65.132279999999994</c:v>
                </c:pt>
                <c:pt idx="3">
                  <c:v>179.64186000000001</c:v>
                </c:pt>
              </c:numCache>
            </c:numRef>
          </c:val>
          <c:extLst>
            <c:ext xmlns:c16="http://schemas.microsoft.com/office/drawing/2014/chart" uri="{C3380CC4-5D6E-409C-BE32-E72D297353CC}">
              <c16:uniqueId val="{00000013-0A29-4AD0-AD9E-0232883382A3}"/>
            </c:ext>
          </c:extLst>
        </c:ser>
        <c:ser>
          <c:idx val="20"/>
          <c:order val="20"/>
          <c:tx>
            <c:strRef>
              <c:f>PPP_Mode!$V$25</c:f>
              <c:strCache>
                <c:ptCount val="1"/>
                <c:pt idx="0">
                  <c:v>2020</c:v>
                </c:pt>
              </c:strCache>
            </c:strRef>
          </c:tx>
          <c:spPr>
            <a:solidFill>
              <a:schemeClr val="accent3">
                <a:shade val="47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PPP_Mode!$V$33:$V$36</c:f>
              <c:numCache>
                <c:formatCode>General</c:formatCode>
                <c:ptCount val="4"/>
                <c:pt idx="0">
                  <c:v>18.693579999999997</c:v>
                </c:pt>
                <c:pt idx="1">
                  <c:v>33.954089999999987</c:v>
                </c:pt>
                <c:pt idx="2">
                  <c:v>65.132279999999994</c:v>
                </c:pt>
                <c:pt idx="3">
                  <c:v>186.50361000000001</c:v>
                </c:pt>
              </c:numCache>
            </c:numRef>
          </c:val>
          <c:extLst>
            <c:ext xmlns:c16="http://schemas.microsoft.com/office/drawing/2014/chart" uri="{C3380CC4-5D6E-409C-BE32-E72D297353CC}">
              <c16:uniqueId val="{00000014-0A29-4AD0-AD9E-0232883382A3}"/>
            </c:ext>
          </c:extLst>
        </c:ser>
        <c:ser>
          <c:idx val="21"/>
          <c:order val="21"/>
          <c:tx>
            <c:strRef>
              <c:f>PPP_Mode!$W$25</c:f>
              <c:strCache>
                <c:ptCount val="1"/>
                <c:pt idx="0">
                  <c:v>2021</c:v>
                </c:pt>
              </c:strCache>
            </c:strRef>
          </c:tx>
          <c:spPr>
            <a:solidFill>
              <a:schemeClr val="accent3">
                <a:shade val="41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PPP_Mode!$W$33:$W$36</c:f>
              <c:numCache>
                <c:formatCode>General</c:formatCode>
                <c:ptCount val="4"/>
                <c:pt idx="0">
                  <c:v>29.595369999999999</c:v>
                </c:pt>
                <c:pt idx="1">
                  <c:v>34.703089999999989</c:v>
                </c:pt>
                <c:pt idx="2">
                  <c:v>66.837179999999989</c:v>
                </c:pt>
                <c:pt idx="3">
                  <c:v>196.02264000000002</c:v>
                </c:pt>
              </c:numCache>
            </c:numRef>
          </c:val>
          <c:extLst>
            <c:ext xmlns:c16="http://schemas.microsoft.com/office/drawing/2014/chart" uri="{C3380CC4-5D6E-409C-BE32-E72D297353CC}">
              <c16:uniqueId val="{00000015-0A29-4AD0-AD9E-0232883382A3}"/>
            </c:ext>
          </c:extLst>
        </c:ser>
        <c:ser>
          <c:idx val="22"/>
          <c:order val="22"/>
          <c:tx>
            <c:strRef>
              <c:f>PPP_Mode!$X$25</c:f>
              <c:strCache>
                <c:ptCount val="1"/>
                <c:pt idx="0">
                  <c:v>2022</c:v>
                </c:pt>
              </c:strCache>
            </c:strRef>
          </c:tx>
          <c:spPr>
            <a:solidFill>
              <a:schemeClr val="accent3">
                <a:shade val="35000"/>
              </a:schemeClr>
            </a:solidFill>
            <a:ln>
              <a:noFill/>
            </a:ln>
            <a:effectLst/>
          </c:spPr>
          <c:invertIfNegative val="0"/>
          <c:cat>
            <c:strRef>
              <c:f>PPP_Mode!$A$33:$A$36</c:f>
              <c:strCache>
                <c:ptCount val="4"/>
                <c:pt idx="0">
                  <c:v>Airports</c:v>
                </c:pt>
                <c:pt idx="1">
                  <c:v>Ports</c:v>
                </c:pt>
                <c:pt idx="2">
                  <c:v>Railways</c:v>
                </c:pt>
                <c:pt idx="3">
                  <c:v>Roads</c:v>
                </c:pt>
              </c:strCache>
            </c:strRef>
          </c:cat>
          <c:val>
            <c:numRef>
              <c:f>PPP_Mode!$X$33:$X$36</c:f>
              <c:numCache>
                <c:formatCode>General</c:formatCode>
                <c:ptCount val="4"/>
                <c:pt idx="0">
                  <c:v>34.346150000000002</c:v>
                </c:pt>
                <c:pt idx="1">
                  <c:v>35.361079999999987</c:v>
                </c:pt>
                <c:pt idx="2">
                  <c:v>69.272659999999988</c:v>
                </c:pt>
                <c:pt idx="3">
                  <c:v>230.11045000000001</c:v>
                </c:pt>
              </c:numCache>
            </c:numRef>
          </c:val>
          <c:extLst>
            <c:ext xmlns:c16="http://schemas.microsoft.com/office/drawing/2014/chart" uri="{C3380CC4-5D6E-409C-BE32-E72D297353CC}">
              <c16:uniqueId val="{00000016-0A29-4AD0-AD9E-0232883382A3}"/>
            </c:ext>
          </c:extLst>
        </c:ser>
        <c:dLbls>
          <c:showLegendKey val="0"/>
          <c:showVal val="0"/>
          <c:showCatName val="0"/>
          <c:showSerName val="0"/>
          <c:showPercent val="0"/>
          <c:showBubbleSize val="0"/>
        </c:dLbls>
        <c:gapWidth val="219"/>
        <c:axId val="319107808"/>
        <c:axId val="536982672"/>
      </c:barChart>
      <c:catAx>
        <c:axId val="319107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536982672"/>
        <c:crosses val="autoZero"/>
        <c:auto val="1"/>
        <c:lblAlgn val="ctr"/>
        <c:lblOffset val="100"/>
        <c:noMultiLvlLbl val="0"/>
      </c:catAx>
      <c:valAx>
        <c:axId val="536982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Cumulative transport sector public-private partnerships investments in Asia-Pacific by subsector (billion USD)</a:t>
                </a:r>
              </a:p>
            </c:rich>
          </c:tx>
          <c:overlay val="0"/>
          <c:spPr>
            <a:noFill/>
            <a:ln>
              <a:noFill/>
            </a:ln>
            <a:effectLst/>
          </c:spPr>
          <c:txPr>
            <a:bodyPr rot="-5400000" spcFirstLastPara="1" vertOverflow="ellipsis" vert="horz" wrap="square" anchor="ctr" anchorCtr="1"/>
            <a:lstStyle/>
            <a:p>
              <a:pPr algn="ctr" rtl="0">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19107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Road!$AG$10</c:f>
              <c:strCache>
                <c:ptCount val="1"/>
                <c:pt idx="0">
                  <c:v>2000-2015</c:v>
                </c:pt>
              </c:strCache>
            </c:strRef>
          </c:tx>
          <c:spPr>
            <a:solidFill>
              <a:schemeClr val="accent3">
                <a:tint val="77000"/>
              </a:schemeClr>
            </a:solidFill>
            <a:ln>
              <a:noFill/>
            </a:ln>
            <a:effectLst/>
          </c:spPr>
          <c:invertIfNegative val="0"/>
          <c:cat>
            <c:strRef>
              <c:f>Road!$AF$11:$AF$16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Road!$AG$11:$AG$16</c:f>
              <c:numCache>
                <c:formatCode>0.0%</c:formatCode>
                <c:ptCount val="6"/>
                <c:pt idx="0">
                  <c:v>1.7776104863783004E-2</c:v>
                </c:pt>
                <c:pt idx="1">
                  <c:v>4.9675205097576836E-3</c:v>
                </c:pt>
                <c:pt idx="2">
                  <c:v>3.4901342024920012E-3</c:v>
                </c:pt>
                <c:pt idx="3">
                  <c:v>1.0936545287370203E-2</c:v>
                </c:pt>
                <c:pt idx="4">
                  <c:v>1.3203011197323589E-2</c:v>
                </c:pt>
                <c:pt idx="5">
                  <c:v>4.1099406038733965E-2</c:v>
                </c:pt>
              </c:numCache>
            </c:numRef>
          </c:val>
          <c:extLst>
            <c:ext xmlns:c16="http://schemas.microsoft.com/office/drawing/2014/chart" uri="{C3380CC4-5D6E-409C-BE32-E72D297353CC}">
              <c16:uniqueId val="{00000000-BF33-4C00-A06E-92E291F5410D}"/>
            </c:ext>
          </c:extLst>
        </c:ser>
        <c:ser>
          <c:idx val="1"/>
          <c:order val="1"/>
          <c:tx>
            <c:strRef>
              <c:f>Road!$AH$10</c:f>
              <c:strCache>
                <c:ptCount val="1"/>
                <c:pt idx="0">
                  <c:v>2015-2020</c:v>
                </c:pt>
              </c:strCache>
            </c:strRef>
          </c:tx>
          <c:spPr>
            <a:solidFill>
              <a:schemeClr val="accent3">
                <a:shade val="76000"/>
              </a:schemeClr>
            </a:solidFill>
            <a:ln>
              <a:noFill/>
            </a:ln>
            <a:effectLst/>
          </c:spPr>
          <c:invertIfNegative val="0"/>
          <c:cat>
            <c:strRef>
              <c:f>Road!$AF$11:$AF$16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Road!$AH$11:$AH$16</c:f>
              <c:numCache>
                <c:formatCode>0.0%</c:formatCode>
                <c:ptCount val="6"/>
                <c:pt idx="0">
                  <c:v>1.5700647656514688E-2</c:v>
                </c:pt>
                <c:pt idx="1">
                  <c:v>1.7952449529570202E-3</c:v>
                </c:pt>
                <c:pt idx="2">
                  <c:v>8.6087775221290741E-3</c:v>
                </c:pt>
                <c:pt idx="3">
                  <c:v>9.6834797609683942E-3</c:v>
                </c:pt>
                <c:pt idx="4">
                  <c:v>1.5366073292458537E-2</c:v>
                </c:pt>
                <c:pt idx="5">
                  <c:v>2.8438620299835016E-2</c:v>
                </c:pt>
              </c:numCache>
            </c:numRef>
          </c:val>
          <c:extLst>
            <c:ext xmlns:c16="http://schemas.microsoft.com/office/drawing/2014/chart" uri="{C3380CC4-5D6E-409C-BE32-E72D297353CC}">
              <c16:uniqueId val="{00000001-BF33-4C00-A06E-92E291F5410D}"/>
            </c:ext>
          </c:extLst>
        </c:ser>
        <c:dLbls>
          <c:showLegendKey val="0"/>
          <c:showVal val="0"/>
          <c:showCatName val="0"/>
          <c:showSerName val="0"/>
          <c:showPercent val="0"/>
          <c:showBubbleSize val="0"/>
        </c:dLbls>
        <c:gapWidth val="219"/>
        <c:axId val="940351208"/>
        <c:axId val="940353728"/>
      </c:barChart>
      <c:catAx>
        <c:axId val="9403512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40353728"/>
        <c:crosses val="autoZero"/>
        <c:auto val="1"/>
        <c:lblAlgn val="ctr"/>
        <c:lblOffset val="100"/>
        <c:noMultiLvlLbl val="0"/>
      </c:catAx>
      <c:valAx>
        <c:axId val="940353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IN"/>
                  <a:t>Road kilometers, annual growth rate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9403512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Road!$CG$10</c:f>
              <c:strCache>
                <c:ptCount val="1"/>
                <c:pt idx="0">
                  <c:v>2000</c:v>
                </c:pt>
              </c:strCache>
            </c:strRef>
          </c:tx>
          <c:spPr>
            <a:solidFill>
              <a:schemeClr val="accent3">
                <a:tint val="65000"/>
              </a:schemeClr>
            </a:solidFill>
            <a:ln>
              <a:noFill/>
            </a:ln>
            <a:effectLst/>
          </c:spPr>
          <c:invertIfNegative val="0"/>
          <c:cat>
            <c:strRef>
              <c:f>Road!$CA$11:$CA$16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Road!$CG$11:$CG$16</c:f>
              <c:numCache>
                <c:formatCode>General</c:formatCode>
                <c:ptCount val="6"/>
                <c:pt idx="0">
                  <c:v>214.30340735995588</c:v>
                </c:pt>
                <c:pt idx="1">
                  <c:v>342.43127458159955</c:v>
                </c:pt>
                <c:pt idx="2">
                  <c:v>147.11333658306344</c:v>
                </c:pt>
                <c:pt idx="3">
                  <c:v>63.071329656705515</c:v>
                </c:pt>
                <c:pt idx="4">
                  <c:v>63.793739361118547</c:v>
                </c:pt>
                <c:pt idx="5">
                  <c:v>181.07793483361942</c:v>
                </c:pt>
              </c:numCache>
            </c:numRef>
          </c:val>
          <c:extLst>
            <c:ext xmlns:c16="http://schemas.microsoft.com/office/drawing/2014/chart" uri="{C3380CC4-5D6E-409C-BE32-E72D297353CC}">
              <c16:uniqueId val="{00000000-C846-4BAE-A7BD-0C2971D7690B}"/>
            </c:ext>
          </c:extLst>
        </c:ser>
        <c:ser>
          <c:idx val="1"/>
          <c:order val="1"/>
          <c:tx>
            <c:strRef>
              <c:f>Road!$CH$10</c:f>
              <c:strCache>
                <c:ptCount val="1"/>
                <c:pt idx="0">
                  <c:v>2015</c:v>
                </c:pt>
              </c:strCache>
            </c:strRef>
          </c:tx>
          <c:spPr>
            <a:solidFill>
              <a:schemeClr val="accent3"/>
            </a:solidFill>
            <a:ln>
              <a:noFill/>
            </a:ln>
            <a:effectLst/>
          </c:spPr>
          <c:invertIfNegative val="0"/>
          <c:cat>
            <c:strRef>
              <c:f>Road!$CA$11:$CA$16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Road!$CH$11:$CH$16</c:f>
              <c:numCache>
                <c:formatCode>General</c:formatCode>
                <c:ptCount val="6"/>
                <c:pt idx="0">
                  <c:v>278.56966429161218</c:v>
                </c:pt>
                <c:pt idx="1">
                  <c:v>369.02068449153091</c:v>
                </c:pt>
                <c:pt idx="2">
                  <c:v>155.03289180381273</c:v>
                </c:pt>
                <c:pt idx="3">
                  <c:v>77.308168596726404</c:v>
                </c:pt>
                <c:pt idx="4">
                  <c:v>74.91176105175316</c:v>
                </c:pt>
                <c:pt idx="5">
                  <c:v>331.26076380373661</c:v>
                </c:pt>
              </c:numCache>
            </c:numRef>
          </c:val>
          <c:extLst>
            <c:ext xmlns:c16="http://schemas.microsoft.com/office/drawing/2014/chart" uri="{C3380CC4-5D6E-409C-BE32-E72D297353CC}">
              <c16:uniqueId val="{00000001-C846-4BAE-A7BD-0C2971D7690B}"/>
            </c:ext>
          </c:extLst>
        </c:ser>
        <c:ser>
          <c:idx val="2"/>
          <c:order val="2"/>
          <c:tx>
            <c:strRef>
              <c:f>Road!$CI$10</c:f>
              <c:strCache>
                <c:ptCount val="1"/>
                <c:pt idx="0">
                  <c:v>2020</c:v>
                </c:pt>
              </c:strCache>
            </c:strRef>
          </c:tx>
          <c:spPr>
            <a:solidFill>
              <a:schemeClr val="accent3">
                <a:shade val="65000"/>
              </a:schemeClr>
            </a:solidFill>
            <a:ln>
              <a:noFill/>
            </a:ln>
            <a:effectLst/>
          </c:spPr>
          <c:invertIfNegative val="0"/>
          <c:cat>
            <c:strRef>
              <c:f>Road!$CA$11:$CA$16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Road!$CI$11:$CI$16</c:f>
              <c:numCache>
                <c:formatCode>General</c:formatCode>
                <c:ptCount val="6"/>
                <c:pt idx="0">
                  <c:v>301.12981888610386</c:v>
                </c:pt>
                <c:pt idx="1">
                  <c:v>372.35089338303476</c:v>
                </c:pt>
                <c:pt idx="2">
                  <c:v>161.82393814918723</c:v>
                </c:pt>
                <c:pt idx="3">
                  <c:v>81.124399931476034</c:v>
                </c:pt>
                <c:pt idx="4">
                  <c:v>80.846961264235219</c:v>
                </c:pt>
                <c:pt idx="5">
                  <c:v>381.09418767627517</c:v>
                </c:pt>
              </c:numCache>
            </c:numRef>
          </c:val>
          <c:extLst>
            <c:ext xmlns:c16="http://schemas.microsoft.com/office/drawing/2014/chart" uri="{C3380CC4-5D6E-409C-BE32-E72D297353CC}">
              <c16:uniqueId val="{00000002-C846-4BAE-A7BD-0C2971D7690B}"/>
            </c:ext>
          </c:extLst>
        </c:ser>
        <c:dLbls>
          <c:showLegendKey val="0"/>
          <c:showVal val="0"/>
          <c:showCatName val="0"/>
          <c:showSerName val="0"/>
          <c:showPercent val="0"/>
          <c:showBubbleSize val="0"/>
        </c:dLbls>
        <c:gapWidth val="219"/>
        <c:axId val="336085504"/>
        <c:axId val="336084064"/>
      </c:barChart>
      <c:catAx>
        <c:axId val="33608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4064"/>
        <c:crosses val="autoZero"/>
        <c:auto val="1"/>
        <c:lblAlgn val="ctr"/>
        <c:lblOffset val="100"/>
        <c:noMultiLvlLbl val="0"/>
      </c:catAx>
      <c:valAx>
        <c:axId val="336084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Road density per land area (kilometers per thousand sqkm)</a:t>
                </a:r>
              </a:p>
            </c:rich>
          </c:tx>
          <c:layout>
            <c:manualLayout>
              <c:xMode val="edge"/>
              <c:yMode val="edge"/>
              <c:x val="1.9696969696969695E-2"/>
              <c:y val="0.1161572764569477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55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Road!$CB$10</c:f>
              <c:strCache>
                <c:ptCount val="1"/>
                <c:pt idx="0">
                  <c:v>2000</c:v>
                </c:pt>
              </c:strCache>
            </c:strRef>
          </c:tx>
          <c:spPr>
            <a:solidFill>
              <a:schemeClr val="accent3">
                <a:tint val="65000"/>
              </a:schemeClr>
            </a:solidFill>
            <a:ln>
              <a:noFill/>
            </a:ln>
            <a:effectLst/>
          </c:spPr>
          <c:invertIfNegative val="0"/>
          <c:cat>
            <c:strRef>
              <c:f>Road!$CA$11:$CA$16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Road!$CB$11:$CB$16</c:f>
              <c:numCache>
                <c:formatCode>General</c:formatCode>
                <c:ptCount val="6"/>
                <c:pt idx="0">
                  <c:v>4.5341037354715974</c:v>
                </c:pt>
                <c:pt idx="1">
                  <c:v>13.41424073940836</c:v>
                </c:pt>
                <c:pt idx="2">
                  <c:v>5.6430211486190753</c:v>
                </c:pt>
                <c:pt idx="3">
                  <c:v>2.2513156926460263</c:v>
                </c:pt>
                <c:pt idx="4">
                  <c:v>2.0978570123848734</c:v>
                </c:pt>
                <c:pt idx="5">
                  <c:v>2.4953328246760993</c:v>
                </c:pt>
              </c:numCache>
            </c:numRef>
          </c:val>
          <c:extLst>
            <c:ext xmlns:c16="http://schemas.microsoft.com/office/drawing/2014/chart" uri="{C3380CC4-5D6E-409C-BE32-E72D297353CC}">
              <c16:uniqueId val="{00000000-8F33-416F-98D2-2E1DCDE49F81}"/>
            </c:ext>
          </c:extLst>
        </c:ser>
        <c:ser>
          <c:idx val="1"/>
          <c:order val="1"/>
          <c:tx>
            <c:strRef>
              <c:f>Road!$CC$10</c:f>
              <c:strCache>
                <c:ptCount val="1"/>
                <c:pt idx="0">
                  <c:v>2015</c:v>
                </c:pt>
              </c:strCache>
            </c:strRef>
          </c:tx>
          <c:spPr>
            <a:solidFill>
              <a:schemeClr val="accent3"/>
            </a:solidFill>
            <a:ln>
              <a:noFill/>
            </a:ln>
            <a:effectLst/>
          </c:spPr>
          <c:invertIfNegative val="0"/>
          <c:cat>
            <c:strRef>
              <c:f>Road!$CA$11:$CA$16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Road!$CC$11:$CC$16</c:f>
              <c:numCache>
                <c:formatCode>General</c:formatCode>
                <c:ptCount val="6"/>
                <c:pt idx="0">
                  <c:v>4.8874540697076414</c:v>
                </c:pt>
                <c:pt idx="1">
                  <c:v>13.629407477760848</c:v>
                </c:pt>
                <c:pt idx="2">
                  <c:v>4.9861265365776752</c:v>
                </c:pt>
                <c:pt idx="3">
                  <c:v>1.9437843215639563</c:v>
                </c:pt>
                <c:pt idx="4">
                  <c:v>1.6977808625842059</c:v>
                </c:pt>
                <c:pt idx="5">
                  <c:v>3.8826526497809972</c:v>
                </c:pt>
              </c:numCache>
            </c:numRef>
          </c:val>
          <c:extLst>
            <c:ext xmlns:c16="http://schemas.microsoft.com/office/drawing/2014/chart" uri="{C3380CC4-5D6E-409C-BE32-E72D297353CC}">
              <c16:uniqueId val="{00000001-8F33-416F-98D2-2E1DCDE49F81}"/>
            </c:ext>
          </c:extLst>
        </c:ser>
        <c:ser>
          <c:idx val="2"/>
          <c:order val="2"/>
          <c:tx>
            <c:strRef>
              <c:f>Road!$CD$10</c:f>
              <c:strCache>
                <c:ptCount val="1"/>
                <c:pt idx="0">
                  <c:v>2020</c:v>
                </c:pt>
              </c:strCache>
            </c:strRef>
          </c:tx>
          <c:spPr>
            <a:solidFill>
              <a:schemeClr val="accent3">
                <a:shade val="65000"/>
              </a:schemeClr>
            </a:solidFill>
            <a:ln>
              <a:noFill/>
            </a:ln>
            <a:effectLst/>
          </c:spPr>
          <c:invertIfNegative val="0"/>
          <c:cat>
            <c:strRef>
              <c:f>Road!$CA$11:$CA$16</c:f>
              <c:strCache>
                <c:ptCount val="6"/>
                <c:pt idx="0">
                  <c:v>Global</c:v>
                </c:pt>
                <c:pt idx="1">
                  <c:v>Europe and Northern America</c:v>
                </c:pt>
                <c:pt idx="2">
                  <c:v>Latin America and the Caribbean</c:v>
                </c:pt>
                <c:pt idx="3">
                  <c:v>Northern Africa and Western Asia</c:v>
                </c:pt>
                <c:pt idx="4">
                  <c:v>Sub-Saharan Africa</c:v>
                </c:pt>
                <c:pt idx="5">
                  <c:v>Asia-Pacific</c:v>
                </c:pt>
              </c:strCache>
            </c:strRef>
          </c:cat>
          <c:val>
            <c:numRef>
              <c:f>Road!$CD$11:$CD$16</c:f>
              <c:numCache>
                <c:formatCode>General</c:formatCode>
                <c:ptCount val="6"/>
                <c:pt idx="0">
                  <c:v>5.0035331268145953</c:v>
                </c:pt>
                <c:pt idx="1">
                  <c:v>13.534588754618003</c:v>
                </c:pt>
                <c:pt idx="2">
                  <c:v>4.9748496064741703</c:v>
                </c:pt>
                <c:pt idx="3">
                  <c:v>1.8693754894140004</c:v>
                </c:pt>
                <c:pt idx="4">
                  <c:v>1.6068001410476132</c:v>
                </c:pt>
                <c:pt idx="5">
                  <c:v>4.2835784767973193</c:v>
                </c:pt>
              </c:numCache>
            </c:numRef>
          </c:val>
          <c:extLst>
            <c:ext xmlns:c16="http://schemas.microsoft.com/office/drawing/2014/chart" uri="{C3380CC4-5D6E-409C-BE32-E72D297353CC}">
              <c16:uniqueId val="{00000002-8F33-416F-98D2-2E1DCDE49F81}"/>
            </c:ext>
          </c:extLst>
        </c:ser>
        <c:dLbls>
          <c:showLegendKey val="0"/>
          <c:showVal val="0"/>
          <c:showCatName val="0"/>
          <c:showSerName val="0"/>
          <c:showPercent val="0"/>
          <c:showBubbleSize val="0"/>
        </c:dLbls>
        <c:gapWidth val="219"/>
        <c:axId val="336085504"/>
        <c:axId val="336084064"/>
      </c:barChart>
      <c:catAx>
        <c:axId val="33608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4064"/>
        <c:crosses val="autoZero"/>
        <c:auto val="1"/>
        <c:lblAlgn val="ctr"/>
        <c:lblOffset val="100"/>
        <c:noMultiLvlLbl val="0"/>
      </c:catAx>
      <c:valAx>
        <c:axId val="336084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r>
                  <a:rPr lang="en-US"/>
                  <a:t>Road density per capita (kilometers per thousand population)</a:t>
                </a:r>
              </a:p>
            </c:rich>
          </c:tx>
          <c:layout>
            <c:manualLayout>
              <c:xMode val="edge"/>
              <c:yMode val="edge"/>
              <c:x val="2.7777777777777776E-2"/>
              <c:y val="0.1161574074074074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crossAx val="3360855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lumMod val="50000"/>
              <a:lumOff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10.xml><?xml version="1.0" encoding="utf-8"?>
<cs:colorStyle xmlns:cs="http://schemas.microsoft.com/office/drawing/2012/chartStyle" xmlns:a="http://schemas.openxmlformats.org/drawingml/2006/main" meth="withinLinearReversed" id="23">
  <a:schemeClr val="accent3"/>
</cs:colorStyle>
</file>

<file path=ppt/charts/colors11.xml><?xml version="1.0" encoding="utf-8"?>
<cs:colorStyle xmlns:cs="http://schemas.microsoft.com/office/drawing/2012/chartStyle" xmlns:a="http://schemas.openxmlformats.org/drawingml/2006/main" meth="withinLinearReversed" id="23">
  <a:schemeClr val="accent3"/>
</cs:colorStyle>
</file>

<file path=ppt/charts/colors12.xml><?xml version="1.0" encoding="utf-8"?>
<cs:colorStyle xmlns:cs="http://schemas.microsoft.com/office/drawing/2012/chartStyle" xmlns:a="http://schemas.openxmlformats.org/drawingml/2006/main" meth="withinLinearReversed" id="23">
  <a:schemeClr val="accent3"/>
</cs:colorStyle>
</file>

<file path=ppt/charts/colors13.xml><?xml version="1.0" encoding="utf-8"?>
<cs:colorStyle xmlns:cs="http://schemas.microsoft.com/office/drawing/2012/chartStyle" xmlns:a="http://schemas.openxmlformats.org/drawingml/2006/main" meth="withinLinearReversed" id="23">
  <a:schemeClr val="accent3"/>
</cs:colorStyle>
</file>

<file path=ppt/charts/colors14.xml><?xml version="1.0" encoding="utf-8"?>
<cs:colorStyle xmlns:cs="http://schemas.microsoft.com/office/drawing/2012/chartStyle" xmlns:a="http://schemas.openxmlformats.org/drawingml/2006/main" meth="withinLinearReversed" id="23">
  <a:schemeClr val="accent3"/>
</cs:colorStyle>
</file>

<file path=ppt/charts/colors15.xml><?xml version="1.0" encoding="utf-8"?>
<cs:colorStyle xmlns:cs="http://schemas.microsoft.com/office/drawing/2012/chartStyle" xmlns:a="http://schemas.openxmlformats.org/drawingml/2006/main" meth="withinLinearReversed" id="23">
  <a:schemeClr val="accent3"/>
</cs:colorStyle>
</file>

<file path=ppt/charts/colors16.xml><?xml version="1.0" encoding="utf-8"?>
<cs:colorStyle xmlns:cs="http://schemas.microsoft.com/office/drawing/2012/chartStyle" xmlns:a="http://schemas.openxmlformats.org/drawingml/2006/main" meth="withinLinearReversed" id="23">
  <a:schemeClr val="accent3"/>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withinLinearReversed" id="23">
  <a:schemeClr val="accent3"/>
</cs:colorStyle>
</file>

<file path=ppt/charts/colors1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20.xml><?xml version="1.0" encoding="utf-8"?>
<cs:colorStyle xmlns:cs="http://schemas.microsoft.com/office/drawing/2012/chartStyle" xmlns:a="http://schemas.openxmlformats.org/drawingml/2006/main" meth="withinLinearReversed" id="23">
  <a:schemeClr val="accent3"/>
</cs:colorStyle>
</file>

<file path=ppt/charts/colors21.xml><?xml version="1.0" encoding="utf-8"?>
<cs:colorStyle xmlns:cs="http://schemas.microsoft.com/office/drawing/2012/chartStyle" xmlns:a="http://schemas.openxmlformats.org/drawingml/2006/main" meth="withinLinearReversed" id="23">
  <a:schemeClr val="accent3"/>
</cs:colorStyle>
</file>

<file path=ppt/charts/colors22.xml><?xml version="1.0" encoding="utf-8"?>
<cs:colorStyle xmlns:cs="http://schemas.microsoft.com/office/drawing/2012/chartStyle" xmlns:a="http://schemas.openxmlformats.org/drawingml/2006/main" meth="withinLinearReversed" id="23">
  <a:schemeClr val="accent3"/>
</cs:colorStyle>
</file>

<file path=ppt/charts/colors23.xml><?xml version="1.0" encoding="utf-8"?>
<cs:colorStyle xmlns:cs="http://schemas.microsoft.com/office/drawing/2012/chartStyle" xmlns:a="http://schemas.openxmlformats.org/drawingml/2006/main" meth="withinLinearReversed" id="23">
  <a:schemeClr val="accent3"/>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withinLinearReversed" id="23">
  <a:schemeClr val="accent3"/>
</cs:colorStyle>
</file>

<file path=ppt/charts/colors2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withinLinearReversed" id="23">
  <a:schemeClr val="accent3"/>
</cs:colorStyle>
</file>

<file path=ppt/charts/colors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3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withinLinearReversed" id="23">
  <a:schemeClr val="accent3"/>
</cs:colorStyle>
</file>

<file path=ppt/charts/colors32.xml><?xml version="1.0" encoding="utf-8"?>
<cs:colorStyle xmlns:cs="http://schemas.microsoft.com/office/drawing/2012/chartStyle" xmlns:a="http://schemas.openxmlformats.org/drawingml/2006/main" meth="withinLinearReversed" id="23">
  <a:schemeClr val="accent3"/>
</cs:colorStyle>
</file>

<file path=ppt/charts/colors33.xml><?xml version="1.0" encoding="utf-8"?>
<cs:colorStyle xmlns:cs="http://schemas.microsoft.com/office/drawing/2012/chartStyle" xmlns:a="http://schemas.openxmlformats.org/drawingml/2006/main" meth="withinLinearReversed" id="23">
  <a:schemeClr val="accent3"/>
</cs:colorStyle>
</file>

<file path=ppt/charts/colors34.xml><?xml version="1.0" encoding="utf-8"?>
<cs:colorStyle xmlns:cs="http://schemas.microsoft.com/office/drawing/2012/chartStyle" xmlns:a="http://schemas.openxmlformats.org/drawingml/2006/main" meth="withinLinearReversed" id="23">
  <a:schemeClr val="accent3"/>
</cs:colorStyle>
</file>

<file path=ppt/charts/colors3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withinLinearReversed" id="23">
  <a:schemeClr val="accent3"/>
</cs:colorStyle>
</file>

<file path=ppt/charts/colors3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withinLinear" id="14">
  <a:schemeClr val="accent1"/>
</cs:colorStyle>
</file>

<file path=ppt/charts/colors3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4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withinLinearReversed" id="23">
  <a:schemeClr val="accent3"/>
</cs:colorStyle>
</file>

<file path=ppt/charts/colors43.xml><?xml version="1.0" encoding="utf-8"?>
<cs:colorStyle xmlns:cs="http://schemas.microsoft.com/office/drawing/2012/chartStyle" xmlns:a="http://schemas.openxmlformats.org/drawingml/2006/main" meth="withinLinearReversed" id="23">
  <a:schemeClr val="accent3"/>
</cs:colorStyle>
</file>

<file path=ppt/charts/colors44.xml><?xml version="1.0" encoding="utf-8"?>
<cs:colorStyle xmlns:cs="http://schemas.microsoft.com/office/drawing/2012/chartStyle" xmlns:a="http://schemas.openxmlformats.org/drawingml/2006/main" meth="withinLinearReversed" id="23">
  <a:schemeClr val="accent3"/>
</cs:colorStyle>
</file>

<file path=ppt/charts/colors45.xml><?xml version="1.0" encoding="utf-8"?>
<cs:colorStyle xmlns:cs="http://schemas.microsoft.com/office/drawing/2012/chartStyle" xmlns:a="http://schemas.openxmlformats.org/drawingml/2006/main" meth="withinLinearReversed" id="23">
  <a:schemeClr val="accent3"/>
</cs:colorStyle>
</file>

<file path=ppt/charts/colors4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Reversed" id="23">
  <a:schemeClr val="accent3"/>
</cs:colorStyle>
</file>

<file path=ppt/charts/colors7.xml><?xml version="1.0" encoding="utf-8"?>
<cs:colorStyle xmlns:cs="http://schemas.microsoft.com/office/drawing/2012/chartStyle" xmlns:a="http://schemas.openxmlformats.org/drawingml/2006/main" meth="withinLinearReversed" id="23">
  <a:schemeClr val="accent3"/>
</cs:colorStyle>
</file>

<file path=ppt/charts/colors8.xml><?xml version="1.0" encoding="utf-8"?>
<cs:colorStyle xmlns:cs="http://schemas.microsoft.com/office/drawing/2012/chartStyle" xmlns:a="http://schemas.openxmlformats.org/drawingml/2006/main" meth="withinLinearReversed" id="23">
  <a:schemeClr val="accent3"/>
</cs:colorStyle>
</file>

<file path=ppt/charts/colors9.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21D91-18E0-415A-AF87-469F6621A780}" type="datetimeFigureOut">
              <a:rPr lang="en-IN" smtClean="0"/>
              <a:t>29-08-2023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03487-561E-4F8C-95EF-2897AFC454FF}" type="slidenum">
              <a:rPr lang="en-IN" smtClean="0"/>
              <a:t>‹#›</a:t>
            </a:fld>
            <a:endParaRPr lang="en-IN"/>
          </a:p>
        </p:txBody>
      </p:sp>
    </p:spTree>
    <p:extLst>
      <p:ext uri="{BB962C8B-B14F-4D97-AF65-F5344CB8AC3E}">
        <p14:creationId xmlns:p14="http://schemas.microsoft.com/office/powerpoint/2010/main" val="371901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6C76A-C8D0-FB22-20DD-99D2408CB06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AB7598C-9E8D-FF8F-A048-544881A9ABD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Tree>
    <p:extLst>
      <p:ext uri="{BB962C8B-B14F-4D97-AF65-F5344CB8AC3E}">
        <p14:creationId xmlns:p14="http://schemas.microsoft.com/office/powerpoint/2010/main" val="415093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D11A-426A-399F-B6C6-DFCF8C75B1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Tree>
    <p:extLst>
      <p:ext uri="{BB962C8B-B14F-4D97-AF65-F5344CB8AC3E}">
        <p14:creationId xmlns:p14="http://schemas.microsoft.com/office/powerpoint/2010/main" val="1964393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655594"/>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hyperlink" Target="mailto:asiantransportoutlook@gmail.com" TargetMode="External"/><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chart" Target="../charts/char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chart" Target="../charts/chart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2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2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3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3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3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chart" Target="../charts/chart33.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chart" Target="../charts/chart35.xml"/><Relationship Id="rId4" Type="http://schemas.openxmlformats.org/officeDocument/2006/relationships/chart" Target="../charts/chart34.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chart" Target="../charts/chart36.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chart" Target="../charts/chart3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2.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chart" Target="../charts/chart38.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chart" Target="../charts/chart4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chart" Target="../charts/chart45.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3.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4.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5.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6.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46963-A2EF-2129-A015-E6E9F5B9546E}"/>
              </a:ext>
            </a:extLst>
          </p:cNvPr>
          <p:cNvSpPr>
            <a:spLocks noGrp="1"/>
          </p:cNvSpPr>
          <p:nvPr>
            <p:ph type="ctrTitle"/>
          </p:nvPr>
        </p:nvSpPr>
        <p:spPr/>
        <p:txBody>
          <a:bodyPr/>
          <a:lstStyle/>
          <a:p>
            <a:endParaRPr lang="en-IN"/>
          </a:p>
        </p:txBody>
      </p:sp>
      <p:sp>
        <p:nvSpPr>
          <p:cNvPr id="3" name="Subtitle 2">
            <a:extLst>
              <a:ext uri="{FF2B5EF4-FFF2-40B4-BE49-F238E27FC236}">
                <a16:creationId xmlns:a16="http://schemas.microsoft.com/office/drawing/2014/main" id="{2D2394AA-4BD3-A42A-5428-1D14C81C6437}"/>
              </a:ext>
            </a:extLst>
          </p:cNvPr>
          <p:cNvSpPr>
            <a:spLocks noGrp="1"/>
          </p:cNvSpPr>
          <p:nvPr>
            <p:ph type="subTitle" idx="1"/>
          </p:nvPr>
        </p:nvSpPr>
        <p:spPr/>
        <p:txBody>
          <a:bodyPr/>
          <a:lstStyle/>
          <a:p>
            <a:endParaRPr lang="en-IN"/>
          </a:p>
        </p:txBody>
      </p:sp>
      <p:pic>
        <p:nvPicPr>
          <p:cNvPr id="4" name="Picture 3">
            <a:extLst>
              <a:ext uri="{FF2B5EF4-FFF2-40B4-BE49-F238E27FC236}">
                <a16:creationId xmlns:a16="http://schemas.microsoft.com/office/drawing/2014/main" id="{048937AD-2D35-743C-F70A-B2C3800E597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205"/>
                    </a14:imgEffect>
                    <a14:imgEffect>
                      <a14:saturation sat="71000"/>
                    </a14:imgEffect>
                    <a14:imgEffect>
                      <a14:brightnessContrast bright="21000" contrast="-48000"/>
                    </a14:imgEffect>
                  </a14:imgLayer>
                </a14:imgProps>
              </a:ext>
              <a:ext uri="{28A0092B-C50C-407E-A947-70E740481C1C}">
                <a14:useLocalDpi xmlns:a14="http://schemas.microsoft.com/office/drawing/2010/main" val="0"/>
              </a:ext>
            </a:extLst>
          </a:blip>
          <a:srcRect t="38127"/>
          <a:stretch/>
        </p:blipFill>
        <p:spPr bwMode="auto">
          <a:xfrm>
            <a:off x="1" y="0"/>
            <a:ext cx="12192000" cy="6036650"/>
          </a:xfrm>
          <a:prstGeom prst="rect">
            <a:avLst/>
          </a:prstGeom>
          <a:noFill/>
          <a:ln>
            <a:noFill/>
          </a:ln>
        </p:spPr>
      </p:pic>
      <p:sp>
        <p:nvSpPr>
          <p:cNvPr id="5" name="Rectangle 4">
            <a:extLst>
              <a:ext uri="{FF2B5EF4-FFF2-40B4-BE49-F238E27FC236}">
                <a16:creationId xmlns:a16="http://schemas.microsoft.com/office/drawing/2014/main" id="{7C6B1A0D-5DBC-28EF-4560-942E07131D02}"/>
              </a:ext>
            </a:extLst>
          </p:cNvPr>
          <p:cNvSpPr/>
          <p:nvPr/>
        </p:nvSpPr>
        <p:spPr>
          <a:xfrm>
            <a:off x="-1" y="630725"/>
            <a:ext cx="7553325" cy="2387600"/>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6" name="Text Box 217">
            <a:extLst>
              <a:ext uri="{FF2B5EF4-FFF2-40B4-BE49-F238E27FC236}">
                <a16:creationId xmlns:a16="http://schemas.microsoft.com/office/drawing/2014/main" id="{6BA988E5-DF89-0E4F-B21A-8323D6733A85}"/>
              </a:ext>
            </a:extLst>
          </p:cNvPr>
          <p:cNvSpPr>
            <a:spLocks noChangeArrowheads="1"/>
          </p:cNvSpPr>
          <p:nvPr/>
        </p:nvSpPr>
        <p:spPr>
          <a:xfrm>
            <a:off x="631189" y="749470"/>
            <a:ext cx="6297930" cy="2129109"/>
          </a:xfrm>
          <a:prstGeom prst="rect">
            <a:avLst/>
          </a:prstGeom>
          <a:noFill/>
          <a:ln w="9525">
            <a:noFill/>
            <a:miter/>
          </a:ln>
        </p:spPr>
        <p:txBody>
          <a:bodyPr wrap="square" lIns="91440" tIns="45720" rIns="91440" bIns="45720" anchor="t">
            <a:spAutoFit/>
          </a:bodyPr>
          <a:lstStyle/>
          <a:p>
            <a:pPr>
              <a:lnSpc>
                <a:spcPct val="106000"/>
              </a:lnSpc>
            </a:pPr>
            <a:r>
              <a:rPr lang="en-PH" sz="4400" b="1" dirty="0">
                <a:solidFill>
                  <a:srgbClr val="002060"/>
                </a:solidFill>
                <a:effectLst/>
                <a:latin typeface="Arial Black" panose="020B0A04020102020204" pitchFamily="34" charset="0"/>
                <a:ea typeface="Times New Roman" panose="02020603050405020304" pitchFamily="18" charset="0"/>
              </a:rPr>
              <a:t>Turning the Tide:</a:t>
            </a:r>
            <a:endParaRPr lang="en-IN" sz="1600" dirty="0">
              <a:effectLst/>
              <a:latin typeface="Times New Roman" panose="02020603050405020304" pitchFamily="18" charset="0"/>
              <a:ea typeface="Times New Roman" panose="02020603050405020304" pitchFamily="18" charset="0"/>
            </a:endParaRPr>
          </a:p>
          <a:p>
            <a:pPr>
              <a:lnSpc>
                <a:spcPct val="106000"/>
              </a:lnSpc>
            </a:pPr>
            <a:r>
              <a:rPr lang="en-PH" sz="2800" b="1" dirty="0">
                <a:solidFill>
                  <a:srgbClr val="FE6807"/>
                </a:solidFill>
                <a:effectLst/>
                <a:latin typeface="Arial Black" panose="020B0A04020102020204" pitchFamily="34" charset="0"/>
                <a:ea typeface="Times New Roman" panose="02020603050405020304" pitchFamily="18" charset="0"/>
              </a:rPr>
              <a:t>Transport and the SDGs in Asia</a:t>
            </a:r>
            <a:endParaRPr lang="en-IN" sz="1600" dirty="0">
              <a:effectLst/>
              <a:latin typeface="Times New Roman" panose="02020603050405020304" pitchFamily="18" charset="0"/>
              <a:ea typeface="Times New Roman" panose="02020603050405020304" pitchFamily="18" charset="0"/>
            </a:endParaRPr>
          </a:p>
          <a:p>
            <a:pPr>
              <a:lnSpc>
                <a:spcPct val="106000"/>
              </a:lnSpc>
            </a:pPr>
            <a:r>
              <a:rPr lang="en-PH" sz="1000" b="1" dirty="0">
                <a:solidFill>
                  <a:srgbClr val="808080"/>
                </a:solidFill>
                <a:effectLst/>
                <a:latin typeface="Calibri" panose="020F0502020204030204" pitchFamily="34" charset="0"/>
                <a:ea typeface="Times New Roman" panose="02020603050405020304" pitchFamily="18" charset="0"/>
              </a:rPr>
              <a:t> </a:t>
            </a:r>
            <a:endParaRPr lang="en-IN" sz="1600" dirty="0">
              <a:effectLst/>
              <a:latin typeface="Times New Roman" panose="02020603050405020304" pitchFamily="18" charset="0"/>
              <a:ea typeface="Times New Roman" panose="02020603050405020304" pitchFamily="18" charset="0"/>
            </a:endParaRPr>
          </a:p>
          <a:p>
            <a:pPr>
              <a:lnSpc>
                <a:spcPct val="150000"/>
              </a:lnSpc>
            </a:pPr>
            <a:r>
              <a:rPr lang="en-PH" sz="1600" b="1" dirty="0">
                <a:solidFill>
                  <a:srgbClr val="262626"/>
                </a:solidFill>
                <a:effectLst/>
                <a:latin typeface="Calibri" panose="020F0502020204030204" pitchFamily="34" charset="0"/>
                <a:ea typeface="Times New Roman" panose="02020603050405020304" pitchFamily="18" charset="0"/>
              </a:rPr>
              <a:t>An Asian Transport Outlook Report</a:t>
            </a:r>
            <a:endParaRPr lang="en-IN" sz="1600" dirty="0">
              <a:effectLst/>
              <a:latin typeface="Times New Roman" panose="02020603050405020304" pitchFamily="18" charset="0"/>
              <a:ea typeface="Times New Roman" panose="02020603050405020304" pitchFamily="18" charset="0"/>
            </a:endParaRPr>
          </a:p>
          <a:p>
            <a:pPr>
              <a:lnSpc>
                <a:spcPct val="150000"/>
              </a:lnSpc>
            </a:pPr>
            <a:r>
              <a:rPr lang="en-PH" sz="1600" b="1" dirty="0">
                <a:solidFill>
                  <a:srgbClr val="262626"/>
                </a:solidFill>
                <a:effectLst/>
                <a:latin typeface="Calibri" panose="020F0502020204030204" pitchFamily="34" charset="0"/>
                <a:ea typeface="Times New Roman" panose="02020603050405020304" pitchFamily="18" charset="0"/>
              </a:rPr>
              <a:t>September 2023</a:t>
            </a:r>
            <a:endParaRPr lang="en-IN" sz="1600" dirty="0">
              <a:effectLst/>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id="{760E1FD9-B866-C404-2B67-CFF0E9826AF5}"/>
              </a:ext>
            </a:extLst>
          </p:cNvPr>
          <p:cNvGrpSpPr/>
          <p:nvPr/>
        </p:nvGrpSpPr>
        <p:grpSpPr>
          <a:xfrm>
            <a:off x="10018141" y="6338106"/>
            <a:ext cx="1912460" cy="336550"/>
            <a:chOff x="-444892" y="0"/>
            <a:chExt cx="4326874" cy="762000"/>
          </a:xfrm>
        </p:grpSpPr>
        <p:pic>
          <p:nvPicPr>
            <p:cNvPr id="8" name="Graphic 1">
              <a:extLst>
                <a:ext uri="{FF2B5EF4-FFF2-40B4-BE49-F238E27FC236}">
                  <a16:creationId xmlns:a16="http://schemas.microsoft.com/office/drawing/2014/main" id="{88227FEE-65E9-0306-A8D0-FE67F46A35F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9741"/>
            <a:stretch/>
          </p:blipFill>
          <p:spPr bwMode="auto">
            <a:xfrm>
              <a:off x="1928442" y="0"/>
              <a:ext cx="750570" cy="762000"/>
            </a:xfrm>
            <a:prstGeom prst="rect">
              <a:avLst/>
            </a:prstGeom>
            <a:ln>
              <a:noFill/>
            </a:ln>
            <a:extLst>
              <a:ext uri="{53640926-AAD7-44D8-BBD7-CCE9431645EC}">
                <a14:shadowObscured xmlns:a14="http://schemas.microsoft.com/office/drawing/2010/main"/>
              </a:ext>
            </a:extLst>
          </p:spPr>
        </p:pic>
        <p:pic>
          <p:nvPicPr>
            <p:cNvPr id="9" name="Graphic 1">
              <a:extLst>
                <a:ext uri="{FF2B5EF4-FFF2-40B4-BE49-F238E27FC236}">
                  <a16:creationId xmlns:a16="http://schemas.microsoft.com/office/drawing/2014/main" id="{0F90A802-E94B-43E0-1121-DCD2754F268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r="74759"/>
            <a:stretch/>
          </p:blipFill>
          <p:spPr bwMode="auto">
            <a:xfrm>
              <a:off x="3002507" y="0"/>
              <a:ext cx="879475" cy="762000"/>
            </a:xfrm>
            <a:prstGeom prst="rect">
              <a:avLst/>
            </a:prstGeom>
            <a:ln>
              <a:noFill/>
            </a:ln>
            <a:extLst>
              <a:ext uri="{53640926-AAD7-44D8-BBD7-CCE9431645EC}">
                <a14:shadowObscured xmlns:a14="http://schemas.microsoft.com/office/drawing/2010/main"/>
              </a:ext>
            </a:extLst>
          </p:spPr>
        </p:pic>
        <p:pic>
          <p:nvPicPr>
            <p:cNvPr id="10" name="Graphic 1">
              <a:extLst>
                <a:ext uri="{FF2B5EF4-FFF2-40B4-BE49-F238E27FC236}">
                  <a16:creationId xmlns:a16="http://schemas.microsoft.com/office/drawing/2014/main" id="{BC00FA59-9652-7666-5707-3163207BE7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4892" y="40943"/>
              <a:ext cx="1998980" cy="715644"/>
            </a:xfrm>
            <a:prstGeom prst="rect">
              <a:avLst/>
            </a:prstGeom>
          </p:spPr>
        </p:pic>
      </p:grpSp>
      <p:cxnSp>
        <p:nvCxnSpPr>
          <p:cNvPr id="12" name="Straight Connector 11">
            <a:extLst>
              <a:ext uri="{FF2B5EF4-FFF2-40B4-BE49-F238E27FC236}">
                <a16:creationId xmlns:a16="http://schemas.microsoft.com/office/drawing/2014/main" id="{6DC12693-478E-A075-13BF-6A73D588AF17}"/>
              </a:ext>
            </a:extLst>
          </p:cNvPr>
          <p:cNvCxnSpPr/>
          <p:nvPr/>
        </p:nvCxnSpPr>
        <p:spPr>
          <a:xfrm flipH="1">
            <a:off x="9756742" y="6150950"/>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7D2CC9-62E9-4713-ECB0-E9B317647B99}"/>
              </a:ext>
            </a:extLst>
          </p:cNvPr>
          <p:cNvSpPr txBox="1"/>
          <p:nvPr/>
        </p:nvSpPr>
        <p:spPr>
          <a:xfrm>
            <a:off x="261399" y="6306195"/>
            <a:ext cx="8213725" cy="307777"/>
          </a:xfrm>
          <a:prstGeom prst="rect">
            <a:avLst/>
          </a:prstGeom>
          <a:noFill/>
        </p:spPr>
        <p:txBody>
          <a:bodyPr wrap="square">
            <a:spAutoFit/>
          </a:bodyPr>
          <a:lstStyle/>
          <a:p>
            <a:r>
              <a:rPr lang="en-PH" sz="1400" i="1" kern="0" dirty="0">
                <a:effectLst/>
                <a:latin typeface="Segoe UI" panose="020B0502040204020203" pitchFamily="34" charset="0"/>
                <a:ea typeface="Times New Roman" panose="02020603050405020304" pitchFamily="18" charset="0"/>
              </a:rPr>
              <a:t>For more information and questions, please send an email to </a:t>
            </a:r>
            <a:r>
              <a:rPr lang="en-PH" sz="1400" i="1" u="sng" kern="0" dirty="0">
                <a:solidFill>
                  <a:srgbClr val="0000FF"/>
                </a:solidFill>
                <a:effectLst/>
                <a:latin typeface="Segoe UI" panose="020B0502040204020203" pitchFamily="34" charset="0"/>
                <a:ea typeface="Times New Roman" panose="02020603050405020304" pitchFamily="18" charset="0"/>
                <a:hlinkClick r:id="rId10"/>
              </a:rPr>
              <a:t>asiantransportoutlook@gmail.com</a:t>
            </a:r>
            <a:endParaRPr lang="en-IN" sz="1400" i="1" dirty="0"/>
          </a:p>
        </p:txBody>
      </p:sp>
    </p:spTree>
    <p:extLst>
      <p:ext uri="{BB962C8B-B14F-4D97-AF65-F5344CB8AC3E}">
        <p14:creationId xmlns:p14="http://schemas.microsoft.com/office/powerpoint/2010/main" val="2357324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32B4289-9850-A779-3F8F-E5C96F305043}"/>
              </a:ext>
            </a:extLst>
          </p:cNvPr>
          <p:cNvGraphicFramePr/>
          <p:nvPr>
            <p:extLst>
              <p:ext uri="{D42A27DB-BD31-4B8C-83A1-F6EECF244321}">
                <p14:modId xmlns:p14="http://schemas.microsoft.com/office/powerpoint/2010/main" val="462856757"/>
              </p:ext>
            </p:extLst>
          </p:nvPr>
        </p:nvGraphicFramePr>
        <p:xfrm>
          <a:off x="4166647" y="731520"/>
          <a:ext cx="7647822" cy="5051824"/>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INF-TTI-005 (IRF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561375"/>
            <a:ext cx="3053827" cy="2489399"/>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Between 2010 to 2015, </a:t>
            </a:r>
            <a:r>
              <a:rPr lang="en-US" sz="1400" b="1" dirty="0">
                <a:latin typeface="Segoe UI" panose="020B0502040204020203" pitchFamily="34" charset="0"/>
                <a:cs typeface="Segoe UI" panose="020B0502040204020203" pitchFamily="34" charset="0"/>
              </a:rPr>
              <a:t>60%</a:t>
            </a:r>
            <a:r>
              <a:rPr lang="en-US" sz="1400" dirty="0">
                <a:latin typeface="Segoe UI" panose="020B0502040204020203" pitchFamily="34" charset="0"/>
                <a:cs typeface="Segoe UI" panose="020B0502040204020203" pitchFamily="34" charset="0"/>
              </a:rPr>
              <a:t> of the global increase in road </a:t>
            </a:r>
            <a:r>
              <a:rPr lang="en-US" sz="1400" dirty="0" err="1">
                <a:latin typeface="Segoe UI" panose="020B0502040204020203" pitchFamily="34" charset="0"/>
                <a:cs typeface="Segoe UI" panose="020B0502040204020203" pitchFamily="34" charset="0"/>
              </a:rPr>
              <a:t>kilometres</a:t>
            </a:r>
            <a:r>
              <a:rPr lang="en-US" sz="1400" dirty="0">
                <a:latin typeface="Segoe UI" panose="020B0502040204020203" pitchFamily="34" charset="0"/>
                <a:cs typeface="Segoe UI" panose="020B0502040204020203" pitchFamily="34" charset="0"/>
              </a:rPr>
              <a:t> occurred in </a:t>
            </a:r>
            <a:r>
              <a:rPr lang="en-US" sz="1400" b="1" dirty="0">
                <a:latin typeface="Segoe UI" panose="020B0502040204020203" pitchFamily="34" charset="0"/>
                <a:cs typeface="Segoe UI" panose="020B0502040204020203" pitchFamily="34" charset="0"/>
              </a:rPr>
              <a:t>Asia</a:t>
            </a:r>
            <a:r>
              <a:rPr lang="en-US" sz="1400" dirty="0">
                <a:latin typeface="Segoe UI" panose="020B0502040204020203" pitchFamily="34" charset="0"/>
                <a:cs typeface="Segoe UI" panose="020B0502040204020203" pitchFamily="34" charset="0"/>
              </a:rPr>
              <a:t>.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Notwithstanding a slowdown in growth rates between 2015 to 2020, Asia and the Pacific accounted for 87% of the worldwide rise in road </a:t>
            </a:r>
            <a:r>
              <a:rPr lang="en-US" sz="1400" dirty="0" err="1">
                <a:latin typeface="Segoe UI" panose="020B0502040204020203" pitchFamily="34" charset="0"/>
                <a:cs typeface="Segoe UI" panose="020B0502040204020203" pitchFamily="34" charset="0"/>
              </a:rPr>
              <a:t>kilometres</a:t>
            </a:r>
            <a:r>
              <a:rPr lang="en-US" sz="1400" dirty="0">
                <a:latin typeface="Segoe UI" panose="020B0502040204020203" pitchFamily="34" charset="0"/>
                <a:cs typeface="Segoe UI" panose="020B0502040204020203" pitchFamily="34" charset="0"/>
              </a:rPr>
              <a:t>. </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Annual Growth Rate of Road Kilometers</a:t>
            </a:r>
          </a:p>
        </p:txBody>
      </p:sp>
      <p:sp>
        <p:nvSpPr>
          <p:cNvPr id="31" name="TextBox 30">
            <a:extLst>
              <a:ext uri="{FF2B5EF4-FFF2-40B4-BE49-F238E27FC236}">
                <a16:creationId xmlns:a16="http://schemas.microsoft.com/office/drawing/2014/main" id="{B70E6D87-FD67-A2FF-0D11-D0758C500A31}"/>
              </a:ext>
            </a:extLst>
          </p:cNvPr>
          <p:cNvSpPr txBox="1"/>
          <p:nvPr/>
        </p:nvSpPr>
        <p:spPr>
          <a:xfrm>
            <a:off x="1195873" y="445681"/>
            <a:ext cx="23601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Infrastructure and Activity</a:t>
            </a:r>
            <a:endParaRPr lang="en-IN" sz="1400" b="1" dirty="0">
              <a:latin typeface="Segoe UI" panose="020B0502040204020203" pitchFamily="34" charset="0"/>
              <a:cs typeface="Segoe UI" panose="020B0502040204020203" pitchFamily="34" charset="0"/>
            </a:endParaRPr>
          </a:p>
        </p:txBody>
      </p:sp>
      <p:pic>
        <p:nvPicPr>
          <p:cNvPr id="5" name="Picture 2" descr="Infrastructure - Free transportation icons">
            <a:extLst>
              <a:ext uri="{FF2B5EF4-FFF2-40B4-BE49-F238E27FC236}">
                <a16:creationId xmlns:a16="http://schemas.microsoft.com/office/drawing/2014/main" id="{FA55C0EE-4E4B-82D1-0F45-9A3ADA33B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30" y="311855"/>
            <a:ext cx="780345" cy="78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744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C00D12C-6AC1-4302-87FC-54EB00222651}"/>
              </a:ext>
            </a:extLst>
          </p:cNvPr>
          <p:cNvGraphicFramePr/>
          <p:nvPr>
            <p:extLst>
              <p:ext uri="{D42A27DB-BD31-4B8C-83A1-F6EECF244321}">
                <p14:modId xmlns:p14="http://schemas.microsoft.com/office/powerpoint/2010/main" val="1130824397"/>
              </p:ext>
            </p:extLst>
          </p:nvPr>
        </p:nvGraphicFramePr>
        <p:xfrm>
          <a:off x="4166648" y="512733"/>
          <a:ext cx="7647821" cy="2564990"/>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INF-TTI-008/009 (IRF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561375"/>
            <a:ext cx="3053827" cy="2489399"/>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With the substantial road construction from 2000 to 2020, Asia at the regional level has </a:t>
            </a:r>
            <a:r>
              <a:rPr lang="en-US" sz="1400" b="1" dirty="0">
                <a:latin typeface="Segoe UI" panose="020B0502040204020203" pitchFamily="34" charset="0"/>
                <a:cs typeface="Segoe UI" panose="020B0502040204020203" pitchFamily="34" charset="0"/>
              </a:rPr>
              <a:t>reached parity </a:t>
            </a:r>
            <a:r>
              <a:rPr lang="en-US" sz="1400" dirty="0">
                <a:latin typeface="Segoe UI" panose="020B0502040204020203" pitchFamily="34" charset="0"/>
                <a:cs typeface="Segoe UI" panose="020B0502040204020203" pitchFamily="34" charset="0"/>
              </a:rPr>
              <a:t>with Europe and Northern America regarding road density (km/sqkm).</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However, Asia and the Pacific fall short compared to per capita terms. </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Road Density per Land Area</a:t>
            </a:r>
          </a:p>
        </p:txBody>
      </p:sp>
      <p:graphicFrame>
        <p:nvGraphicFramePr>
          <p:cNvPr id="5" name="Chart 4">
            <a:extLst>
              <a:ext uri="{FF2B5EF4-FFF2-40B4-BE49-F238E27FC236}">
                <a16:creationId xmlns:a16="http://schemas.microsoft.com/office/drawing/2014/main" id="{B8965902-496B-293A-C08A-6FAD7AB43DC4}"/>
              </a:ext>
            </a:extLst>
          </p:cNvPr>
          <p:cNvGraphicFramePr/>
          <p:nvPr>
            <p:extLst>
              <p:ext uri="{D42A27DB-BD31-4B8C-83A1-F6EECF244321}">
                <p14:modId xmlns:p14="http://schemas.microsoft.com/office/powerpoint/2010/main" val="106439346"/>
              </p:ext>
            </p:extLst>
          </p:nvPr>
        </p:nvGraphicFramePr>
        <p:xfrm>
          <a:off x="4166646" y="3437378"/>
          <a:ext cx="7647821" cy="256499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1D7121D-10ED-252E-0C31-9FABEAEE2D4D}"/>
              </a:ext>
            </a:extLst>
          </p:cNvPr>
          <p:cNvSpPr txBox="1"/>
          <p:nvPr/>
        </p:nvSpPr>
        <p:spPr>
          <a:xfrm>
            <a:off x="4166646" y="3187715"/>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Road Density per Capita</a:t>
            </a:r>
          </a:p>
        </p:txBody>
      </p:sp>
      <p:sp>
        <p:nvSpPr>
          <p:cNvPr id="7" name="TextBox 6">
            <a:extLst>
              <a:ext uri="{FF2B5EF4-FFF2-40B4-BE49-F238E27FC236}">
                <a16:creationId xmlns:a16="http://schemas.microsoft.com/office/drawing/2014/main" id="{3DD874A3-AD63-A5DC-98A4-E0B08CF8C1E2}"/>
              </a:ext>
            </a:extLst>
          </p:cNvPr>
          <p:cNvSpPr txBox="1"/>
          <p:nvPr/>
        </p:nvSpPr>
        <p:spPr>
          <a:xfrm>
            <a:off x="1195873" y="445681"/>
            <a:ext cx="23601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Infrastructure and Activity</a:t>
            </a:r>
            <a:endParaRPr lang="en-IN" sz="1400" b="1" dirty="0">
              <a:latin typeface="Segoe UI" panose="020B0502040204020203" pitchFamily="34" charset="0"/>
              <a:cs typeface="Segoe UI" panose="020B0502040204020203" pitchFamily="34" charset="0"/>
            </a:endParaRPr>
          </a:p>
        </p:txBody>
      </p:sp>
      <p:pic>
        <p:nvPicPr>
          <p:cNvPr id="8" name="Picture 2" descr="Infrastructure - Free transportation icons">
            <a:extLst>
              <a:ext uri="{FF2B5EF4-FFF2-40B4-BE49-F238E27FC236}">
                <a16:creationId xmlns:a16="http://schemas.microsoft.com/office/drawing/2014/main" id="{E9E25CB9-2B16-1576-150B-C45CB4703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30" y="311855"/>
            <a:ext cx="780345" cy="78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22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6FBC525-F0F4-7EAE-EEEC-65C5F03E09F0}"/>
              </a:ext>
            </a:extLst>
          </p:cNvPr>
          <p:cNvGraphicFramePr/>
          <p:nvPr>
            <p:extLst>
              <p:ext uri="{D42A27DB-BD31-4B8C-83A1-F6EECF244321}">
                <p14:modId xmlns:p14="http://schemas.microsoft.com/office/powerpoint/2010/main" val="2871132663"/>
              </p:ext>
            </p:extLst>
          </p:nvPr>
        </p:nvGraphicFramePr>
        <p:xfrm>
          <a:off x="4166647" y="968902"/>
          <a:ext cx="7638396" cy="4814442"/>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INF-TTI-019, INF-TTI-016 (UIC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888115"/>
            <a:ext cx="3053827" cy="3835922"/>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The average railway infrastructure investment in Asia and the Pacific as a share of GDP was estimated to be about </a:t>
            </a:r>
            <a:r>
              <a:rPr lang="en-US" sz="1400" b="1" dirty="0">
                <a:latin typeface="Segoe UI" panose="020B0502040204020203" pitchFamily="34" charset="0"/>
                <a:cs typeface="Segoe UI" panose="020B0502040204020203" pitchFamily="34" charset="0"/>
              </a:rPr>
              <a:t>1%</a:t>
            </a:r>
            <a:r>
              <a:rPr lang="en-US" sz="1400" dirty="0">
                <a:latin typeface="Segoe UI" panose="020B0502040204020203" pitchFamily="34" charset="0"/>
                <a:cs typeface="Segoe UI" panose="020B0502040204020203" pitchFamily="34" charset="0"/>
              </a:rPr>
              <a:t> between 2000 to 2020 (regionally).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On the other hand, the road sector infrastructure investment was about </a:t>
            </a:r>
            <a:r>
              <a:rPr lang="en-US" sz="1400" b="1" dirty="0">
                <a:latin typeface="Segoe UI" panose="020B0502040204020203" pitchFamily="34" charset="0"/>
                <a:cs typeface="Segoe UI" panose="020B0502040204020203" pitchFamily="34" charset="0"/>
              </a:rPr>
              <a:t>1.5%</a:t>
            </a:r>
            <a:r>
              <a:rPr lang="en-US" sz="1400" dirty="0">
                <a:latin typeface="Segoe UI" panose="020B0502040204020203" pitchFamily="34" charset="0"/>
                <a:cs typeface="Segoe UI" panose="020B0502040204020203" pitchFamily="34" charset="0"/>
              </a:rPr>
              <a:t> of GDP.</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the SDGs, the railway construction pace has increased, but </a:t>
            </a:r>
            <a:r>
              <a:rPr lang="en-US" sz="1400" b="1" dirty="0">
                <a:latin typeface="Segoe UI" panose="020B0502040204020203" pitchFamily="34" charset="0"/>
                <a:cs typeface="Segoe UI" panose="020B0502040204020203" pitchFamily="34" charset="0"/>
              </a:rPr>
              <a:t>railways (2.4% growth)</a:t>
            </a:r>
            <a:r>
              <a:rPr lang="en-US" sz="1400" dirty="0">
                <a:latin typeface="Segoe UI" panose="020B0502040204020203" pitchFamily="34" charset="0"/>
                <a:cs typeface="Segoe UI" panose="020B0502040204020203" pitchFamily="34" charset="0"/>
              </a:rPr>
              <a:t> still lag road construction rates (3%). </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584775"/>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Annual Growth Rate of Heavy Railways Route Kilometers (Including High-Speed Railways)</a:t>
            </a:r>
          </a:p>
        </p:txBody>
      </p:sp>
      <p:sp>
        <p:nvSpPr>
          <p:cNvPr id="4" name="TextBox 3">
            <a:extLst>
              <a:ext uri="{FF2B5EF4-FFF2-40B4-BE49-F238E27FC236}">
                <a16:creationId xmlns:a16="http://schemas.microsoft.com/office/drawing/2014/main" id="{B6DE7C4C-7BBB-4AF8-F8B9-A23AF8D17DD2}"/>
              </a:ext>
            </a:extLst>
          </p:cNvPr>
          <p:cNvSpPr txBox="1"/>
          <p:nvPr/>
        </p:nvSpPr>
        <p:spPr>
          <a:xfrm>
            <a:off x="1195873" y="445681"/>
            <a:ext cx="23601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Infrastructure and Activity</a:t>
            </a:r>
            <a:endParaRPr lang="en-IN" sz="1400" b="1" dirty="0">
              <a:latin typeface="Segoe UI" panose="020B0502040204020203" pitchFamily="34" charset="0"/>
              <a:cs typeface="Segoe UI" panose="020B0502040204020203" pitchFamily="34" charset="0"/>
            </a:endParaRPr>
          </a:p>
        </p:txBody>
      </p:sp>
      <p:pic>
        <p:nvPicPr>
          <p:cNvPr id="5" name="Picture 2" descr="Infrastructure - Free transportation icons">
            <a:extLst>
              <a:ext uri="{FF2B5EF4-FFF2-40B4-BE49-F238E27FC236}">
                <a16:creationId xmlns:a16="http://schemas.microsoft.com/office/drawing/2014/main" id="{91AD37B8-7458-B007-58BA-44A81E885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30" y="311855"/>
            <a:ext cx="780345" cy="78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594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3E9AE6D-60BD-4952-F966-0A183665BB54}"/>
              </a:ext>
            </a:extLst>
          </p:cNvPr>
          <p:cNvGraphicFramePr/>
          <p:nvPr>
            <p:extLst>
              <p:ext uri="{D42A27DB-BD31-4B8C-83A1-F6EECF244321}">
                <p14:modId xmlns:p14="http://schemas.microsoft.com/office/powerpoint/2010/main" val="3186454194"/>
              </p:ext>
            </p:extLst>
          </p:nvPr>
        </p:nvGraphicFramePr>
        <p:xfrm>
          <a:off x="4185959" y="540898"/>
          <a:ext cx="7619084" cy="2646540"/>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INF-TTI-018 (UIC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888114"/>
            <a:ext cx="3053827" cy="3835922"/>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With the large railway construction in the decade 2010-2020 (In our analysis, due to a lack of data, we consider railway route </a:t>
            </a:r>
            <a:r>
              <a:rPr lang="en-US" sz="1400" dirty="0" err="1">
                <a:latin typeface="Segoe UI" panose="020B0502040204020203" pitchFamily="34" charset="0"/>
                <a:cs typeface="Segoe UI" panose="020B0502040204020203" pitchFamily="34" charset="0"/>
              </a:rPr>
              <a:t>kilometres</a:t>
            </a:r>
            <a:r>
              <a:rPr lang="en-US" sz="1400" dirty="0">
                <a:latin typeface="Segoe UI" panose="020B0502040204020203" pitchFamily="34" charset="0"/>
                <a:cs typeface="Segoe UI" panose="020B0502040204020203" pitchFamily="34" charset="0"/>
              </a:rPr>
              <a:t> and not track </a:t>
            </a:r>
            <a:r>
              <a:rPr lang="en-US" sz="1400" dirty="0" err="1">
                <a:latin typeface="Segoe UI" panose="020B0502040204020203" pitchFamily="34" charset="0"/>
                <a:cs typeface="Segoe UI" panose="020B0502040204020203" pitchFamily="34" charset="0"/>
              </a:rPr>
              <a:t>kilometres</a:t>
            </a:r>
            <a:r>
              <a:rPr lang="en-US" sz="1400" dirty="0">
                <a:latin typeface="Segoe UI" panose="020B0502040204020203" pitchFamily="34" charset="0"/>
                <a:cs typeface="Segoe UI" panose="020B0502040204020203" pitchFamily="34" charset="0"/>
              </a:rPr>
              <a:t> which could have been a better indicator to understand the railway infrastructure gap), Asia and the Pacific at the regional level is </a:t>
            </a:r>
            <a:r>
              <a:rPr lang="en-US" sz="1400" b="1" dirty="0">
                <a:latin typeface="Segoe UI" panose="020B0502040204020203" pitchFamily="34" charset="0"/>
                <a:cs typeface="Segoe UI" panose="020B0502040204020203" pitchFamily="34" charset="0"/>
              </a:rPr>
              <a:t>closer to bridging the gap </a:t>
            </a:r>
            <a:r>
              <a:rPr lang="en-US" sz="1400" dirty="0">
                <a:latin typeface="Segoe UI" panose="020B0502040204020203" pitchFamily="34" charset="0"/>
                <a:cs typeface="Segoe UI" panose="020B0502040204020203" pitchFamily="34" charset="0"/>
              </a:rPr>
              <a:t>with the global average both for railway density and per-capita parameters.</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Heavy Railways Route Density per Land Area</a:t>
            </a:r>
          </a:p>
        </p:txBody>
      </p:sp>
      <p:graphicFrame>
        <p:nvGraphicFramePr>
          <p:cNvPr id="5" name="Chart 4">
            <a:extLst>
              <a:ext uri="{FF2B5EF4-FFF2-40B4-BE49-F238E27FC236}">
                <a16:creationId xmlns:a16="http://schemas.microsoft.com/office/drawing/2014/main" id="{B8965902-496B-293A-C08A-6FAD7AB43DC4}"/>
              </a:ext>
            </a:extLst>
          </p:cNvPr>
          <p:cNvGraphicFramePr/>
          <p:nvPr/>
        </p:nvGraphicFramePr>
        <p:xfrm>
          <a:off x="4166646" y="3437378"/>
          <a:ext cx="7647821" cy="256499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1D7121D-10ED-252E-0C31-9FABEAEE2D4D}"/>
              </a:ext>
            </a:extLst>
          </p:cNvPr>
          <p:cNvSpPr txBox="1"/>
          <p:nvPr/>
        </p:nvSpPr>
        <p:spPr>
          <a:xfrm>
            <a:off x="4166646" y="3187715"/>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Heavy Railways Route Density per Capita</a:t>
            </a:r>
          </a:p>
        </p:txBody>
      </p:sp>
      <p:graphicFrame>
        <p:nvGraphicFramePr>
          <p:cNvPr id="4" name="Chart 3">
            <a:extLst>
              <a:ext uri="{FF2B5EF4-FFF2-40B4-BE49-F238E27FC236}">
                <a16:creationId xmlns:a16="http://schemas.microsoft.com/office/drawing/2014/main" id="{A72E9734-4309-1808-D115-0DCEAA0609E1}"/>
              </a:ext>
            </a:extLst>
          </p:cNvPr>
          <p:cNvGraphicFramePr/>
          <p:nvPr>
            <p:extLst>
              <p:ext uri="{D42A27DB-BD31-4B8C-83A1-F6EECF244321}">
                <p14:modId xmlns:p14="http://schemas.microsoft.com/office/powerpoint/2010/main" val="4109277608"/>
              </p:ext>
            </p:extLst>
          </p:nvPr>
        </p:nvGraphicFramePr>
        <p:xfrm>
          <a:off x="4185959" y="3526268"/>
          <a:ext cx="7619084" cy="243153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3651D3F1-4ACD-29B9-1B77-358E1669C562}"/>
              </a:ext>
            </a:extLst>
          </p:cNvPr>
          <p:cNvSpPr txBox="1"/>
          <p:nvPr/>
        </p:nvSpPr>
        <p:spPr>
          <a:xfrm>
            <a:off x="1195873" y="445681"/>
            <a:ext cx="23601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Infrastructure and Activity</a:t>
            </a:r>
            <a:endParaRPr lang="en-IN" sz="1400" b="1" dirty="0">
              <a:latin typeface="Segoe UI" panose="020B0502040204020203" pitchFamily="34" charset="0"/>
              <a:cs typeface="Segoe UI" panose="020B0502040204020203" pitchFamily="34" charset="0"/>
            </a:endParaRPr>
          </a:p>
        </p:txBody>
      </p:sp>
      <p:pic>
        <p:nvPicPr>
          <p:cNvPr id="8" name="Picture 2" descr="Infrastructure - Free transportation icons">
            <a:extLst>
              <a:ext uri="{FF2B5EF4-FFF2-40B4-BE49-F238E27FC236}">
                <a16:creationId xmlns:a16="http://schemas.microsoft.com/office/drawing/2014/main" id="{42E6A61D-5762-E293-1B02-E888DF80E5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30" y="311855"/>
            <a:ext cx="780345" cy="78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851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C76038E-8D1A-5213-3F8A-416CE5DF247B}"/>
              </a:ext>
            </a:extLst>
          </p:cNvPr>
          <p:cNvGraphicFramePr/>
          <p:nvPr>
            <p:extLst>
              <p:ext uri="{D42A27DB-BD31-4B8C-83A1-F6EECF244321}">
                <p14:modId xmlns:p14="http://schemas.microsoft.com/office/powerpoint/2010/main" val="521988594"/>
              </p:ext>
            </p:extLst>
          </p:nvPr>
        </p:nvGraphicFramePr>
        <p:xfrm>
          <a:off x="4166647" y="815617"/>
          <a:ext cx="7647822" cy="5043070"/>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525337"/>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SEC-DEV-001, SEC-SEG-001, INF-TTI-005, INF-TTI-016, INF-TTI-019, TAS-VEP-020 (UN DESA 2023, World Bank 2023, IRF 2023, UIC 2023, Country Official Statistics).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484157"/>
            <a:ext cx="3053827" cy="4643835"/>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The demand for passenger and inland-freight transport is closely </a:t>
            </a:r>
            <a:r>
              <a:rPr lang="en-US" sz="1400" b="1" dirty="0">
                <a:latin typeface="Segoe UI" panose="020B0502040204020203" pitchFamily="34" charset="0"/>
                <a:cs typeface="Segoe UI" panose="020B0502040204020203" pitchFamily="34" charset="0"/>
              </a:rPr>
              <a:t>correlated</a:t>
            </a:r>
            <a:r>
              <a:rPr lang="en-US" sz="1400" dirty="0">
                <a:latin typeface="Segoe UI" panose="020B0502040204020203" pitchFamily="34" charset="0"/>
                <a:cs typeface="Segoe UI" panose="020B0502040204020203" pitchFamily="34" charset="0"/>
              </a:rPr>
              <a:t> with growth in population, economic activity, and trade.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From 2000 to 2020, passenger transport volumes (in passenger-</a:t>
            </a:r>
            <a:r>
              <a:rPr lang="en-US" sz="1400" dirty="0" err="1">
                <a:latin typeface="Segoe UI" panose="020B0502040204020203" pitchFamily="34" charset="0"/>
                <a:cs typeface="Segoe UI" panose="020B0502040204020203" pitchFamily="34" charset="0"/>
              </a:rPr>
              <a:t>kilometres</a:t>
            </a:r>
            <a:r>
              <a:rPr lang="en-US" sz="1400" dirty="0">
                <a:latin typeface="Segoe UI" panose="020B0502040204020203" pitchFamily="34" charset="0"/>
                <a:cs typeface="Segoe UI" panose="020B0502040204020203" pitchFamily="34" charset="0"/>
              </a:rPr>
              <a:t> or pkm) and freight volume (in ton-</a:t>
            </a:r>
            <a:r>
              <a:rPr lang="en-US" sz="1400" dirty="0" err="1">
                <a:latin typeface="Segoe UI" panose="020B0502040204020203" pitchFamily="34" charset="0"/>
                <a:cs typeface="Segoe UI" panose="020B0502040204020203" pitchFamily="34" charset="0"/>
              </a:rPr>
              <a:t>kilometres</a:t>
            </a:r>
            <a:r>
              <a:rPr lang="en-US" sz="1400" dirty="0">
                <a:latin typeface="Segoe UI" panose="020B0502040204020203" pitchFamily="34" charset="0"/>
                <a:cs typeface="Segoe UI" panose="020B0502040204020203" pitchFamily="34" charset="0"/>
              </a:rPr>
              <a:t> or TKM) have grown annually by </a:t>
            </a:r>
            <a:r>
              <a:rPr lang="en-US" sz="1400" b="1" dirty="0">
                <a:latin typeface="Segoe UI" panose="020B0502040204020203" pitchFamily="34" charset="0"/>
                <a:cs typeface="Segoe UI" panose="020B0502040204020203" pitchFamily="34" charset="0"/>
              </a:rPr>
              <a:t>3.7% and 4.8% </a:t>
            </a:r>
            <a:r>
              <a:rPr lang="en-US" sz="1400" dirty="0">
                <a:latin typeface="Segoe UI" panose="020B0502040204020203" pitchFamily="34" charset="0"/>
                <a:cs typeface="Segoe UI" panose="020B0502040204020203" pitchFamily="34" charset="0"/>
              </a:rPr>
              <a:t>in Asia and the Pacific, </a:t>
            </a:r>
            <a:r>
              <a:rPr lang="en-US" sz="1400" b="1" dirty="0">
                <a:latin typeface="Segoe UI" panose="020B0502040204020203" pitchFamily="34" charset="0"/>
                <a:cs typeface="Segoe UI" panose="020B0502040204020203" pitchFamily="34" charset="0"/>
              </a:rPr>
              <a:t>outpacing</a:t>
            </a:r>
            <a:r>
              <a:rPr lang="en-US" sz="1400" dirty="0">
                <a:latin typeface="Segoe UI" panose="020B0502040204020203" pitchFamily="34" charset="0"/>
                <a:cs typeface="Segoe UI" panose="020B0502040204020203" pitchFamily="34" charset="0"/>
              </a:rPr>
              <a:t> infrastructure, and population growth.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However, the good news is that transport demand is growing slower than income.</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584775"/>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Annual Growth Rate of Asia-Pacific Transport Demand with Socio-Economic Drivers in 2000-2020</a:t>
            </a:r>
          </a:p>
        </p:txBody>
      </p:sp>
      <p:sp>
        <p:nvSpPr>
          <p:cNvPr id="4" name="TextBox 3">
            <a:extLst>
              <a:ext uri="{FF2B5EF4-FFF2-40B4-BE49-F238E27FC236}">
                <a16:creationId xmlns:a16="http://schemas.microsoft.com/office/drawing/2014/main" id="{0BFE1092-74D7-A5FE-3CBD-2F5A3A8E1126}"/>
              </a:ext>
            </a:extLst>
          </p:cNvPr>
          <p:cNvSpPr txBox="1"/>
          <p:nvPr/>
        </p:nvSpPr>
        <p:spPr>
          <a:xfrm>
            <a:off x="1195873" y="445681"/>
            <a:ext cx="23601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Infrastructure and Activity</a:t>
            </a:r>
            <a:endParaRPr lang="en-IN" sz="1400" b="1" dirty="0">
              <a:latin typeface="Segoe UI" panose="020B0502040204020203" pitchFamily="34" charset="0"/>
              <a:cs typeface="Segoe UI" panose="020B0502040204020203" pitchFamily="34" charset="0"/>
            </a:endParaRPr>
          </a:p>
        </p:txBody>
      </p:sp>
      <p:pic>
        <p:nvPicPr>
          <p:cNvPr id="5" name="Picture 2" descr="Infrastructure - Free transportation icons">
            <a:extLst>
              <a:ext uri="{FF2B5EF4-FFF2-40B4-BE49-F238E27FC236}">
                <a16:creationId xmlns:a16="http://schemas.microsoft.com/office/drawing/2014/main" id="{4983A277-0F55-8B21-4FE1-128C14DE6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30" y="311855"/>
            <a:ext cx="780345" cy="78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887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E402C3F-1C4C-C298-6411-735DE73A1074}"/>
              </a:ext>
            </a:extLst>
          </p:cNvPr>
          <p:cNvGraphicFramePr/>
          <p:nvPr>
            <p:extLst>
              <p:ext uri="{D42A27DB-BD31-4B8C-83A1-F6EECF244321}">
                <p14:modId xmlns:p14="http://schemas.microsoft.com/office/powerpoint/2010/main" val="787530713"/>
              </p:ext>
            </p:extLst>
          </p:nvPr>
        </p:nvGraphicFramePr>
        <p:xfrm>
          <a:off x="4185959" y="938442"/>
          <a:ext cx="7619084" cy="4762994"/>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SDG Indicators Database (UN DESA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561374"/>
            <a:ext cx="3053827" cy="2489399"/>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the SDGs, In Asia, the demand for transport has </a:t>
            </a:r>
            <a:r>
              <a:rPr lang="en-US" sz="1400" b="1" dirty="0">
                <a:latin typeface="Segoe UI" panose="020B0502040204020203" pitchFamily="34" charset="0"/>
                <a:cs typeface="Segoe UI" panose="020B0502040204020203" pitchFamily="34" charset="0"/>
              </a:rPr>
              <a:t>grown significantly higher </a:t>
            </a:r>
            <a:r>
              <a:rPr lang="en-US" sz="1400" dirty="0">
                <a:latin typeface="Segoe UI" panose="020B0502040204020203" pitchFamily="34" charset="0"/>
                <a:cs typeface="Segoe UI" panose="020B0502040204020203" pitchFamily="34" charset="0"/>
              </a:rPr>
              <a:t>than the global pace, especially in the freight sector.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The demand for passenger transport also continues to grow but only marginally higher than the worldwide pace.</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434840" y="176534"/>
            <a:ext cx="7111438" cy="584775"/>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Annual Growth Rate of Transport Demand in Global and Asia-Pacific after 2015</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445681"/>
            <a:ext cx="23601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Infrastructure and Activity</a:t>
            </a:r>
            <a:endParaRPr lang="en-IN" sz="1400" b="1" dirty="0">
              <a:latin typeface="Segoe UI" panose="020B0502040204020203" pitchFamily="34" charset="0"/>
              <a:cs typeface="Segoe UI" panose="020B0502040204020203" pitchFamily="34" charset="0"/>
            </a:endParaRPr>
          </a:p>
        </p:txBody>
      </p:sp>
      <p:pic>
        <p:nvPicPr>
          <p:cNvPr id="5" name="Picture 2" descr="Infrastructure - Free transportation icons">
            <a:extLst>
              <a:ext uri="{FF2B5EF4-FFF2-40B4-BE49-F238E27FC236}">
                <a16:creationId xmlns:a16="http://schemas.microsoft.com/office/drawing/2014/main" id="{91CA9B05-E509-88F1-F911-15ACF0B8C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30" y="311855"/>
            <a:ext cx="780345" cy="78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287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D3AB4BE-C2C9-5C7E-7749-B29EE0846B72}"/>
              </a:ext>
            </a:extLst>
          </p:cNvPr>
          <p:cNvGraphicFramePr/>
          <p:nvPr>
            <p:extLst>
              <p:ext uri="{D42A27DB-BD31-4B8C-83A1-F6EECF244321}">
                <p14:modId xmlns:p14="http://schemas.microsoft.com/office/powerpoint/2010/main" val="1331072670"/>
              </p:ext>
            </p:extLst>
          </p:nvPr>
        </p:nvGraphicFramePr>
        <p:xfrm>
          <a:off x="4185958" y="731526"/>
          <a:ext cx="7647821" cy="5147042"/>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Sustainable Development Report 2023 (SDSN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947986"/>
            <a:ext cx="3053827" cy="1716175"/>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22% of the world's rural population (745 million) and 19% of Asia and Pacific region’s rural population do not have all-season access to the road network </a:t>
            </a:r>
            <a:r>
              <a:rPr lang="en-US" sz="1600" b="1" dirty="0">
                <a:latin typeface="Segoe UI" panose="020B0502040204020203" pitchFamily="34" charset="0"/>
                <a:cs typeface="Segoe UI" panose="020B0502040204020203" pitchFamily="34" charset="0"/>
              </a:rPr>
              <a:t>(i.e., 408 million) </a:t>
            </a:r>
            <a:endParaRPr lang="en-IN" sz="1400" b="1"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Rural Population without Access to All-Season Roads</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445681"/>
            <a:ext cx="23601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Infrastructure and Activity</a:t>
            </a:r>
            <a:endParaRPr lang="en-IN" sz="1400" b="1" dirty="0">
              <a:latin typeface="Segoe UI" panose="020B0502040204020203" pitchFamily="34" charset="0"/>
              <a:cs typeface="Segoe UI" panose="020B0502040204020203" pitchFamily="34" charset="0"/>
            </a:endParaRPr>
          </a:p>
        </p:txBody>
      </p:sp>
      <p:pic>
        <p:nvPicPr>
          <p:cNvPr id="5" name="Picture 2" descr="Infrastructure - Free transportation icons">
            <a:extLst>
              <a:ext uri="{FF2B5EF4-FFF2-40B4-BE49-F238E27FC236}">
                <a16:creationId xmlns:a16="http://schemas.microsoft.com/office/drawing/2014/main" id="{91CA9B05-E509-88F1-F911-15ACF0B8C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30" y="311855"/>
            <a:ext cx="780345" cy="78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64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525337"/>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Sustainable Development Report 2023 (SDSN 2023). (accessed June 2023), ATO National Database INF-TTI-005 (IRF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947986"/>
            <a:ext cx="3053827" cy="1716175"/>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22% of the world's rural population (745 million) and 19% of Asia and Pacific region’s rural population do not have all-season access to the road network </a:t>
            </a:r>
            <a:r>
              <a:rPr lang="en-US" sz="1600" b="1" dirty="0">
                <a:latin typeface="Segoe UI" panose="020B0502040204020203" pitchFamily="34" charset="0"/>
                <a:cs typeface="Segoe UI" panose="020B0502040204020203" pitchFamily="34" charset="0"/>
              </a:rPr>
              <a:t>(i.e., 408 million) </a:t>
            </a:r>
            <a:endParaRPr lang="en-IN" sz="1400" b="1"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584775"/>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Rural Population without Access to All-Season Roads and Total Road Infrastructure</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445681"/>
            <a:ext cx="23601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Infrastructure and Activity</a:t>
            </a:r>
            <a:endParaRPr lang="en-IN" sz="1400" b="1" dirty="0">
              <a:latin typeface="Segoe UI" panose="020B0502040204020203" pitchFamily="34" charset="0"/>
              <a:cs typeface="Segoe UI" panose="020B0502040204020203" pitchFamily="34" charset="0"/>
            </a:endParaRPr>
          </a:p>
        </p:txBody>
      </p:sp>
      <p:pic>
        <p:nvPicPr>
          <p:cNvPr id="5" name="Picture 2" descr="Infrastructure - Free transportation icons">
            <a:extLst>
              <a:ext uri="{FF2B5EF4-FFF2-40B4-BE49-F238E27FC236}">
                <a16:creationId xmlns:a16="http://schemas.microsoft.com/office/drawing/2014/main" id="{91CA9B05-E509-88F1-F911-15ACF0B8C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30" y="311855"/>
            <a:ext cx="780345" cy="780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913A9C85-1B6D-9946-BAFD-F58EC28FBC14}"/>
              </a:ext>
            </a:extLst>
          </p:cNvPr>
          <p:cNvGraphicFramePr/>
          <p:nvPr>
            <p:extLst>
              <p:ext uri="{D42A27DB-BD31-4B8C-83A1-F6EECF244321}">
                <p14:modId xmlns:p14="http://schemas.microsoft.com/office/powerpoint/2010/main" val="4284852053"/>
              </p:ext>
            </p:extLst>
          </p:nvPr>
        </p:nvGraphicFramePr>
        <p:xfrm>
          <a:off x="4185958" y="804672"/>
          <a:ext cx="7619085" cy="50840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6527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INF-TTI-010 (IRF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561374"/>
            <a:ext cx="3053827" cy="2489399"/>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Asia’s share of paved roads increased from 59% in 2010 to 62% in 2015 and </a:t>
            </a:r>
            <a:r>
              <a:rPr lang="en-US" sz="1400" b="1" dirty="0">
                <a:latin typeface="Segoe UI" panose="020B0502040204020203" pitchFamily="34" charset="0"/>
                <a:cs typeface="Segoe UI" panose="020B0502040204020203" pitchFamily="34" charset="0"/>
              </a:rPr>
              <a:t>70% in 2020</a:t>
            </a:r>
            <a:r>
              <a:rPr lang="en-US" sz="1400" dirty="0">
                <a:latin typeface="Segoe UI" panose="020B0502040204020203" pitchFamily="34" charset="0"/>
                <a:cs typeface="Segoe UI" panose="020B0502040204020203" pitchFamily="34" charset="0"/>
              </a:rPr>
              <a:t>.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the SDGs, Asia has made </a:t>
            </a:r>
            <a:r>
              <a:rPr lang="en-US" sz="1400" b="1" dirty="0">
                <a:latin typeface="Segoe UI" panose="020B0502040204020203" pitchFamily="34" charset="0"/>
                <a:cs typeface="Segoe UI" panose="020B0502040204020203" pitchFamily="34" charset="0"/>
              </a:rPr>
              <a:t>considerable progress </a:t>
            </a:r>
            <a:r>
              <a:rPr lang="en-US" sz="1400" dirty="0">
                <a:latin typeface="Segoe UI" panose="020B0502040204020203" pitchFamily="34" charset="0"/>
                <a:cs typeface="Segoe UI" panose="020B0502040204020203" pitchFamily="34" charset="0"/>
              </a:rPr>
              <a:t>in paving roads by improving paved construction rates and maintenance standards. </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Share of Paved Roads in Total Roads (2010 – 2020)</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445681"/>
            <a:ext cx="23601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Infrastructure and Activity</a:t>
            </a:r>
            <a:endParaRPr lang="en-IN" sz="1400" b="1" dirty="0">
              <a:latin typeface="Segoe UI" panose="020B0502040204020203" pitchFamily="34" charset="0"/>
              <a:cs typeface="Segoe UI" panose="020B0502040204020203" pitchFamily="34" charset="0"/>
            </a:endParaRPr>
          </a:p>
        </p:txBody>
      </p:sp>
      <p:pic>
        <p:nvPicPr>
          <p:cNvPr id="5" name="Picture 2" descr="Infrastructure - Free transportation icons">
            <a:extLst>
              <a:ext uri="{FF2B5EF4-FFF2-40B4-BE49-F238E27FC236}">
                <a16:creationId xmlns:a16="http://schemas.microsoft.com/office/drawing/2014/main" id="{91CA9B05-E509-88F1-F911-15ACF0B8C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30" y="311855"/>
            <a:ext cx="780345" cy="780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a:extLst>
              <a:ext uri="{FF2B5EF4-FFF2-40B4-BE49-F238E27FC236}">
                <a16:creationId xmlns:a16="http://schemas.microsoft.com/office/drawing/2014/main" id="{69179B30-24E2-F71B-A4C4-5A6F57891742}"/>
              </a:ext>
            </a:extLst>
          </p:cNvPr>
          <p:cNvGraphicFramePr/>
          <p:nvPr>
            <p:extLst>
              <p:ext uri="{D42A27DB-BD31-4B8C-83A1-F6EECF244321}">
                <p14:modId xmlns:p14="http://schemas.microsoft.com/office/powerpoint/2010/main" val="3751584038"/>
              </p:ext>
            </p:extLst>
          </p:nvPr>
        </p:nvGraphicFramePr>
        <p:xfrm>
          <a:off x="4185959" y="968901"/>
          <a:ext cx="7409656" cy="48466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4823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49BB068-F76D-7A1F-2D23-6F25B69F3EFF}"/>
              </a:ext>
            </a:extLst>
          </p:cNvPr>
          <p:cNvGraphicFramePr/>
          <p:nvPr>
            <p:extLst>
              <p:ext uri="{D42A27DB-BD31-4B8C-83A1-F6EECF244321}">
                <p14:modId xmlns:p14="http://schemas.microsoft.com/office/powerpoint/2010/main" val="2956205957"/>
              </p:ext>
            </p:extLst>
          </p:nvPr>
        </p:nvGraphicFramePr>
        <p:xfrm>
          <a:off x="4185956" y="731526"/>
          <a:ext cx="7647821" cy="5147039"/>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INF-ICT-010 (UN DESA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696026"/>
            <a:ext cx="3053827" cy="2220095"/>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the adoption of the SDGs, the percentage of inhabitants living in the range of a mobile-cellular network has </a:t>
            </a:r>
            <a:r>
              <a:rPr lang="en-US" sz="1400" b="1" dirty="0">
                <a:latin typeface="Segoe UI" panose="020B0502040204020203" pitchFamily="34" charset="0"/>
                <a:cs typeface="Segoe UI" panose="020B0502040204020203" pitchFamily="34" charset="0"/>
              </a:rPr>
              <a:t>increased</a:t>
            </a:r>
            <a:r>
              <a:rPr lang="en-US" sz="1400" dirty="0">
                <a:latin typeface="Segoe UI" panose="020B0502040204020203" pitchFamily="34" charset="0"/>
                <a:cs typeface="Segoe UI" panose="020B0502040204020203" pitchFamily="34" charset="0"/>
              </a:rPr>
              <a:t> across all regions, in Asia, mainly for 3G and 4G connectivity, thereby essentially bridging the “coverage gap”.</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Share of Population Covered by a Mobile Network by Technology</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445681"/>
            <a:ext cx="23601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Infrastructure and Activity</a:t>
            </a:r>
            <a:endParaRPr lang="en-IN" sz="1400" b="1" dirty="0">
              <a:latin typeface="Segoe UI" panose="020B0502040204020203" pitchFamily="34" charset="0"/>
              <a:cs typeface="Segoe UI" panose="020B0502040204020203" pitchFamily="34" charset="0"/>
            </a:endParaRPr>
          </a:p>
        </p:txBody>
      </p:sp>
      <p:pic>
        <p:nvPicPr>
          <p:cNvPr id="5" name="Picture 2" descr="Infrastructure - Free transportation icons">
            <a:extLst>
              <a:ext uri="{FF2B5EF4-FFF2-40B4-BE49-F238E27FC236}">
                <a16:creationId xmlns:a16="http://schemas.microsoft.com/office/drawing/2014/main" id="{91CA9B05-E509-88F1-F911-15ACF0B8C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30" y="311855"/>
            <a:ext cx="780345" cy="78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344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BF9B4A-D552-E952-468F-61FA94008701}"/>
              </a:ext>
            </a:extLst>
          </p:cNvPr>
          <p:cNvSpPr txBox="1"/>
          <p:nvPr/>
        </p:nvSpPr>
        <p:spPr>
          <a:xfrm>
            <a:off x="968469" y="4982814"/>
            <a:ext cx="3089637" cy="830997"/>
          </a:xfrm>
          <a:prstGeom prst="rect">
            <a:avLst/>
          </a:prstGeom>
          <a:noFill/>
        </p:spPr>
        <p:txBody>
          <a:bodyPr wrap="square">
            <a:spAutoFit/>
          </a:bodyPr>
          <a:lstStyle/>
          <a:p>
            <a:pPr algn="ctr"/>
            <a:r>
              <a:rPr lang="en-US" sz="4800" b="1" dirty="0">
                <a:solidFill>
                  <a:schemeClr val="tx1">
                    <a:lumMod val="75000"/>
                    <a:lumOff val="25000"/>
                  </a:schemeClr>
                </a:solidFill>
                <a:latin typeface="Segoe UI" panose="020B0502040204020203" pitchFamily="34" charset="0"/>
                <a:cs typeface="Segoe UI" panose="020B0502040204020203" pitchFamily="34" charset="0"/>
              </a:rPr>
              <a:t>Theme 1</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C6133A43-C53D-F9FE-C354-09A2D609AB8E}"/>
              </a:ext>
            </a:extLst>
          </p:cNvPr>
          <p:cNvGrpSpPr/>
          <p:nvPr/>
        </p:nvGrpSpPr>
        <p:grpSpPr>
          <a:xfrm flipH="1">
            <a:off x="669303" y="-1"/>
            <a:ext cx="11522697" cy="6157815"/>
            <a:chOff x="0" y="0"/>
            <a:chExt cx="11382506" cy="6082896"/>
          </a:xfrm>
        </p:grpSpPr>
        <p:sp>
          <p:nvSpPr>
            <p:cNvPr id="8" name="Rectangle 7">
              <a:extLst>
                <a:ext uri="{FF2B5EF4-FFF2-40B4-BE49-F238E27FC236}">
                  <a16:creationId xmlns:a16="http://schemas.microsoft.com/office/drawing/2014/main" id="{DA292F82-5BA9-6C6A-4700-581AC66E8550}"/>
                </a:ext>
              </a:extLst>
            </p:cNvPr>
            <p:cNvSpPr/>
            <p:nvPr/>
          </p:nvSpPr>
          <p:spPr>
            <a:xfrm>
              <a:off x="0" y="0"/>
              <a:ext cx="11382506" cy="459085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Rectangle 8">
              <a:extLst>
                <a:ext uri="{FF2B5EF4-FFF2-40B4-BE49-F238E27FC236}">
                  <a16:creationId xmlns:a16="http://schemas.microsoft.com/office/drawing/2014/main" id="{1516B558-60F4-7643-455D-A7BC1387E5DC}"/>
                </a:ext>
              </a:extLst>
            </p:cNvPr>
            <p:cNvSpPr/>
            <p:nvPr/>
          </p:nvSpPr>
          <p:spPr>
            <a:xfrm>
              <a:off x="7777112" y="622169"/>
              <a:ext cx="3567686" cy="5460727"/>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1" name="TextBox 10">
            <a:extLst>
              <a:ext uri="{FF2B5EF4-FFF2-40B4-BE49-F238E27FC236}">
                <a16:creationId xmlns:a16="http://schemas.microsoft.com/office/drawing/2014/main" id="{5D22C029-B837-D07A-4AE9-4488BAB9BB20}"/>
              </a:ext>
            </a:extLst>
          </p:cNvPr>
          <p:cNvSpPr txBox="1"/>
          <p:nvPr/>
        </p:nvSpPr>
        <p:spPr>
          <a:xfrm>
            <a:off x="4580096" y="5106953"/>
            <a:ext cx="6176804" cy="646331"/>
          </a:xfrm>
          <a:prstGeom prst="rect">
            <a:avLst/>
          </a:prstGeom>
          <a:noFill/>
        </p:spPr>
        <p:txBody>
          <a:bodyPr wrap="square" anchor="ctr" anchorCtr="0">
            <a:spAutoFit/>
          </a:bodyPr>
          <a:lstStyle/>
          <a:p>
            <a:r>
              <a:rPr lang="en-US" sz="3600" b="1" dirty="0">
                <a:solidFill>
                  <a:schemeClr val="tx1">
                    <a:lumMod val="75000"/>
                    <a:lumOff val="25000"/>
                  </a:schemeClr>
                </a:solidFill>
                <a:latin typeface="Segoe UI" panose="020B0502040204020203" pitchFamily="34" charset="0"/>
                <a:cs typeface="Segoe UI" panose="020B0502040204020203" pitchFamily="34" charset="0"/>
              </a:rPr>
              <a:t>Transport and the Economy</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C2F6CF56-AD04-8619-525C-1FE13A3BAA98}"/>
              </a:ext>
            </a:extLst>
          </p:cNvPr>
          <p:cNvCxnSpPr/>
          <p:nvPr/>
        </p:nvCxnSpPr>
        <p:spPr>
          <a:xfrm flipH="1">
            <a:off x="9756742" y="6150950"/>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499B719-F0CB-FA68-0DA3-111F4B406897}"/>
              </a:ext>
            </a:extLst>
          </p:cNvPr>
          <p:cNvGrpSpPr/>
          <p:nvPr/>
        </p:nvGrpSpPr>
        <p:grpSpPr>
          <a:xfrm>
            <a:off x="10845800" y="5089314"/>
            <a:ext cx="1092576" cy="763512"/>
            <a:chOff x="10845800" y="5089314"/>
            <a:chExt cx="1092576" cy="763512"/>
          </a:xfrm>
        </p:grpSpPr>
        <p:pic>
          <p:nvPicPr>
            <p:cNvPr id="1026" name="Picture 2" descr="Chart - Free business icons">
              <a:extLst>
                <a:ext uri="{FF2B5EF4-FFF2-40B4-BE49-F238E27FC236}">
                  <a16:creationId xmlns:a16="http://schemas.microsoft.com/office/drawing/2014/main" id="{E1F4634E-28BF-C847-578C-0BABA107B6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1292044" y="5106953"/>
              <a:ext cx="646332" cy="6463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ar, vehicle, transport Icon in For Municipal Tasks">
              <a:extLst>
                <a:ext uri="{FF2B5EF4-FFF2-40B4-BE49-F238E27FC236}">
                  <a16:creationId xmlns:a16="http://schemas.microsoft.com/office/drawing/2014/main" id="{7C17F723-30CA-EB15-E4AD-10709B3827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553"/>
            <a:stretch/>
          </p:blipFill>
          <p:spPr bwMode="auto">
            <a:xfrm>
              <a:off x="10845800" y="5089314"/>
              <a:ext cx="446244" cy="7635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039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1D20DE6-B3D0-6A9B-F274-24A7329720FA}"/>
              </a:ext>
            </a:extLst>
          </p:cNvPr>
          <p:cNvGraphicFramePr/>
          <p:nvPr>
            <p:extLst>
              <p:ext uri="{D42A27DB-BD31-4B8C-83A1-F6EECF244321}">
                <p14:modId xmlns:p14="http://schemas.microsoft.com/office/powerpoint/2010/main" val="3176634642"/>
              </p:ext>
            </p:extLst>
          </p:nvPr>
        </p:nvGraphicFramePr>
        <p:xfrm>
          <a:off x="4292599" y="713232"/>
          <a:ext cx="7512444" cy="5244573"/>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INF-ICT-006 (ITU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157417"/>
            <a:ext cx="3053827" cy="3297313"/>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Asia, as of 2021, </a:t>
            </a:r>
            <a:r>
              <a:rPr lang="en-US" sz="1400" b="1" dirty="0">
                <a:latin typeface="Segoe UI" panose="020B0502040204020203" pitchFamily="34" charset="0"/>
                <a:cs typeface="Segoe UI" panose="020B0502040204020203" pitchFamily="34" charset="0"/>
              </a:rPr>
              <a:t>60%</a:t>
            </a:r>
            <a:r>
              <a:rPr lang="en-US" sz="1400" dirty="0">
                <a:latin typeface="Segoe UI" panose="020B0502040204020203" pitchFamily="34" charset="0"/>
                <a:cs typeface="Segoe UI" panose="020B0502040204020203" pitchFamily="34" charset="0"/>
              </a:rPr>
              <a:t> of individuals were using the Internet, compared to 3% in 2000. This share in Europe and North America was 24% in 2000 and 89% in 2021.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the adoption of the SDGs, the digital divide between developing and developed countries in terms of access to a mobile network is rapidly being </a:t>
            </a:r>
            <a:r>
              <a:rPr lang="en-US" sz="1400" b="1" dirty="0">
                <a:latin typeface="Segoe UI" panose="020B0502040204020203" pitchFamily="34" charset="0"/>
                <a:cs typeface="Segoe UI" panose="020B0502040204020203" pitchFamily="34" charset="0"/>
              </a:rPr>
              <a:t>bridged</a:t>
            </a:r>
            <a:r>
              <a:rPr lang="en-US" sz="1400" dirty="0">
                <a:latin typeface="Segoe UI" panose="020B0502040204020203" pitchFamily="34" charset="0"/>
                <a:cs typeface="Segoe UI" panose="020B0502040204020203" pitchFamily="34" charset="0"/>
              </a:rPr>
              <a:t>.</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Share of Population Using the Internet (2000 – 2021)</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445681"/>
            <a:ext cx="23601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Infrastructure and Activity</a:t>
            </a:r>
            <a:endParaRPr lang="en-IN" sz="1400" b="1" dirty="0">
              <a:latin typeface="Segoe UI" panose="020B0502040204020203" pitchFamily="34" charset="0"/>
              <a:cs typeface="Segoe UI" panose="020B0502040204020203" pitchFamily="34" charset="0"/>
            </a:endParaRPr>
          </a:p>
        </p:txBody>
      </p:sp>
      <p:pic>
        <p:nvPicPr>
          <p:cNvPr id="5" name="Picture 2" descr="Infrastructure - Free transportation icons">
            <a:extLst>
              <a:ext uri="{FF2B5EF4-FFF2-40B4-BE49-F238E27FC236}">
                <a16:creationId xmlns:a16="http://schemas.microsoft.com/office/drawing/2014/main" id="{91CA9B05-E509-88F1-F911-15ACF0B8C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30" y="311855"/>
            <a:ext cx="780345" cy="78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24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BF9B4A-D552-E952-468F-61FA94008701}"/>
              </a:ext>
            </a:extLst>
          </p:cNvPr>
          <p:cNvSpPr txBox="1"/>
          <p:nvPr/>
        </p:nvSpPr>
        <p:spPr>
          <a:xfrm>
            <a:off x="968469" y="4982814"/>
            <a:ext cx="3089637" cy="830997"/>
          </a:xfrm>
          <a:prstGeom prst="rect">
            <a:avLst/>
          </a:prstGeom>
          <a:noFill/>
        </p:spPr>
        <p:txBody>
          <a:bodyPr wrap="square">
            <a:spAutoFit/>
          </a:bodyPr>
          <a:lstStyle/>
          <a:p>
            <a:pPr algn="ctr"/>
            <a:r>
              <a:rPr lang="en-US" sz="4800" b="1" dirty="0">
                <a:solidFill>
                  <a:schemeClr val="tx1">
                    <a:lumMod val="75000"/>
                    <a:lumOff val="25000"/>
                  </a:schemeClr>
                </a:solidFill>
                <a:latin typeface="Segoe UI" panose="020B0502040204020203" pitchFamily="34" charset="0"/>
                <a:cs typeface="Segoe UI" panose="020B0502040204020203" pitchFamily="34" charset="0"/>
              </a:rPr>
              <a:t>Theme 3</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C6133A43-C53D-F9FE-C354-09A2D609AB8E}"/>
              </a:ext>
            </a:extLst>
          </p:cNvPr>
          <p:cNvGrpSpPr/>
          <p:nvPr/>
        </p:nvGrpSpPr>
        <p:grpSpPr>
          <a:xfrm flipH="1">
            <a:off x="669303" y="-1"/>
            <a:ext cx="11522697" cy="6157815"/>
            <a:chOff x="0" y="0"/>
            <a:chExt cx="11382506" cy="6082896"/>
          </a:xfrm>
        </p:grpSpPr>
        <p:sp>
          <p:nvSpPr>
            <p:cNvPr id="8" name="Rectangle 7">
              <a:extLst>
                <a:ext uri="{FF2B5EF4-FFF2-40B4-BE49-F238E27FC236}">
                  <a16:creationId xmlns:a16="http://schemas.microsoft.com/office/drawing/2014/main" id="{DA292F82-5BA9-6C6A-4700-581AC66E8550}"/>
                </a:ext>
              </a:extLst>
            </p:cNvPr>
            <p:cNvSpPr/>
            <p:nvPr/>
          </p:nvSpPr>
          <p:spPr>
            <a:xfrm>
              <a:off x="0" y="0"/>
              <a:ext cx="11382506" cy="459085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Rectangle 8">
              <a:extLst>
                <a:ext uri="{FF2B5EF4-FFF2-40B4-BE49-F238E27FC236}">
                  <a16:creationId xmlns:a16="http://schemas.microsoft.com/office/drawing/2014/main" id="{1516B558-60F4-7643-455D-A7BC1387E5DC}"/>
                </a:ext>
              </a:extLst>
            </p:cNvPr>
            <p:cNvSpPr/>
            <p:nvPr/>
          </p:nvSpPr>
          <p:spPr>
            <a:xfrm>
              <a:off x="7777112" y="622169"/>
              <a:ext cx="3567686" cy="5460727"/>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1" name="TextBox 10">
            <a:extLst>
              <a:ext uri="{FF2B5EF4-FFF2-40B4-BE49-F238E27FC236}">
                <a16:creationId xmlns:a16="http://schemas.microsoft.com/office/drawing/2014/main" id="{5D22C029-B837-D07A-4AE9-4488BAB9BB20}"/>
              </a:ext>
            </a:extLst>
          </p:cNvPr>
          <p:cNvSpPr txBox="1"/>
          <p:nvPr/>
        </p:nvSpPr>
        <p:spPr>
          <a:xfrm>
            <a:off x="4580096" y="5106953"/>
            <a:ext cx="6126004" cy="646331"/>
          </a:xfrm>
          <a:prstGeom prst="rect">
            <a:avLst/>
          </a:prstGeom>
          <a:noFill/>
        </p:spPr>
        <p:txBody>
          <a:bodyPr wrap="square" anchor="ctr" anchorCtr="0">
            <a:spAutoFit/>
          </a:bodyPr>
          <a:lstStyle/>
          <a:p>
            <a:r>
              <a:rPr lang="en-US" sz="3600" b="1" dirty="0">
                <a:solidFill>
                  <a:schemeClr val="tx1">
                    <a:lumMod val="75000"/>
                    <a:lumOff val="25000"/>
                  </a:schemeClr>
                </a:solidFill>
                <a:latin typeface="Segoe UI" panose="020B0502040204020203" pitchFamily="34" charset="0"/>
                <a:cs typeface="Segoe UI" panose="020B0502040204020203" pitchFamily="34" charset="0"/>
              </a:rPr>
              <a:t>Urban Transport</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C2F6CF56-AD04-8619-525C-1FE13A3BAA98}"/>
              </a:ext>
            </a:extLst>
          </p:cNvPr>
          <p:cNvCxnSpPr/>
          <p:nvPr/>
        </p:nvCxnSpPr>
        <p:spPr>
          <a:xfrm flipH="1">
            <a:off x="9756742" y="6150950"/>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8434" name="Picture 2" descr="Subway Train in Front View Black Silhouette Icon. Metro Station Glyph  Pictogram. Symbol of Underground Station for Electric Public Transport Icon.  Logo Metro. Isolated Vector Illustration. 7423328 Vector Art at Vecteezy">
            <a:extLst>
              <a:ext uri="{FF2B5EF4-FFF2-40B4-BE49-F238E27FC236}">
                <a16:creationId xmlns:a16="http://schemas.microsoft.com/office/drawing/2014/main" id="{4A2CD10A-3DAB-CF23-1516-52A668CA1CE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6100" y="4775200"/>
            <a:ext cx="1269997" cy="126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403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B6531F00-5E55-1D86-B5AF-13E25E2DC97F}"/>
              </a:ext>
            </a:extLst>
          </p:cNvPr>
          <p:cNvGraphicFramePr/>
          <p:nvPr>
            <p:extLst>
              <p:ext uri="{D42A27DB-BD31-4B8C-83A1-F6EECF244321}">
                <p14:modId xmlns:p14="http://schemas.microsoft.com/office/powerpoint/2010/main" val="3122513098"/>
              </p:ext>
            </p:extLst>
          </p:nvPr>
        </p:nvGraphicFramePr>
        <p:xfrm>
          <a:off x="4318000" y="731520"/>
          <a:ext cx="7487043" cy="5226285"/>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Urban Database ACC-UDB-001 (UN DESA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984293"/>
            <a:ext cx="3053827" cy="3643562"/>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Asia and the Pacific region, out of 10 urban residents, only about 4 have convenient access to urban public transit.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For Asia, this means </a:t>
            </a:r>
            <a:r>
              <a:rPr lang="en-US" sz="1600" b="1" dirty="0">
                <a:latin typeface="Segoe UI" panose="020B0502040204020203" pitchFamily="34" charset="0"/>
                <a:cs typeface="Segoe UI" panose="020B0502040204020203" pitchFamily="34" charset="0"/>
              </a:rPr>
              <a:t>1.32 billion urban residents</a:t>
            </a:r>
            <a:r>
              <a:rPr lang="en-US" sz="1400" dirty="0">
                <a:latin typeface="Segoe UI" panose="020B0502040204020203" pitchFamily="34" charset="0"/>
                <a:cs typeface="Segoe UI" panose="020B0502040204020203" pitchFamily="34" charset="0"/>
              </a:rPr>
              <a:t> lack such efficient access.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contrast, in Europe, and Northern America, which account for 20% of the global urban population, only 4% of people are without urban public transport access.</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Urban Population without Convenient Access to Public Transport in 2020</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Urban Transport</a:t>
            </a:r>
            <a:endParaRPr lang="en-IN" sz="1400" b="1" dirty="0">
              <a:latin typeface="Segoe UI" panose="020B0502040204020203" pitchFamily="34" charset="0"/>
              <a:cs typeface="Segoe UI" panose="020B0502040204020203" pitchFamily="34" charset="0"/>
            </a:endParaRPr>
          </a:p>
        </p:txBody>
      </p:sp>
      <p:pic>
        <p:nvPicPr>
          <p:cNvPr id="3" name="Picture 2" descr="Subway Train in Front View Black Silhouette Icon. Metro Station Glyph  Pictogram. Symbol of Underground Station for Electric Public Transport Icon.  Logo Metro. Isolated Vector Illustration. 7423328 Vector Art at Vecteezy">
            <a:extLst>
              <a:ext uri="{FF2B5EF4-FFF2-40B4-BE49-F238E27FC236}">
                <a16:creationId xmlns:a16="http://schemas.microsoft.com/office/drawing/2014/main" id="{5162DDB4-DCC0-4A62-042C-20FDF60667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316" y="225886"/>
            <a:ext cx="878720" cy="87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782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760F367-FFFA-4DC3-E731-6E03EF261857}"/>
              </a:ext>
            </a:extLst>
          </p:cNvPr>
          <p:cNvGraphicFramePr/>
          <p:nvPr>
            <p:extLst>
              <p:ext uri="{D42A27DB-BD31-4B8C-83A1-F6EECF244321}">
                <p14:modId xmlns:p14="http://schemas.microsoft.com/office/powerpoint/2010/main" val="4038510048"/>
              </p:ext>
            </p:extLst>
          </p:nvPr>
        </p:nvGraphicFramePr>
        <p:xfrm>
          <a:off x="4308572" y="731520"/>
          <a:ext cx="7487043" cy="5157579"/>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INF-UTI-001, INF-UTI-002, INF-UTI-003 (ITDP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561374"/>
            <a:ext cx="3053827" cy="2489399"/>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2015, 118 cities had a total rapid transit length of about 9,400 </a:t>
            </a:r>
            <a:r>
              <a:rPr lang="en-US" sz="1400" dirty="0" err="1">
                <a:latin typeface="Segoe UI" panose="020B0502040204020203" pitchFamily="34" charset="0"/>
                <a:cs typeface="Segoe UI" panose="020B0502040204020203" pitchFamily="34" charset="0"/>
              </a:rPr>
              <a:t>kilometres</a:t>
            </a:r>
            <a:r>
              <a:rPr lang="en-US" sz="1400" dirty="0">
                <a:latin typeface="Segoe UI" panose="020B0502040204020203" pitchFamily="34" charset="0"/>
                <a:cs typeface="Segoe UI" panose="020B0502040204020203" pitchFamily="34" charset="0"/>
              </a:rPr>
              <a:t> in Asia and the Pacific region.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By 2021, due to massive rapid transit investments in Asia and the Pacific region, </a:t>
            </a:r>
            <a:r>
              <a:rPr lang="en-US" sz="1400" b="1" dirty="0">
                <a:latin typeface="Segoe UI" panose="020B0502040204020203" pitchFamily="34" charset="0"/>
                <a:cs typeface="Segoe UI" panose="020B0502040204020203" pitchFamily="34" charset="0"/>
              </a:rPr>
              <a:t>154 cities </a:t>
            </a:r>
            <a:r>
              <a:rPr lang="en-US" sz="1400" dirty="0">
                <a:latin typeface="Segoe UI" panose="020B0502040204020203" pitchFamily="34" charset="0"/>
                <a:cs typeface="Segoe UI" panose="020B0502040204020203" pitchFamily="34" charset="0"/>
              </a:rPr>
              <a:t>had a total network size of </a:t>
            </a:r>
            <a:r>
              <a:rPr lang="en-US" sz="1400" b="1" dirty="0">
                <a:latin typeface="Segoe UI" panose="020B0502040204020203" pitchFamily="34" charset="0"/>
                <a:cs typeface="Segoe UI" panose="020B0502040204020203" pitchFamily="34" charset="0"/>
              </a:rPr>
              <a:t>15,800 kilometers.</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Number of Cities with Urban Rapid Transit (2000 – 2021)</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Urban Transport</a:t>
            </a:r>
            <a:endParaRPr lang="en-IN" sz="1400" b="1" dirty="0">
              <a:latin typeface="Segoe UI" panose="020B0502040204020203" pitchFamily="34" charset="0"/>
              <a:cs typeface="Segoe UI" panose="020B0502040204020203" pitchFamily="34" charset="0"/>
            </a:endParaRPr>
          </a:p>
        </p:txBody>
      </p:sp>
      <p:pic>
        <p:nvPicPr>
          <p:cNvPr id="3" name="Picture 2" descr="Subway Train in Front View Black Silhouette Icon. Metro Station Glyph  Pictogram. Symbol of Underground Station for Electric Public Transport Icon.  Logo Metro. Isolated Vector Illustration. 7423328 Vector Art at Vecteezy">
            <a:extLst>
              <a:ext uri="{FF2B5EF4-FFF2-40B4-BE49-F238E27FC236}">
                <a16:creationId xmlns:a16="http://schemas.microsoft.com/office/drawing/2014/main" id="{5162DDB4-DCC0-4A62-042C-20FDF60667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316" y="225886"/>
            <a:ext cx="878720" cy="87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5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INF-UTI-001, INF-UTI-002, INF-UTI-003 (ITDP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292069"/>
            <a:ext cx="3053827" cy="3028008"/>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With the large urban rapid transit construction in the decade 2010-2020, Asia and the Pacific at the regional level have </a:t>
            </a:r>
            <a:r>
              <a:rPr lang="en-US" sz="1400" b="1" dirty="0">
                <a:latin typeface="Segoe UI" panose="020B0502040204020203" pitchFamily="34" charset="0"/>
                <a:cs typeface="Segoe UI" panose="020B0502040204020203" pitchFamily="34" charset="0"/>
              </a:rPr>
              <a:t>bridged the gap </a:t>
            </a:r>
            <a:r>
              <a:rPr lang="en-US" sz="1400" dirty="0">
                <a:latin typeface="Segoe UI" panose="020B0502040204020203" pitchFamily="34" charset="0"/>
                <a:cs typeface="Segoe UI" panose="020B0502040204020203" pitchFamily="34" charset="0"/>
              </a:rPr>
              <a:t>with the global average in per-capita levels.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Yet, Asia still has substantial catching up to do with Europe and Northern America in terms of per-capita access to rapid urban transit. </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Urban Rapid Transit Kilometers per Million Urban Population</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Urban Transport</a:t>
            </a:r>
            <a:endParaRPr lang="en-IN" sz="1400" b="1" dirty="0">
              <a:latin typeface="Segoe UI" panose="020B0502040204020203" pitchFamily="34" charset="0"/>
              <a:cs typeface="Segoe UI" panose="020B0502040204020203" pitchFamily="34" charset="0"/>
            </a:endParaRPr>
          </a:p>
        </p:txBody>
      </p:sp>
      <p:pic>
        <p:nvPicPr>
          <p:cNvPr id="3" name="Picture 2" descr="Subway Train in Front View Black Silhouette Icon. Metro Station Glyph  Pictogram. Symbol of Underground Station for Electric Public Transport Icon.  Logo Metro. Isolated Vector Illustration. 7423328 Vector Art at Vecteezy">
            <a:extLst>
              <a:ext uri="{FF2B5EF4-FFF2-40B4-BE49-F238E27FC236}">
                <a16:creationId xmlns:a16="http://schemas.microsoft.com/office/drawing/2014/main" id="{5162DDB4-DCC0-4A62-042C-20FDF606676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316" y="225886"/>
            <a:ext cx="878720" cy="8787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802D128F-EAB5-B77C-0EFC-8860824D907B}"/>
              </a:ext>
            </a:extLst>
          </p:cNvPr>
          <p:cNvGraphicFramePr/>
          <p:nvPr>
            <p:extLst>
              <p:ext uri="{D42A27DB-BD31-4B8C-83A1-F6EECF244321}">
                <p14:modId xmlns:p14="http://schemas.microsoft.com/office/powerpoint/2010/main" val="1313900421"/>
              </p:ext>
            </p:extLst>
          </p:nvPr>
        </p:nvGraphicFramePr>
        <p:xfrm>
          <a:off x="4185958" y="713232"/>
          <a:ext cx="7434541" cy="52445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478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
            </a:r>
            <a:r>
              <a:rPr lang="it-IT" sz="1000" i="1" dirty="0">
                <a:latin typeface="Segoe UI" panose="020B0502040204020203" pitchFamily="34" charset="0"/>
                <a:cs typeface="Segoe UI" panose="020B0502040204020203" pitchFamily="34" charset="0"/>
              </a:rPr>
              <a:t>ATO National Database INF-UTI-001, INF-UTI-002, INF-UTI-003 (ITDP 2023). (accessed June 2023).</a:t>
            </a:r>
            <a:endParaRPr lang="en-US" sz="1000" i="1" dirty="0">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426721"/>
            <a:ext cx="3053827" cy="2758704"/>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Asia still </a:t>
            </a:r>
            <a:r>
              <a:rPr lang="en-US" sz="1400" b="1" dirty="0">
                <a:latin typeface="Segoe UI" panose="020B0502040204020203" pitchFamily="34" charset="0"/>
                <a:cs typeface="Segoe UI" panose="020B0502040204020203" pitchFamily="34" charset="0"/>
              </a:rPr>
              <a:t>has substantial catching up to do</a:t>
            </a:r>
            <a:r>
              <a:rPr lang="en-US" sz="1400" dirty="0">
                <a:latin typeface="Segoe UI" panose="020B0502040204020203" pitchFamily="34" charset="0"/>
                <a:cs typeface="Segoe UI" panose="020B0502040204020203" pitchFamily="34" charset="0"/>
              </a:rPr>
              <a:t> with Europe and Northern America in terms of per-capita access to rapid urban transit. The urban public transport access gap can be narrowed by extending dedicated fast public transit infrastructure with a dense network of urban bus services.</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Lack of Urban Public Transport Access </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Urban Transport</a:t>
            </a:r>
            <a:endParaRPr lang="en-IN" sz="1400" b="1" dirty="0">
              <a:latin typeface="Segoe UI" panose="020B0502040204020203" pitchFamily="34" charset="0"/>
              <a:cs typeface="Segoe UI" panose="020B0502040204020203" pitchFamily="34" charset="0"/>
            </a:endParaRPr>
          </a:p>
        </p:txBody>
      </p:sp>
      <p:pic>
        <p:nvPicPr>
          <p:cNvPr id="3" name="Picture 2" descr="Subway Train in Front View Black Silhouette Icon. Metro Station Glyph  Pictogram. Symbol of Underground Station for Electric Public Transport Icon.  Logo Metro. Isolated Vector Illustration. 7423328 Vector Art at Vecteezy">
            <a:extLst>
              <a:ext uri="{FF2B5EF4-FFF2-40B4-BE49-F238E27FC236}">
                <a16:creationId xmlns:a16="http://schemas.microsoft.com/office/drawing/2014/main" id="{5162DDB4-DCC0-4A62-042C-20FDF606676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316" y="225886"/>
            <a:ext cx="878720" cy="8787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5C95D1E6-3C4D-B492-C705-3772014A33A5}"/>
              </a:ext>
            </a:extLst>
          </p:cNvPr>
          <p:cNvGraphicFramePr/>
          <p:nvPr>
            <p:extLst>
              <p:ext uri="{D42A27DB-BD31-4B8C-83A1-F6EECF244321}">
                <p14:modId xmlns:p14="http://schemas.microsoft.com/office/powerpoint/2010/main" val="2095999257"/>
              </p:ext>
            </p:extLst>
          </p:nvPr>
        </p:nvGraphicFramePr>
        <p:xfrm>
          <a:off x="4343400" y="786384"/>
          <a:ext cx="7370064" cy="50109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7399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INF-VMF-007 (OICA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157417"/>
            <a:ext cx="3053827" cy="3297313"/>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the SDGs, the </a:t>
            </a:r>
            <a:r>
              <a:rPr lang="en-US" sz="1400" b="1" dirty="0">
                <a:latin typeface="Segoe UI" panose="020B0502040204020203" pitchFamily="34" charset="0"/>
                <a:cs typeface="Segoe UI" panose="020B0502040204020203" pitchFamily="34" charset="0"/>
              </a:rPr>
              <a:t>demand for buses has shrunk </a:t>
            </a:r>
            <a:r>
              <a:rPr lang="en-US" sz="1400" dirty="0">
                <a:latin typeface="Segoe UI" panose="020B0502040204020203" pitchFamily="34" charset="0"/>
                <a:cs typeface="Segoe UI" panose="020B0502040204020203" pitchFamily="34" charset="0"/>
              </a:rPr>
              <a:t>in part due to the disruptions brought about by the COVID-19 pandemic.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By 2022, bus production had not yet recovered and still was about </a:t>
            </a:r>
            <a:r>
              <a:rPr lang="en-US" sz="1400" b="1" dirty="0">
                <a:latin typeface="Segoe UI" panose="020B0502040204020203" pitchFamily="34" charset="0"/>
                <a:cs typeface="Segoe UI" panose="020B0502040204020203" pitchFamily="34" charset="0"/>
              </a:rPr>
              <a:t>30% lower </a:t>
            </a:r>
            <a:r>
              <a:rPr lang="en-US" sz="1400" dirty="0">
                <a:latin typeface="Segoe UI" panose="020B0502040204020203" pitchFamily="34" charset="0"/>
                <a:cs typeface="Segoe UI" panose="020B0502040204020203" pitchFamily="34" charset="0"/>
              </a:rPr>
              <a:t>than the 2015 range in Asia.</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Yet, Asia added about 265 million persons to the urban population over this timespan. </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Bus Manufacturing in Global and Asia-Pacific (2000 – 2022)</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Urban Transport</a:t>
            </a:r>
            <a:endParaRPr lang="en-IN" sz="1400" b="1" dirty="0">
              <a:latin typeface="Segoe UI" panose="020B0502040204020203" pitchFamily="34" charset="0"/>
              <a:cs typeface="Segoe UI" panose="020B0502040204020203" pitchFamily="34" charset="0"/>
            </a:endParaRPr>
          </a:p>
        </p:txBody>
      </p:sp>
      <p:pic>
        <p:nvPicPr>
          <p:cNvPr id="3" name="Picture 2" descr="Subway Train in Front View Black Silhouette Icon. Metro Station Glyph  Pictogram. Symbol of Underground Station for Electric Public Transport Icon.  Logo Metro. Isolated Vector Illustration. 7423328 Vector Art at Vecteezy">
            <a:extLst>
              <a:ext uri="{FF2B5EF4-FFF2-40B4-BE49-F238E27FC236}">
                <a16:creationId xmlns:a16="http://schemas.microsoft.com/office/drawing/2014/main" id="{5162DDB4-DCC0-4A62-042C-20FDF606676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316" y="225886"/>
            <a:ext cx="878720" cy="8787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60DC5936-A4AC-9FB0-B00F-4177122C3578}"/>
              </a:ext>
            </a:extLst>
          </p:cNvPr>
          <p:cNvGraphicFramePr/>
          <p:nvPr>
            <p:extLst>
              <p:ext uri="{D42A27DB-BD31-4B8C-83A1-F6EECF244321}">
                <p14:modId xmlns:p14="http://schemas.microsoft.com/office/powerpoint/2010/main" val="1693253558"/>
              </p:ext>
            </p:extLst>
          </p:nvPr>
        </p:nvGraphicFramePr>
        <p:xfrm>
          <a:off x="4261103" y="861178"/>
          <a:ext cx="7424929" cy="5009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6478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ITF Transport Outlook 2021 (ITF 2021), ITF Transport Outlook 2023 (ITF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753460"/>
            <a:ext cx="3053827" cy="4105226"/>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2015 Asia, the urban travel mode share </a:t>
            </a:r>
            <a:r>
              <a:rPr lang="en-US" sz="1400" dirty="0" err="1">
                <a:latin typeface="Segoe UI" panose="020B0502040204020203" pitchFamily="34" charset="0"/>
                <a:cs typeface="Segoe UI" panose="020B0502040204020203" pitchFamily="34" charset="0"/>
              </a:rPr>
              <a:t>favoured</a:t>
            </a:r>
            <a:r>
              <a:rPr lang="en-US" sz="1400" dirty="0">
                <a:latin typeface="Segoe UI" panose="020B0502040204020203" pitchFamily="34" charset="0"/>
                <a:cs typeface="Segoe UI" panose="020B0502040204020203" pitchFamily="34" charset="0"/>
              </a:rPr>
              <a:t> </a:t>
            </a:r>
            <a:r>
              <a:rPr lang="en-US" sz="1400" b="1" dirty="0">
                <a:latin typeface="Segoe UI" panose="020B0502040204020203" pitchFamily="34" charset="0"/>
                <a:cs typeface="Segoe UI" panose="020B0502040204020203" pitchFamily="34" charset="0"/>
              </a:rPr>
              <a:t>personal </a:t>
            </a:r>
            <a:r>
              <a:rPr lang="en-US" sz="1400" b="1" dirty="0" err="1">
                <a:latin typeface="Segoe UI" panose="020B0502040204020203" pitchFamily="34" charset="0"/>
                <a:cs typeface="Segoe UI" panose="020B0502040204020203" pitchFamily="34" charset="0"/>
              </a:rPr>
              <a:t>motorised</a:t>
            </a:r>
            <a:r>
              <a:rPr lang="en-US" sz="1400" b="1" dirty="0">
                <a:latin typeface="Segoe UI" panose="020B0502040204020203" pitchFamily="34" charset="0"/>
                <a:cs typeface="Segoe UI" panose="020B0502040204020203" pitchFamily="34" charset="0"/>
              </a:rPr>
              <a:t> mobility </a:t>
            </a:r>
            <a:r>
              <a:rPr lang="en-US" sz="1400" dirty="0">
                <a:latin typeface="Segoe UI" panose="020B0502040204020203" pitchFamily="34" charset="0"/>
                <a:cs typeface="Segoe UI" panose="020B0502040204020203" pitchFamily="34" charset="0"/>
              </a:rPr>
              <a:t>(two-wheelers and cars) followed by formal and informal public transit with shared mobility.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By 2020, when restrictions were put in place in some places to control COVID-19, mobility shifted significantly to private modes from public transit and shared mobility. However, by 2022, estimations by the ITF indicate that transit mode shares had entirely </a:t>
            </a:r>
            <a:r>
              <a:rPr lang="en-US" sz="1400" b="1" dirty="0">
                <a:latin typeface="Segoe UI" panose="020B0502040204020203" pitchFamily="34" charset="0"/>
                <a:cs typeface="Segoe UI" panose="020B0502040204020203" pitchFamily="34" charset="0"/>
              </a:rPr>
              <a:t>recovered</a:t>
            </a:r>
            <a:r>
              <a:rPr lang="en-US" sz="1400" dirty="0">
                <a:latin typeface="Segoe UI" panose="020B0502040204020203" pitchFamily="34" charset="0"/>
                <a:cs typeface="Segoe UI" panose="020B0502040204020203" pitchFamily="34" charset="0"/>
              </a:rPr>
              <a:t>.</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fr-FR" sz="1600" b="1" dirty="0">
                <a:latin typeface="Segoe UI" panose="020B0502040204020203" pitchFamily="34" charset="0"/>
                <a:cs typeface="Segoe UI" panose="020B0502040204020203" pitchFamily="34" charset="0"/>
              </a:rPr>
              <a:t>Urban Passenger Transport Mode Share</a:t>
            </a:r>
            <a:endParaRPr lang="en-US" sz="1600" b="1"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Urban Transport</a:t>
            </a:r>
            <a:endParaRPr lang="en-IN" sz="1400" b="1" dirty="0">
              <a:latin typeface="Segoe UI" panose="020B0502040204020203" pitchFamily="34" charset="0"/>
              <a:cs typeface="Segoe UI" panose="020B0502040204020203" pitchFamily="34" charset="0"/>
            </a:endParaRPr>
          </a:p>
        </p:txBody>
      </p:sp>
      <p:pic>
        <p:nvPicPr>
          <p:cNvPr id="3" name="Picture 2" descr="Subway Train in Front View Black Silhouette Icon. Metro Station Glyph  Pictogram. Symbol of Underground Station for Electric Public Transport Icon.  Logo Metro. Isolated Vector Illustration. 7423328 Vector Art at Vecteezy">
            <a:extLst>
              <a:ext uri="{FF2B5EF4-FFF2-40B4-BE49-F238E27FC236}">
                <a16:creationId xmlns:a16="http://schemas.microsoft.com/office/drawing/2014/main" id="{5162DDB4-DCC0-4A62-042C-20FDF606676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316" y="225886"/>
            <a:ext cx="878720" cy="8787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AA61B5BF-4C09-461A-8E22-09549D8C8FCF}"/>
              </a:ext>
            </a:extLst>
          </p:cNvPr>
          <p:cNvGraphicFramePr/>
          <p:nvPr>
            <p:extLst>
              <p:ext uri="{D42A27DB-BD31-4B8C-83A1-F6EECF244321}">
                <p14:modId xmlns:p14="http://schemas.microsoft.com/office/powerpoint/2010/main" val="1584276536"/>
              </p:ext>
            </p:extLst>
          </p:nvPr>
        </p:nvGraphicFramePr>
        <p:xfrm>
          <a:off x="4397374" y="736296"/>
          <a:ext cx="7197725" cy="50803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36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ITF Transport Outlook 2023 (ITF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484156"/>
            <a:ext cx="3053827" cy="4643835"/>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Urban freight constitutes about </a:t>
            </a:r>
            <a:r>
              <a:rPr lang="en-US" sz="1400" b="1" dirty="0">
                <a:latin typeface="Segoe UI" panose="020B0502040204020203" pitchFamily="34" charset="0"/>
                <a:cs typeface="Segoe UI" panose="020B0502040204020203" pitchFamily="34" charset="0"/>
              </a:rPr>
              <a:t>15%</a:t>
            </a:r>
            <a:r>
              <a:rPr lang="en-US" sz="1400" dirty="0">
                <a:latin typeface="Segoe UI" panose="020B0502040204020203" pitchFamily="34" charset="0"/>
                <a:cs typeface="Segoe UI" panose="020B0502040204020203" pitchFamily="34" charset="0"/>
              </a:rPr>
              <a:t> of total domestic freight activity in </a:t>
            </a:r>
            <a:r>
              <a:rPr lang="en-US" sz="1400" dirty="0" err="1">
                <a:latin typeface="Segoe UI" panose="020B0502040204020203" pitchFamily="34" charset="0"/>
                <a:cs typeface="Segoe UI" panose="020B0502040204020203" pitchFamily="34" charset="0"/>
              </a:rPr>
              <a:t>tonne-kilometres</a:t>
            </a:r>
            <a:r>
              <a:rPr lang="en-US" sz="1400" dirty="0">
                <a:latin typeface="Segoe UI" panose="020B0502040204020203" pitchFamily="34" charset="0"/>
                <a:cs typeface="Segoe UI" panose="020B0502040204020203" pitchFamily="34" charset="0"/>
              </a:rPr>
              <a:t> in Asia. Many cities have started addressing the challenges of urban freight.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the SDGs, the </a:t>
            </a:r>
            <a:r>
              <a:rPr lang="en-US" sz="1400" b="1" dirty="0">
                <a:latin typeface="Segoe UI" panose="020B0502040204020203" pitchFamily="34" charset="0"/>
                <a:cs typeface="Segoe UI" panose="020B0502040204020203" pitchFamily="34" charset="0"/>
              </a:rPr>
              <a:t>non-</a:t>
            </a:r>
            <a:r>
              <a:rPr lang="en-US" sz="1400" b="1" dirty="0" err="1">
                <a:latin typeface="Segoe UI" panose="020B0502040204020203" pitchFamily="34" charset="0"/>
                <a:cs typeface="Segoe UI" panose="020B0502040204020203" pitchFamily="34" charset="0"/>
              </a:rPr>
              <a:t>motorised</a:t>
            </a:r>
            <a:r>
              <a:rPr lang="en-US" sz="1400" b="1" dirty="0">
                <a:latin typeface="Segoe UI" panose="020B0502040204020203" pitchFamily="34" charset="0"/>
                <a:cs typeface="Segoe UI" panose="020B0502040204020203" pitchFamily="34" charset="0"/>
              </a:rPr>
              <a:t> vehicle </a:t>
            </a:r>
            <a:r>
              <a:rPr lang="en-US" sz="1400" dirty="0">
                <a:latin typeface="Segoe UI" panose="020B0502040204020203" pitchFamily="34" charset="0"/>
                <a:cs typeface="Segoe UI" panose="020B0502040204020203" pitchFamily="34" charset="0"/>
              </a:rPr>
              <a:t>activity mode share in urban freight has begun to show up across all regions.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However, non-</a:t>
            </a:r>
            <a:r>
              <a:rPr lang="en-US" sz="1400" dirty="0" err="1">
                <a:latin typeface="Segoe UI" panose="020B0502040204020203" pitchFamily="34" charset="0"/>
                <a:cs typeface="Segoe UI" panose="020B0502040204020203" pitchFamily="34" charset="0"/>
              </a:rPr>
              <a:t>motorised</a:t>
            </a:r>
            <a:r>
              <a:rPr lang="en-US" sz="1400" dirty="0">
                <a:latin typeface="Segoe UI" panose="020B0502040204020203" pitchFamily="34" charset="0"/>
                <a:cs typeface="Segoe UI" panose="020B0502040204020203" pitchFamily="34" charset="0"/>
              </a:rPr>
              <a:t> urban freight in Asia constitutes only about </a:t>
            </a:r>
            <a:r>
              <a:rPr lang="en-US" sz="1400" b="1" dirty="0">
                <a:latin typeface="Segoe UI" panose="020B0502040204020203" pitchFamily="34" charset="0"/>
                <a:cs typeface="Segoe UI" panose="020B0502040204020203" pitchFamily="34" charset="0"/>
              </a:rPr>
              <a:t>0.3% </a:t>
            </a:r>
            <a:r>
              <a:rPr lang="en-US" sz="1400" dirty="0">
                <a:latin typeface="Segoe UI" panose="020B0502040204020203" pitchFamily="34" charset="0"/>
                <a:cs typeface="Segoe UI" panose="020B0502040204020203" pitchFamily="34" charset="0"/>
              </a:rPr>
              <a:t>of total urban freight activity. Close to </a:t>
            </a:r>
            <a:r>
              <a:rPr lang="en-US" sz="1400" b="1" dirty="0">
                <a:latin typeface="Segoe UI" panose="020B0502040204020203" pitchFamily="34" charset="0"/>
                <a:cs typeface="Segoe UI" panose="020B0502040204020203" pitchFamily="34" charset="0"/>
              </a:rPr>
              <a:t>89%</a:t>
            </a:r>
            <a:r>
              <a:rPr lang="en-US" sz="1400" dirty="0">
                <a:latin typeface="Segoe UI" panose="020B0502040204020203" pitchFamily="34" charset="0"/>
                <a:cs typeface="Segoe UI" panose="020B0502040204020203" pitchFamily="34" charset="0"/>
              </a:rPr>
              <a:t> of freight activity is by medium and heavy-duty trucks.</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Urban Freight Transport Mode Share in Global and Asia-Pacific</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Urban Transport</a:t>
            </a:r>
            <a:endParaRPr lang="en-IN" sz="1400" b="1" dirty="0">
              <a:latin typeface="Segoe UI" panose="020B0502040204020203" pitchFamily="34" charset="0"/>
              <a:cs typeface="Segoe UI" panose="020B0502040204020203" pitchFamily="34" charset="0"/>
            </a:endParaRPr>
          </a:p>
        </p:txBody>
      </p:sp>
      <p:pic>
        <p:nvPicPr>
          <p:cNvPr id="3" name="Picture 2" descr="Subway Train in Front View Black Silhouette Icon. Metro Station Glyph  Pictogram. Symbol of Underground Station for Electric Public Transport Icon.  Logo Metro. Isolated Vector Illustration. 7423328 Vector Art at Vecteezy">
            <a:extLst>
              <a:ext uri="{FF2B5EF4-FFF2-40B4-BE49-F238E27FC236}">
                <a16:creationId xmlns:a16="http://schemas.microsoft.com/office/drawing/2014/main" id="{5162DDB4-DCC0-4A62-042C-20FDF606676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316" y="225886"/>
            <a:ext cx="878720" cy="8787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F026779C-1C2D-68F9-6F38-6D99F96BB335}"/>
              </a:ext>
            </a:extLst>
          </p:cNvPr>
          <p:cNvGraphicFramePr/>
          <p:nvPr>
            <p:extLst>
              <p:ext uri="{D42A27DB-BD31-4B8C-83A1-F6EECF244321}">
                <p14:modId xmlns:p14="http://schemas.microsoft.com/office/powerpoint/2010/main" val="62317453"/>
              </p:ext>
            </p:extLst>
          </p:nvPr>
        </p:nvGraphicFramePr>
        <p:xfrm>
          <a:off x="4280389" y="722376"/>
          <a:ext cx="7409141" cy="49502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3493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BF9B4A-D552-E952-468F-61FA94008701}"/>
              </a:ext>
            </a:extLst>
          </p:cNvPr>
          <p:cNvSpPr txBox="1"/>
          <p:nvPr/>
        </p:nvSpPr>
        <p:spPr>
          <a:xfrm>
            <a:off x="968469" y="4982814"/>
            <a:ext cx="3089637" cy="830997"/>
          </a:xfrm>
          <a:prstGeom prst="rect">
            <a:avLst/>
          </a:prstGeom>
          <a:noFill/>
        </p:spPr>
        <p:txBody>
          <a:bodyPr wrap="square">
            <a:spAutoFit/>
          </a:bodyPr>
          <a:lstStyle/>
          <a:p>
            <a:pPr algn="ctr"/>
            <a:r>
              <a:rPr lang="en-US" sz="4800" b="1" dirty="0">
                <a:solidFill>
                  <a:schemeClr val="tx1">
                    <a:lumMod val="75000"/>
                    <a:lumOff val="25000"/>
                  </a:schemeClr>
                </a:solidFill>
                <a:latin typeface="Segoe UI" panose="020B0502040204020203" pitchFamily="34" charset="0"/>
                <a:cs typeface="Segoe UI" panose="020B0502040204020203" pitchFamily="34" charset="0"/>
              </a:rPr>
              <a:t>Theme 4</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C6133A43-C53D-F9FE-C354-09A2D609AB8E}"/>
              </a:ext>
            </a:extLst>
          </p:cNvPr>
          <p:cNvGrpSpPr/>
          <p:nvPr/>
        </p:nvGrpSpPr>
        <p:grpSpPr>
          <a:xfrm flipH="1">
            <a:off x="669303" y="-1"/>
            <a:ext cx="11522697" cy="6157815"/>
            <a:chOff x="0" y="0"/>
            <a:chExt cx="11382506" cy="6082896"/>
          </a:xfrm>
        </p:grpSpPr>
        <p:sp>
          <p:nvSpPr>
            <p:cNvPr id="8" name="Rectangle 7">
              <a:extLst>
                <a:ext uri="{FF2B5EF4-FFF2-40B4-BE49-F238E27FC236}">
                  <a16:creationId xmlns:a16="http://schemas.microsoft.com/office/drawing/2014/main" id="{DA292F82-5BA9-6C6A-4700-581AC66E8550}"/>
                </a:ext>
              </a:extLst>
            </p:cNvPr>
            <p:cNvSpPr/>
            <p:nvPr/>
          </p:nvSpPr>
          <p:spPr>
            <a:xfrm>
              <a:off x="0" y="0"/>
              <a:ext cx="11382506" cy="459085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Rectangle 8">
              <a:extLst>
                <a:ext uri="{FF2B5EF4-FFF2-40B4-BE49-F238E27FC236}">
                  <a16:creationId xmlns:a16="http://schemas.microsoft.com/office/drawing/2014/main" id="{1516B558-60F4-7643-455D-A7BC1387E5DC}"/>
                </a:ext>
              </a:extLst>
            </p:cNvPr>
            <p:cNvSpPr/>
            <p:nvPr/>
          </p:nvSpPr>
          <p:spPr>
            <a:xfrm>
              <a:off x="7777112" y="622169"/>
              <a:ext cx="3567686" cy="5460727"/>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1" name="TextBox 10">
            <a:extLst>
              <a:ext uri="{FF2B5EF4-FFF2-40B4-BE49-F238E27FC236}">
                <a16:creationId xmlns:a16="http://schemas.microsoft.com/office/drawing/2014/main" id="{5D22C029-B837-D07A-4AE9-4488BAB9BB20}"/>
              </a:ext>
            </a:extLst>
          </p:cNvPr>
          <p:cNvSpPr txBox="1"/>
          <p:nvPr/>
        </p:nvSpPr>
        <p:spPr>
          <a:xfrm>
            <a:off x="4580096" y="5106953"/>
            <a:ext cx="6126004" cy="646331"/>
          </a:xfrm>
          <a:prstGeom prst="rect">
            <a:avLst/>
          </a:prstGeom>
          <a:noFill/>
        </p:spPr>
        <p:txBody>
          <a:bodyPr wrap="square" anchor="ctr" anchorCtr="0">
            <a:spAutoFit/>
          </a:bodyPr>
          <a:lstStyle/>
          <a:p>
            <a:r>
              <a:rPr lang="en-US" sz="3600" b="1" dirty="0">
                <a:solidFill>
                  <a:schemeClr val="tx1">
                    <a:lumMod val="75000"/>
                    <a:lumOff val="25000"/>
                  </a:schemeClr>
                </a:solidFill>
                <a:latin typeface="Segoe UI" panose="020B0502040204020203" pitchFamily="34" charset="0"/>
                <a:cs typeface="Segoe UI" panose="020B0502040204020203" pitchFamily="34" charset="0"/>
              </a:rPr>
              <a:t>Transport and Energy</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C2F6CF56-AD04-8619-525C-1FE13A3BAA98}"/>
              </a:ext>
            </a:extLst>
          </p:cNvPr>
          <p:cNvCxnSpPr/>
          <p:nvPr/>
        </p:nvCxnSpPr>
        <p:spPr>
          <a:xfrm flipH="1">
            <a:off x="9756742" y="6150950"/>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5A1EF5A-C32F-30FB-6C0A-285742F67F47}"/>
              </a:ext>
            </a:extLst>
          </p:cNvPr>
          <p:cNvGrpSpPr/>
          <p:nvPr/>
        </p:nvGrpSpPr>
        <p:grpSpPr>
          <a:xfrm>
            <a:off x="10334519" y="4986917"/>
            <a:ext cx="1371612" cy="1026516"/>
            <a:chOff x="10334519" y="4986917"/>
            <a:chExt cx="1371612" cy="1026516"/>
          </a:xfrm>
        </p:grpSpPr>
        <p:pic>
          <p:nvPicPr>
            <p:cNvPr id="25602" name="Picture 2" descr="Download Energy Symbol PNG Free Photo HQ PNG Image | FreePNGImg">
              <a:extLst>
                <a:ext uri="{FF2B5EF4-FFF2-40B4-BE49-F238E27FC236}">
                  <a16:creationId xmlns:a16="http://schemas.microsoft.com/office/drawing/2014/main" id="{E91DAA87-B673-9A69-6DFD-D15FC637C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0931" y="4986917"/>
              <a:ext cx="9652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ar, vehicle, transport Icon in For Municipal Tasks">
              <a:extLst>
                <a:ext uri="{FF2B5EF4-FFF2-40B4-BE49-F238E27FC236}">
                  <a16:creationId xmlns:a16="http://schemas.microsoft.com/office/drawing/2014/main" id="{27DDA5AC-3D06-B86A-6103-EB447A06A0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553"/>
            <a:stretch/>
          </p:blipFill>
          <p:spPr bwMode="auto">
            <a:xfrm>
              <a:off x="10334519" y="5215020"/>
              <a:ext cx="466643" cy="798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7599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4" name="Chart 3">
            <a:extLst>
              <a:ext uri="{FF2B5EF4-FFF2-40B4-BE49-F238E27FC236}">
                <a16:creationId xmlns:a16="http://schemas.microsoft.com/office/drawing/2014/main" id="{8F05B7A1-E747-8FC0-F0C7-F3C62224CBB2}"/>
              </a:ext>
            </a:extLst>
          </p:cNvPr>
          <p:cNvGraphicFramePr/>
          <p:nvPr>
            <p:extLst>
              <p:ext uri="{D42A27DB-BD31-4B8C-83A1-F6EECF244321}">
                <p14:modId xmlns:p14="http://schemas.microsoft.com/office/powerpoint/2010/main" val="3959095790"/>
              </p:ext>
            </p:extLst>
          </p:nvPr>
        </p:nvGraphicFramePr>
        <p:xfrm>
          <a:off x="4166648" y="880451"/>
          <a:ext cx="7647822" cy="4907607"/>
        </p:xfrm>
        <a:graphic>
          <a:graphicData uri="http://schemas.openxmlformats.org/drawingml/2006/chart">
            <c:chart xmlns:c="http://schemas.openxmlformats.org/drawingml/2006/chart" xmlns:r="http://schemas.openxmlformats.org/officeDocument/2006/relationships" r:id="rId2"/>
          </a:graphicData>
        </a:graphic>
      </p:graphicFrame>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SEC-TIV-001 (UN Statistics Division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426722"/>
            <a:ext cx="3053827" cy="2758704"/>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Asia, the share of the transport, storage, and communication sector in GDP in 2000, 2015 and 2021 was </a:t>
            </a:r>
            <a:r>
              <a:rPr lang="en-US" sz="1400" b="1" dirty="0">
                <a:latin typeface="Segoe UI" panose="020B0502040204020203" pitchFamily="34" charset="0"/>
                <a:cs typeface="Segoe UI" panose="020B0502040204020203" pitchFamily="34" charset="0"/>
              </a:rPr>
              <a:t>8.4%, 7.8% and 7.9%</a:t>
            </a:r>
            <a:r>
              <a:rPr lang="en-US" sz="1400" dirty="0">
                <a:latin typeface="Segoe UI" panose="020B0502040204020203" pitchFamily="34" charset="0"/>
                <a:cs typeface="Segoe UI" panose="020B0502040204020203" pitchFamily="34" charset="0"/>
              </a:rPr>
              <a:t>, respectively.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Thus, there was only a marginal change in the transport, storage and communication sector compared to other industries and sectors. </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584775"/>
          </a:xfrm>
          <a:prstGeom prst="rect">
            <a:avLst/>
          </a:prstGeom>
          <a:noFill/>
        </p:spPr>
        <p:txBody>
          <a:bodyPr wrap="square">
            <a:spAutoFit/>
          </a:bodyPr>
          <a:lstStyle/>
          <a:p>
            <a:pPr algn="ctr"/>
            <a:r>
              <a:rPr lang="en-US" sz="1600" b="1" dirty="0">
                <a:latin typeface="Segoe UI" panose="020B0502040204020203" pitchFamily="34" charset="0"/>
                <a:cs typeface="Segoe UI" panose="020B0502040204020203" pitchFamily="34" charset="0"/>
              </a:rPr>
              <a:t>Annual Growth Rate of Gross Value Added by Transport, Storage, and Communications</a:t>
            </a:r>
          </a:p>
        </p:txBody>
      </p:sp>
      <p:sp>
        <p:nvSpPr>
          <p:cNvPr id="31" name="TextBox 30">
            <a:extLst>
              <a:ext uri="{FF2B5EF4-FFF2-40B4-BE49-F238E27FC236}">
                <a16:creationId xmlns:a16="http://schemas.microsoft.com/office/drawing/2014/main" id="{B70E6D87-FD67-A2FF-0D11-D0758C500A31}"/>
              </a:ext>
            </a:extLst>
          </p:cNvPr>
          <p:cNvSpPr txBox="1"/>
          <p:nvPr/>
        </p:nvSpPr>
        <p:spPr>
          <a:xfrm>
            <a:off x="1195873" y="445681"/>
            <a:ext cx="2160069"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the Economy</a:t>
            </a:r>
            <a:endParaRPr lang="en-IN" sz="1400" b="1" dirty="0">
              <a:latin typeface="Segoe UI" panose="020B0502040204020203" pitchFamily="34" charset="0"/>
              <a:cs typeface="Segoe UI" panose="020B0502040204020203" pitchFamily="34" charset="0"/>
            </a:endParaRPr>
          </a:p>
        </p:txBody>
      </p:sp>
      <p:grpSp>
        <p:nvGrpSpPr>
          <p:cNvPr id="32" name="Group 31">
            <a:extLst>
              <a:ext uri="{FF2B5EF4-FFF2-40B4-BE49-F238E27FC236}">
                <a16:creationId xmlns:a16="http://schemas.microsoft.com/office/drawing/2014/main" id="{EC884C2A-6DEF-F848-F380-846256E8649E}"/>
              </a:ext>
            </a:extLst>
          </p:cNvPr>
          <p:cNvGrpSpPr/>
          <p:nvPr/>
        </p:nvGrpSpPr>
        <p:grpSpPr>
          <a:xfrm>
            <a:off x="377530" y="425444"/>
            <a:ext cx="748721" cy="523220"/>
            <a:chOff x="10845800" y="5089314"/>
            <a:chExt cx="1092576" cy="763512"/>
          </a:xfrm>
        </p:grpSpPr>
        <p:pic>
          <p:nvPicPr>
            <p:cNvPr id="33" name="Picture 2" descr="Chart - Free business icons">
              <a:extLst>
                <a:ext uri="{FF2B5EF4-FFF2-40B4-BE49-F238E27FC236}">
                  <a16:creationId xmlns:a16="http://schemas.microsoft.com/office/drawing/2014/main" id="{01624104-1FF3-944A-5773-A39FBA805C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1292044" y="5106953"/>
              <a:ext cx="646332" cy="6463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ar, vehicle, transport Icon in For Municipal Tasks">
              <a:extLst>
                <a:ext uri="{FF2B5EF4-FFF2-40B4-BE49-F238E27FC236}">
                  <a16:creationId xmlns:a16="http://schemas.microsoft.com/office/drawing/2014/main" id="{9AB3D02D-068B-C3C6-A44E-1D6F97B494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1553"/>
            <a:stretch/>
          </p:blipFill>
          <p:spPr bwMode="auto">
            <a:xfrm>
              <a:off x="10845800" y="5089314"/>
              <a:ext cx="446244" cy="7635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9669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CLC-VRE-001 (UN Statistics Division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292068"/>
            <a:ext cx="3053827" cy="3028008"/>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SDGs, transport energy consumption has grown at an annual pace of </a:t>
            </a:r>
            <a:r>
              <a:rPr lang="en-US" sz="1400" b="1" dirty="0">
                <a:latin typeface="Segoe UI" panose="020B0502040204020203" pitchFamily="34" charset="0"/>
                <a:cs typeface="Segoe UI" panose="020B0502040204020203" pitchFamily="34" charset="0"/>
              </a:rPr>
              <a:t>0.3%</a:t>
            </a:r>
            <a:r>
              <a:rPr lang="en-US" sz="1400" dirty="0">
                <a:latin typeface="Segoe UI" panose="020B0502040204020203" pitchFamily="34" charset="0"/>
                <a:cs typeface="Segoe UI" panose="020B0502040204020203" pitchFamily="34" charset="0"/>
              </a:rPr>
              <a:t> in Asia and the Pacific region between 2015 to 2019.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Further, in 2020, the transport sector energy consumption was reduced by nearly </a:t>
            </a:r>
            <a:r>
              <a:rPr lang="en-US" sz="1400" b="1" dirty="0">
                <a:latin typeface="Segoe UI" panose="020B0502040204020203" pitchFamily="34" charset="0"/>
                <a:cs typeface="Segoe UI" panose="020B0502040204020203" pitchFamily="34" charset="0"/>
              </a:rPr>
              <a:t>14%</a:t>
            </a:r>
            <a:r>
              <a:rPr lang="en-US" sz="1400" dirty="0">
                <a:latin typeface="Segoe UI" panose="020B0502040204020203" pitchFamily="34" charset="0"/>
                <a:cs typeface="Segoe UI" panose="020B0502040204020203" pitchFamily="34" charset="0"/>
              </a:rPr>
              <a:t> (IEA, 2022) from 2019 levels due to COVID-19 related mobility restrictions and lockdowns</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Annual Growth Rate of Transport Energy Consumption</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Energy</a:t>
            </a:r>
            <a:endParaRPr lang="en-IN" sz="1400" b="1" dirty="0">
              <a:latin typeface="Segoe UI" panose="020B0502040204020203" pitchFamily="34" charset="0"/>
              <a:cs typeface="Segoe UI" panose="020B0502040204020203" pitchFamily="34" charset="0"/>
            </a:endParaRPr>
          </a:p>
        </p:txBody>
      </p:sp>
      <p:graphicFrame>
        <p:nvGraphicFramePr>
          <p:cNvPr id="6" name="Chart 5">
            <a:extLst>
              <a:ext uri="{FF2B5EF4-FFF2-40B4-BE49-F238E27FC236}">
                <a16:creationId xmlns:a16="http://schemas.microsoft.com/office/drawing/2014/main" id="{450FB851-FB9A-1F6B-AC8D-9CEDCC7087B7}"/>
              </a:ext>
            </a:extLst>
          </p:cNvPr>
          <p:cNvGraphicFramePr/>
          <p:nvPr>
            <p:extLst>
              <p:ext uri="{D42A27DB-BD31-4B8C-83A1-F6EECF244321}">
                <p14:modId xmlns:p14="http://schemas.microsoft.com/office/powerpoint/2010/main" val="1287680089"/>
              </p:ext>
            </p:extLst>
          </p:nvPr>
        </p:nvGraphicFramePr>
        <p:xfrm>
          <a:off x="4276072" y="694945"/>
          <a:ext cx="7344428" cy="5163742"/>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27D6755A-62D0-9A82-2461-666905665E50}"/>
              </a:ext>
            </a:extLst>
          </p:cNvPr>
          <p:cNvGrpSpPr/>
          <p:nvPr/>
        </p:nvGrpSpPr>
        <p:grpSpPr>
          <a:xfrm>
            <a:off x="326244" y="347921"/>
            <a:ext cx="858736" cy="642679"/>
            <a:chOff x="10334519" y="4986917"/>
            <a:chExt cx="1371612" cy="1026516"/>
          </a:xfrm>
        </p:grpSpPr>
        <p:pic>
          <p:nvPicPr>
            <p:cNvPr id="11" name="Picture 2" descr="Download Energy Symbol PNG Free Photo HQ PNG Image | FreePNGImg">
              <a:extLst>
                <a:ext uri="{FF2B5EF4-FFF2-40B4-BE49-F238E27FC236}">
                  <a16:creationId xmlns:a16="http://schemas.microsoft.com/office/drawing/2014/main" id="{35676582-56E4-F12C-742F-DB5111855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0931" y="4986917"/>
              <a:ext cx="9652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ar, vehicle, transport Icon in For Municipal Tasks">
              <a:extLst>
                <a:ext uri="{FF2B5EF4-FFF2-40B4-BE49-F238E27FC236}">
                  <a16:creationId xmlns:a16="http://schemas.microsoft.com/office/drawing/2014/main" id="{3F6C2BC3-C7B3-8F95-2B4C-1A62B8506C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553"/>
            <a:stretch/>
          </p:blipFill>
          <p:spPr bwMode="auto">
            <a:xfrm>
              <a:off x="10334519" y="5215020"/>
              <a:ext cx="466643" cy="798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7124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525337"/>
          </a:xfrm>
          <a:prstGeom prst="rect">
            <a:avLst/>
          </a:prstGeom>
          <a:noFill/>
        </p:spPr>
        <p:txBody>
          <a:bodyPr wrap="square">
            <a:spAutoFit/>
          </a:bodyPr>
          <a:lstStyle/>
          <a:p>
            <a:pPr algn="ctr">
              <a:lnSpc>
                <a:spcPct val="150000"/>
              </a:lnSpc>
            </a:pPr>
            <a:r>
              <a:rPr lang="fr-FR" sz="1000" i="1" dirty="0">
                <a:latin typeface="Segoe UI" panose="020B0502040204020203" pitchFamily="34" charset="0"/>
                <a:cs typeface="Segoe UI" panose="020B0502040204020203" pitchFamily="34" charset="0"/>
              </a:rPr>
              <a:t>Source: ATO National </a:t>
            </a:r>
            <a:r>
              <a:rPr lang="fr-FR" sz="1000" i="1" dirty="0" err="1">
                <a:latin typeface="Segoe UI" panose="020B0502040204020203" pitchFamily="34" charset="0"/>
                <a:cs typeface="Segoe UI" panose="020B0502040204020203" pitchFamily="34" charset="0"/>
              </a:rPr>
              <a:t>Database</a:t>
            </a:r>
            <a:r>
              <a:rPr lang="fr-FR" sz="1000" i="1" dirty="0">
                <a:latin typeface="Segoe UI" panose="020B0502040204020203" pitchFamily="34" charset="0"/>
                <a:cs typeface="Segoe UI" panose="020B0502040204020203" pitchFamily="34" charset="0"/>
              </a:rPr>
              <a:t> CLC-VRE-081, CLC-VRE-026, CLC-VRE-027, CLC-VRE-028 (UN </a:t>
            </a:r>
            <a:r>
              <a:rPr lang="fr-FR" sz="1000" i="1" dirty="0" err="1">
                <a:latin typeface="Segoe UI" panose="020B0502040204020203" pitchFamily="34" charset="0"/>
                <a:cs typeface="Segoe UI" panose="020B0502040204020203" pitchFamily="34" charset="0"/>
              </a:rPr>
              <a:t>Statistics</a:t>
            </a:r>
            <a:r>
              <a:rPr lang="fr-FR" sz="1000" i="1" dirty="0">
                <a:latin typeface="Segoe UI" panose="020B0502040204020203" pitchFamily="34" charset="0"/>
                <a:cs typeface="Segoe UI" panose="020B0502040204020203" pitchFamily="34" charset="0"/>
              </a:rPr>
              <a:t> Division 2023). (</a:t>
            </a:r>
            <a:r>
              <a:rPr lang="fr-FR" sz="1000" i="1" dirty="0" err="1">
                <a:latin typeface="Segoe UI" panose="020B0502040204020203" pitchFamily="34" charset="0"/>
                <a:cs typeface="Segoe UI" panose="020B0502040204020203" pitchFamily="34" charset="0"/>
              </a:rPr>
              <a:t>accessed</a:t>
            </a:r>
            <a:r>
              <a:rPr lang="fr-FR" sz="1000" i="1" dirty="0">
                <a:latin typeface="Segoe UI" panose="020B0502040204020203" pitchFamily="34" charset="0"/>
                <a:cs typeface="Segoe UI" panose="020B0502040204020203" pitchFamily="34" charset="0"/>
              </a:rPr>
              <a:t> June 2023).</a:t>
            </a:r>
            <a:endParaRPr lang="en-US" sz="1000" i="1" dirty="0">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157416"/>
            <a:ext cx="3053827" cy="3297313"/>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2000, 2015 and 2020, the share of renewable energy in the Asian transport sector was </a:t>
            </a:r>
            <a:r>
              <a:rPr lang="en-US" sz="1400" b="1" dirty="0">
                <a:latin typeface="Segoe UI" panose="020B0502040204020203" pitchFamily="34" charset="0"/>
                <a:cs typeface="Segoe UI" panose="020B0502040204020203" pitchFamily="34" charset="0"/>
              </a:rPr>
              <a:t>0.5%, 1.6% and 3.4%, </a:t>
            </a:r>
            <a:r>
              <a:rPr lang="en-US" sz="1400" dirty="0">
                <a:latin typeface="Segoe UI" panose="020B0502040204020203" pitchFamily="34" charset="0"/>
                <a:cs typeface="Segoe UI" panose="020B0502040204020203" pitchFamily="34" charset="0"/>
              </a:rPr>
              <a:t>respectively.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Thus, since adopting the SDGs, the renewable share in the transport sector has nearly doubled (from 1.7% in 2015 to </a:t>
            </a:r>
            <a:r>
              <a:rPr lang="en-US" sz="1400" b="1" dirty="0">
                <a:latin typeface="Segoe UI" panose="020B0502040204020203" pitchFamily="34" charset="0"/>
                <a:cs typeface="Segoe UI" panose="020B0502040204020203" pitchFamily="34" charset="0"/>
              </a:rPr>
              <a:t>3%</a:t>
            </a:r>
            <a:r>
              <a:rPr lang="en-US" sz="1400" dirty="0">
                <a:latin typeface="Segoe UI" panose="020B0502040204020203" pitchFamily="34" charset="0"/>
                <a:cs typeface="Segoe UI" panose="020B0502040204020203" pitchFamily="34" charset="0"/>
              </a:rPr>
              <a:t> in 2020).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However, these trends vary considerably between Asia’s subregions and countries. </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Transport Energy Consumption Share by Source</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Energy</a:t>
            </a:r>
            <a:endParaRPr lang="en-IN" sz="1400" b="1" dirty="0">
              <a:latin typeface="Segoe UI" panose="020B0502040204020203" pitchFamily="34" charset="0"/>
              <a:cs typeface="Segoe UI" panose="020B0502040204020203" pitchFamily="34" charset="0"/>
            </a:endParaRPr>
          </a:p>
        </p:txBody>
      </p:sp>
      <p:graphicFrame>
        <p:nvGraphicFramePr>
          <p:cNvPr id="2" name="Chart 1">
            <a:extLst>
              <a:ext uri="{FF2B5EF4-FFF2-40B4-BE49-F238E27FC236}">
                <a16:creationId xmlns:a16="http://schemas.microsoft.com/office/drawing/2014/main" id="{38AE2DED-5FC5-4977-8FBF-4B520FD2C571}"/>
              </a:ext>
            </a:extLst>
          </p:cNvPr>
          <p:cNvGraphicFramePr/>
          <p:nvPr>
            <p:extLst>
              <p:ext uri="{D42A27DB-BD31-4B8C-83A1-F6EECF244321}">
                <p14:modId xmlns:p14="http://schemas.microsoft.com/office/powerpoint/2010/main" val="1884242354"/>
              </p:ext>
            </p:extLst>
          </p:nvPr>
        </p:nvGraphicFramePr>
        <p:xfrm>
          <a:off x="4276072" y="749807"/>
          <a:ext cx="7306328" cy="5207997"/>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oup 8">
            <a:extLst>
              <a:ext uri="{FF2B5EF4-FFF2-40B4-BE49-F238E27FC236}">
                <a16:creationId xmlns:a16="http://schemas.microsoft.com/office/drawing/2014/main" id="{FC97320D-C122-669F-9515-67B44BA265F1}"/>
              </a:ext>
            </a:extLst>
          </p:cNvPr>
          <p:cNvGrpSpPr/>
          <p:nvPr/>
        </p:nvGrpSpPr>
        <p:grpSpPr>
          <a:xfrm>
            <a:off x="326244" y="347921"/>
            <a:ext cx="858736" cy="642679"/>
            <a:chOff x="10334519" y="4986917"/>
            <a:chExt cx="1371612" cy="1026516"/>
          </a:xfrm>
        </p:grpSpPr>
        <p:pic>
          <p:nvPicPr>
            <p:cNvPr id="10" name="Picture 2" descr="Download Energy Symbol PNG Free Photo HQ PNG Image | FreePNGImg">
              <a:extLst>
                <a:ext uri="{FF2B5EF4-FFF2-40B4-BE49-F238E27FC236}">
                  <a16:creationId xmlns:a16="http://schemas.microsoft.com/office/drawing/2014/main" id="{951D1DEF-21EA-B4D3-848C-964F87530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0931" y="4986917"/>
              <a:ext cx="9652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ar, vehicle, transport Icon in For Municipal Tasks">
              <a:extLst>
                <a:ext uri="{FF2B5EF4-FFF2-40B4-BE49-F238E27FC236}">
                  <a16:creationId xmlns:a16="http://schemas.microsoft.com/office/drawing/2014/main" id="{E9847140-5857-375F-0D9A-33ACB8B848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553"/>
            <a:stretch/>
          </p:blipFill>
          <p:spPr bwMode="auto">
            <a:xfrm>
              <a:off x="10334519" y="5215020"/>
              <a:ext cx="466643" cy="798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8935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fr-FR" sz="1000" i="1" dirty="0">
                <a:latin typeface="Segoe UI" panose="020B0502040204020203" pitchFamily="34" charset="0"/>
                <a:cs typeface="Segoe UI" panose="020B0502040204020203" pitchFamily="34" charset="0"/>
              </a:rPr>
              <a:t>Source: ATO National </a:t>
            </a:r>
            <a:r>
              <a:rPr lang="fr-FR" sz="1000" i="1" dirty="0" err="1">
                <a:latin typeface="Segoe UI" panose="020B0502040204020203" pitchFamily="34" charset="0"/>
                <a:cs typeface="Segoe UI" panose="020B0502040204020203" pitchFamily="34" charset="0"/>
              </a:rPr>
              <a:t>Database</a:t>
            </a:r>
            <a:r>
              <a:rPr lang="fr-FR" sz="1000" i="1" dirty="0">
                <a:latin typeface="Segoe UI" panose="020B0502040204020203" pitchFamily="34" charset="0"/>
                <a:cs typeface="Segoe UI" panose="020B0502040204020203" pitchFamily="34" charset="0"/>
              </a:rPr>
              <a:t> CLC-VRE-001 (UN </a:t>
            </a:r>
            <a:r>
              <a:rPr lang="fr-FR" sz="1000" i="1" dirty="0" err="1">
                <a:latin typeface="Segoe UI" panose="020B0502040204020203" pitchFamily="34" charset="0"/>
                <a:cs typeface="Segoe UI" panose="020B0502040204020203" pitchFamily="34" charset="0"/>
              </a:rPr>
              <a:t>Statistics</a:t>
            </a:r>
            <a:r>
              <a:rPr lang="fr-FR" sz="1000" i="1" dirty="0">
                <a:latin typeface="Segoe UI" panose="020B0502040204020203" pitchFamily="34" charset="0"/>
                <a:cs typeface="Segoe UI" panose="020B0502040204020203" pitchFamily="34" charset="0"/>
              </a:rPr>
              <a:t> Division 2023). (</a:t>
            </a:r>
            <a:r>
              <a:rPr lang="fr-FR" sz="1000" i="1" dirty="0" err="1">
                <a:latin typeface="Segoe UI" panose="020B0502040204020203" pitchFamily="34" charset="0"/>
                <a:cs typeface="Segoe UI" panose="020B0502040204020203" pitchFamily="34" charset="0"/>
              </a:rPr>
              <a:t>accessed</a:t>
            </a:r>
            <a:r>
              <a:rPr lang="fr-FR" sz="1000" i="1" dirty="0">
                <a:latin typeface="Segoe UI" panose="020B0502040204020203" pitchFamily="34" charset="0"/>
                <a:cs typeface="Segoe UI" panose="020B0502040204020203" pitchFamily="34" charset="0"/>
              </a:rPr>
              <a:t> June 2023).</a:t>
            </a:r>
            <a:endParaRPr lang="en-US" sz="1000" i="1" dirty="0">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214850"/>
            <a:ext cx="3053827" cy="5182444"/>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Asia, among modes, roads, railways, aviation, and waterways are responsible for </a:t>
            </a:r>
            <a:r>
              <a:rPr lang="en-US" sz="1400" b="1" dirty="0">
                <a:latin typeface="Segoe UI" panose="020B0502040204020203" pitchFamily="34" charset="0"/>
                <a:cs typeface="Segoe UI" panose="020B0502040204020203" pitchFamily="34" charset="0"/>
              </a:rPr>
              <a:t>83%, 3%, 7%, and 6% </a:t>
            </a:r>
            <a:r>
              <a:rPr lang="en-US" sz="1400" dirty="0">
                <a:latin typeface="Segoe UI" panose="020B0502040204020203" pitchFamily="34" charset="0"/>
                <a:cs typeface="Segoe UI" panose="020B0502040204020203" pitchFamily="34" charset="0"/>
              </a:rPr>
              <a:t>of energy consumption, respectively.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Globally, the passenger rail segment is already significantly more electrified than freight.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Close to </a:t>
            </a:r>
            <a:r>
              <a:rPr lang="en-US" sz="1400" b="1" dirty="0">
                <a:latin typeface="Segoe UI" panose="020B0502040204020203" pitchFamily="34" charset="0"/>
                <a:cs typeface="Segoe UI" panose="020B0502040204020203" pitchFamily="34" charset="0"/>
              </a:rPr>
              <a:t>74%</a:t>
            </a:r>
            <a:r>
              <a:rPr lang="en-US" sz="1400" dirty="0">
                <a:latin typeface="Segoe UI" panose="020B0502040204020203" pitchFamily="34" charset="0"/>
                <a:cs typeface="Segoe UI" panose="020B0502040204020203" pitchFamily="34" charset="0"/>
              </a:rPr>
              <a:t> of all passenger-</a:t>
            </a:r>
            <a:r>
              <a:rPr lang="en-US" sz="1400" dirty="0" err="1">
                <a:latin typeface="Segoe UI" panose="020B0502040204020203" pitchFamily="34" charset="0"/>
                <a:cs typeface="Segoe UI" panose="020B0502040204020203" pitchFamily="34" charset="0"/>
              </a:rPr>
              <a:t>kilometre</a:t>
            </a:r>
            <a:r>
              <a:rPr lang="en-US" sz="1400" dirty="0">
                <a:latin typeface="Segoe UI" panose="020B0502040204020203" pitchFamily="34" charset="0"/>
                <a:cs typeface="Segoe UI" panose="020B0502040204020203" pitchFamily="34" charset="0"/>
              </a:rPr>
              <a:t> activity and </a:t>
            </a:r>
            <a:r>
              <a:rPr lang="en-US" sz="1400" b="1" dirty="0">
                <a:latin typeface="Segoe UI" panose="020B0502040204020203" pitchFamily="34" charset="0"/>
                <a:cs typeface="Segoe UI" panose="020B0502040204020203" pitchFamily="34" charset="0"/>
              </a:rPr>
              <a:t>48%</a:t>
            </a:r>
            <a:r>
              <a:rPr lang="en-US" sz="1400" dirty="0">
                <a:latin typeface="Segoe UI" panose="020B0502040204020203" pitchFamily="34" charset="0"/>
                <a:cs typeface="Segoe UI" panose="020B0502040204020203" pitchFamily="34" charset="0"/>
              </a:rPr>
              <a:t> of cargo </a:t>
            </a:r>
            <a:r>
              <a:rPr lang="en-US" sz="1400" dirty="0" err="1">
                <a:latin typeface="Segoe UI" panose="020B0502040204020203" pitchFamily="34" charset="0"/>
                <a:cs typeface="Segoe UI" panose="020B0502040204020203" pitchFamily="34" charset="0"/>
              </a:rPr>
              <a:t>tonne-kilometre</a:t>
            </a:r>
            <a:r>
              <a:rPr lang="en-US" sz="1400" dirty="0">
                <a:latin typeface="Segoe UI" panose="020B0502040204020203" pitchFamily="34" charset="0"/>
                <a:cs typeface="Segoe UI" panose="020B0502040204020203" pitchFamily="34" charset="0"/>
              </a:rPr>
              <a:t> activity are in electric trains. In terms of tracks, railway electrification has increased from 34% of tracks in 2000 to </a:t>
            </a:r>
            <a:r>
              <a:rPr lang="en-US" sz="1400" b="1" dirty="0">
                <a:latin typeface="Segoe UI" panose="020B0502040204020203" pitchFamily="34" charset="0"/>
                <a:cs typeface="Segoe UI" panose="020B0502040204020203" pitchFamily="34" charset="0"/>
              </a:rPr>
              <a:t>56% </a:t>
            </a:r>
            <a:r>
              <a:rPr lang="en-US" sz="1400" dirty="0">
                <a:latin typeface="Segoe UI" panose="020B0502040204020203" pitchFamily="34" charset="0"/>
                <a:cs typeface="Segoe UI" panose="020B0502040204020203" pitchFamily="34" charset="0"/>
              </a:rPr>
              <a:t>of tracks in 2020.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With predominant electrified tracks, nearly </a:t>
            </a:r>
            <a:r>
              <a:rPr lang="en-US" sz="1400" b="1" dirty="0">
                <a:latin typeface="Segoe UI" panose="020B0502040204020203" pitchFamily="34" charset="0"/>
                <a:cs typeface="Segoe UI" panose="020B0502040204020203" pitchFamily="34" charset="0"/>
              </a:rPr>
              <a:t>60%</a:t>
            </a:r>
            <a:r>
              <a:rPr lang="en-US" sz="1400" dirty="0">
                <a:latin typeface="Segoe UI" panose="020B0502040204020203" pitchFamily="34" charset="0"/>
                <a:cs typeface="Segoe UI" panose="020B0502040204020203" pitchFamily="34" charset="0"/>
              </a:rPr>
              <a:t> of railway energy consumption is electricity.</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Transport Energy Consumption by Mode</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Energy</a:t>
            </a:r>
            <a:endParaRPr lang="en-IN" sz="1400" b="1" dirty="0">
              <a:latin typeface="Segoe UI" panose="020B0502040204020203" pitchFamily="34" charset="0"/>
              <a:cs typeface="Segoe UI" panose="020B0502040204020203" pitchFamily="34" charset="0"/>
            </a:endParaRPr>
          </a:p>
        </p:txBody>
      </p:sp>
      <p:graphicFrame>
        <p:nvGraphicFramePr>
          <p:cNvPr id="3" name="Chart 2">
            <a:extLst>
              <a:ext uri="{FF2B5EF4-FFF2-40B4-BE49-F238E27FC236}">
                <a16:creationId xmlns:a16="http://schemas.microsoft.com/office/drawing/2014/main" id="{893C994F-05C8-4E49-AFFB-964C314DB92B}"/>
              </a:ext>
            </a:extLst>
          </p:cNvPr>
          <p:cNvGraphicFramePr/>
          <p:nvPr>
            <p:extLst>
              <p:ext uri="{D42A27DB-BD31-4B8C-83A1-F6EECF244321}">
                <p14:modId xmlns:p14="http://schemas.microsoft.com/office/powerpoint/2010/main" val="4057843609"/>
              </p:ext>
            </p:extLst>
          </p:nvPr>
        </p:nvGraphicFramePr>
        <p:xfrm>
          <a:off x="4166648" y="707290"/>
          <a:ext cx="7548282" cy="5196208"/>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id="{7A7B2D39-708F-E154-5165-6B14AF71DC89}"/>
              </a:ext>
            </a:extLst>
          </p:cNvPr>
          <p:cNvGrpSpPr/>
          <p:nvPr/>
        </p:nvGrpSpPr>
        <p:grpSpPr>
          <a:xfrm>
            <a:off x="326244" y="347921"/>
            <a:ext cx="858736" cy="642679"/>
            <a:chOff x="10334519" y="4986917"/>
            <a:chExt cx="1371612" cy="1026516"/>
          </a:xfrm>
        </p:grpSpPr>
        <p:pic>
          <p:nvPicPr>
            <p:cNvPr id="9" name="Picture 2" descr="Download Energy Symbol PNG Free Photo HQ PNG Image | FreePNGImg">
              <a:extLst>
                <a:ext uri="{FF2B5EF4-FFF2-40B4-BE49-F238E27FC236}">
                  <a16:creationId xmlns:a16="http://schemas.microsoft.com/office/drawing/2014/main" id="{5107AD74-F994-8684-6CB3-A8B7FA2C7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0931" y="4986917"/>
              <a:ext cx="9652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ar, vehicle, transport Icon in For Municipal Tasks">
              <a:extLst>
                <a:ext uri="{FF2B5EF4-FFF2-40B4-BE49-F238E27FC236}">
                  <a16:creationId xmlns:a16="http://schemas.microsoft.com/office/drawing/2014/main" id="{80E59CE8-051B-F32F-E7D6-F46CA166A2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553"/>
            <a:stretch/>
          </p:blipFill>
          <p:spPr bwMode="auto">
            <a:xfrm>
              <a:off x="10334519" y="5215020"/>
              <a:ext cx="466643" cy="798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8936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fr-FR" sz="1000" i="1" dirty="0">
                <a:latin typeface="Segoe UI" panose="020B0502040204020203" pitchFamily="34" charset="0"/>
                <a:cs typeface="Segoe UI" panose="020B0502040204020203" pitchFamily="34" charset="0"/>
              </a:rPr>
              <a:t>Source: ATO National </a:t>
            </a:r>
            <a:r>
              <a:rPr lang="fr-FR" sz="1000" i="1" dirty="0" err="1">
                <a:latin typeface="Segoe UI" panose="020B0502040204020203" pitchFamily="34" charset="0"/>
                <a:cs typeface="Segoe UI" panose="020B0502040204020203" pitchFamily="34" charset="0"/>
              </a:rPr>
              <a:t>Database</a:t>
            </a:r>
            <a:r>
              <a:rPr lang="fr-FR" sz="1000" i="1" dirty="0">
                <a:latin typeface="Segoe UI" panose="020B0502040204020203" pitchFamily="34" charset="0"/>
                <a:cs typeface="Segoe UI" panose="020B0502040204020203" pitchFamily="34" charset="0"/>
              </a:rPr>
              <a:t> CLC-VRE-001 (UN </a:t>
            </a:r>
            <a:r>
              <a:rPr lang="fr-FR" sz="1000" i="1" dirty="0" err="1">
                <a:latin typeface="Segoe UI" panose="020B0502040204020203" pitchFamily="34" charset="0"/>
                <a:cs typeface="Segoe UI" panose="020B0502040204020203" pitchFamily="34" charset="0"/>
              </a:rPr>
              <a:t>Statistics</a:t>
            </a:r>
            <a:r>
              <a:rPr lang="fr-FR" sz="1000" i="1" dirty="0">
                <a:latin typeface="Segoe UI" panose="020B0502040204020203" pitchFamily="34" charset="0"/>
                <a:cs typeface="Segoe UI" panose="020B0502040204020203" pitchFamily="34" charset="0"/>
              </a:rPr>
              <a:t> Division 2023). (</a:t>
            </a:r>
            <a:r>
              <a:rPr lang="fr-FR" sz="1000" i="1" dirty="0" err="1">
                <a:latin typeface="Segoe UI" panose="020B0502040204020203" pitchFamily="34" charset="0"/>
                <a:cs typeface="Segoe UI" panose="020B0502040204020203" pitchFamily="34" charset="0"/>
              </a:rPr>
              <a:t>accessed</a:t>
            </a:r>
            <a:r>
              <a:rPr lang="fr-FR" sz="1000" i="1" dirty="0">
                <a:latin typeface="Segoe UI" panose="020B0502040204020203" pitchFamily="34" charset="0"/>
                <a:cs typeface="Segoe UI" panose="020B0502040204020203" pitchFamily="34" charset="0"/>
              </a:rPr>
              <a:t> June 2023).</a:t>
            </a:r>
            <a:endParaRPr lang="en-US" sz="1000" i="1" dirty="0">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157416"/>
            <a:ext cx="3053827" cy="3297313"/>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2000, the transport sector energy intensity (transport energy consumption per unit of GDP) globally and in Asia has reduced by about </a:t>
            </a:r>
            <a:r>
              <a:rPr lang="en-US" sz="1400" b="1" dirty="0">
                <a:latin typeface="Segoe UI" panose="020B0502040204020203" pitchFamily="34" charset="0"/>
                <a:cs typeface="Segoe UI" panose="020B0502040204020203" pitchFamily="34" charset="0"/>
              </a:rPr>
              <a:t>3.8%</a:t>
            </a:r>
            <a:r>
              <a:rPr lang="en-US" sz="1400" dirty="0">
                <a:latin typeface="Segoe UI" panose="020B0502040204020203" pitchFamily="34" charset="0"/>
                <a:cs typeface="Segoe UI" panose="020B0502040204020203" pitchFamily="34" charset="0"/>
              </a:rPr>
              <a:t> annually.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Further, transport sector energy intensity in Asian economies continues to be lower than in other regions, mainly due to the predominant use of public transit and two and three-wheelers. </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Transport Energy Intensity</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Energy</a:t>
            </a:r>
            <a:endParaRPr lang="en-IN" sz="1400" b="1" dirty="0">
              <a:latin typeface="Segoe UI" panose="020B0502040204020203" pitchFamily="34" charset="0"/>
              <a:cs typeface="Segoe UI" panose="020B0502040204020203" pitchFamily="34" charset="0"/>
            </a:endParaRPr>
          </a:p>
        </p:txBody>
      </p:sp>
      <p:graphicFrame>
        <p:nvGraphicFramePr>
          <p:cNvPr id="2" name="Chart 1">
            <a:extLst>
              <a:ext uri="{FF2B5EF4-FFF2-40B4-BE49-F238E27FC236}">
                <a16:creationId xmlns:a16="http://schemas.microsoft.com/office/drawing/2014/main" id="{36A39CFC-B47B-48F9-88B0-AAC9A46E45DA}"/>
              </a:ext>
            </a:extLst>
          </p:cNvPr>
          <p:cNvGraphicFramePr/>
          <p:nvPr>
            <p:extLst>
              <p:ext uri="{D42A27DB-BD31-4B8C-83A1-F6EECF244321}">
                <p14:modId xmlns:p14="http://schemas.microsoft.com/office/powerpoint/2010/main" val="105704554"/>
              </p:ext>
            </p:extLst>
          </p:nvPr>
        </p:nvGraphicFramePr>
        <p:xfrm>
          <a:off x="4166648" y="707289"/>
          <a:ext cx="7548282" cy="5250515"/>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oup 8">
            <a:extLst>
              <a:ext uri="{FF2B5EF4-FFF2-40B4-BE49-F238E27FC236}">
                <a16:creationId xmlns:a16="http://schemas.microsoft.com/office/drawing/2014/main" id="{CE4D8A54-8F5D-21DD-2783-C28E4E69BDB5}"/>
              </a:ext>
            </a:extLst>
          </p:cNvPr>
          <p:cNvGrpSpPr/>
          <p:nvPr/>
        </p:nvGrpSpPr>
        <p:grpSpPr>
          <a:xfrm>
            <a:off x="326244" y="347921"/>
            <a:ext cx="858736" cy="642679"/>
            <a:chOff x="10334519" y="4986917"/>
            <a:chExt cx="1371612" cy="1026516"/>
          </a:xfrm>
        </p:grpSpPr>
        <p:pic>
          <p:nvPicPr>
            <p:cNvPr id="10" name="Picture 2" descr="Download Energy Symbol PNG Free Photo HQ PNG Image | FreePNGImg">
              <a:extLst>
                <a:ext uri="{FF2B5EF4-FFF2-40B4-BE49-F238E27FC236}">
                  <a16:creationId xmlns:a16="http://schemas.microsoft.com/office/drawing/2014/main" id="{0E9BC91A-E93E-90E7-6E2D-C0BB4BFF8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0931" y="4986917"/>
              <a:ext cx="9652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ar, vehicle, transport Icon in For Municipal Tasks">
              <a:extLst>
                <a:ext uri="{FF2B5EF4-FFF2-40B4-BE49-F238E27FC236}">
                  <a16:creationId xmlns:a16="http://schemas.microsoft.com/office/drawing/2014/main" id="{F724FA91-6EA3-872B-727E-691B455CC1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553"/>
            <a:stretch/>
          </p:blipFill>
          <p:spPr bwMode="auto">
            <a:xfrm>
              <a:off x="10334519" y="5215020"/>
              <a:ext cx="466643" cy="798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4850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fr-FR" sz="1000" i="1" dirty="0">
                <a:latin typeface="Segoe UI" panose="020B0502040204020203" pitchFamily="34" charset="0"/>
                <a:cs typeface="Segoe UI" panose="020B0502040204020203" pitchFamily="34" charset="0"/>
              </a:rPr>
              <a:t>Source: </a:t>
            </a:r>
            <a:r>
              <a:rPr lang="fr-FR" sz="1000" i="1" dirty="0" err="1">
                <a:latin typeface="Segoe UI" panose="020B0502040204020203" pitchFamily="34" charset="0"/>
                <a:cs typeface="Segoe UI" panose="020B0502040204020203" pitchFamily="34" charset="0"/>
              </a:rPr>
              <a:t>Fossil</a:t>
            </a:r>
            <a:r>
              <a:rPr lang="fr-FR" sz="1000" i="1" dirty="0">
                <a:latin typeface="Segoe UI" panose="020B0502040204020203" pitchFamily="34" charset="0"/>
                <a:cs typeface="Segoe UI" panose="020B0502040204020203" pitchFamily="34" charset="0"/>
              </a:rPr>
              <a:t> Fuel Subsidies (IEA 2023).</a:t>
            </a:r>
            <a:endParaRPr lang="en-US" sz="1000" i="1" dirty="0">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618808"/>
            <a:ext cx="3053827" cy="4374531"/>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the SDGs, from 2016 to 2021, the entire fossil fuel subsidy in transport was </a:t>
            </a:r>
            <a:r>
              <a:rPr lang="en-US" sz="1400" b="1" dirty="0">
                <a:latin typeface="Segoe UI" panose="020B0502040204020203" pitchFamily="34" charset="0"/>
                <a:cs typeface="Segoe UI" panose="020B0502040204020203" pitchFamily="34" charset="0"/>
              </a:rPr>
              <a:t>reduced by nearly half</a:t>
            </a:r>
            <a:r>
              <a:rPr lang="en-US" sz="1400" dirty="0">
                <a:latin typeface="Segoe UI" panose="020B0502040204020203" pitchFamily="34" charset="0"/>
                <a:cs typeface="Segoe UI" panose="020B0502040204020203" pitchFamily="34" charset="0"/>
              </a:rPr>
              <a:t>, i.e., USD 532 billion (sensitive to crude oil price fluctuations).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Similarly, in Asia and the Pacific region, the cumulative fossil fuel subsidies in the transport sector were reduced from USD 587 billion to USD 252 billion over the same period.</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The transport sector's share in total fossil fuel subsidies in Asia declined from 29% in 2014 to </a:t>
            </a:r>
            <a:r>
              <a:rPr lang="en-US" sz="1400" b="1" dirty="0">
                <a:latin typeface="Segoe UI" panose="020B0502040204020203" pitchFamily="34" charset="0"/>
                <a:cs typeface="Segoe UI" panose="020B0502040204020203" pitchFamily="34" charset="0"/>
              </a:rPr>
              <a:t>11% </a:t>
            </a:r>
            <a:r>
              <a:rPr lang="en-US" sz="1400" dirty="0">
                <a:latin typeface="Segoe UI" panose="020B0502040204020203" pitchFamily="34" charset="0"/>
                <a:cs typeface="Segoe UI" panose="020B0502040204020203" pitchFamily="34" charset="0"/>
              </a:rPr>
              <a:t>in 2021. </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Fossil Fuel Subsidy for Transport Sector (2010 – 2021)</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23601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Energy</a:t>
            </a:r>
            <a:endParaRPr lang="en-IN" sz="1400" b="1" dirty="0">
              <a:latin typeface="Segoe UI" panose="020B0502040204020203" pitchFamily="34" charset="0"/>
              <a:cs typeface="Segoe UI" panose="020B0502040204020203" pitchFamily="34" charset="0"/>
            </a:endParaRPr>
          </a:p>
        </p:txBody>
      </p:sp>
      <p:graphicFrame>
        <p:nvGraphicFramePr>
          <p:cNvPr id="3" name="Chart 2">
            <a:extLst>
              <a:ext uri="{FF2B5EF4-FFF2-40B4-BE49-F238E27FC236}">
                <a16:creationId xmlns:a16="http://schemas.microsoft.com/office/drawing/2014/main" id="{472B6C3C-0B3A-2482-536F-63A6D93DC57C}"/>
              </a:ext>
            </a:extLst>
          </p:cNvPr>
          <p:cNvGraphicFramePr/>
          <p:nvPr>
            <p:extLst>
              <p:ext uri="{D42A27DB-BD31-4B8C-83A1-F6EECF244321}">
                <p14:modId xmlns:p14="http://schemas.microsoft.com/office/powerpoint/2010/main" val="1481942090"/>
              </p:ext>
            </p:extLst>
          </p:nvPr>
        </p:nvGraphicFramePr>
        <p:xfrm>
          <a:off x="4185958" y="722376"/>
          <a:ext cx="7528971" cy="5119624"/>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a:extLst>
              <a:ext uri="{FF2B5EF4-FFF2-40B4-BE49-F238E27FC236}">
                <a16:creationId xmlns:a16="http://schemas.microsoft.com/office/drawing/2014/main" id="{26766407-B28A-E272-133B-B22748F1126C}"/>
              </a:ext>
            </a:extLst>
          </p:cNvPr>
          <p:cNvGrpSpPr/>
          <p:nvPr/>
        </p:nvGrpSpPr>
        <p:grpSpPr>
          <a:xfrm>
            <a:off x="326244" y="347921"/>
            <a:ext cx="858736" cy="642679"/>
            <a:chOff x="10334519" y="4986917"/>
            <a:chExt cx="1371612" cy="1026516"/>
          </a:xfrm>
        </p:grpSpPr>
        <p:pic>
          <p:nvPicPr>
            <p:cNvPr id="7" name="Picture 2" descr="Download Energy Symbol PNG Free Photo HQ PNG Image | FreePNGImg">
              <a:extLst>
                <a:ext uri="{FF2B5EF4-FFF2-40B4-BE49-F238E27FC236}">
                  <a16:creationId xmlns:a16="http://schemas.microsoft.com/office/drawing/2014/main" id="{61C2410A-710F-AFBD-51D5-A0FF282BA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0931" y="4986917"/>
              <a:ext cx="9652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ar, vehicle, transport Icon in For Municipal Tasks">
              <a:extLst>
                <a:ext uri="{FF2B5EF4-FFF2-40B4-BE49-F238E27FC236}">
                  <a16:creationId xmlns:a16="http://schemas.microsoft.com/office/drawing/2014/main" id="{D1B8B76A-B722-6845-752A-87203C5928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553"/>
            <a:stretch/>
          </p:blipFill>
          <p:spPr bwMode="auto">
            <a:xfrm>
              <a:off x="10334519" y="5215020"/>
              <a:ext cx="466643" cy="798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757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BF9B4A-D552-E952-468F-61FA94008701}"/>
              </a:ext>
            </a:extLst>
          </p:cNvPr>
          <p:cNvSpPr txBox="1"/>
          <p:nvPr/>
        </p:nvSpPr>
        <p:spPr>
          <a:xfrm>
            <a:off x="968469" y="4982814"/>
            <a:ext cx="3089637" cy="830997"/>
          </a:xfrm>
          <a:prstGeom prst="rect">
            <a:avLst/>
          </a:prstGeom>
          <a:noFill/>
        </p:spPr>
        <p:txBody>
          <a:bodyPr wrap="square">
            <a:spAutoFit/>
          </a:bodyPr>
          <a:lstStyle/>
          <a:p>
            <a:pPr algn="ctr"/>
            <a:r>
              <a:rPr lang="en-US" sz="4800" b="1" dirty="0">
                <a:solidFill>
                  <a:schemeClr val="tx1">
                    <a:lumMod val="75000"/>
                    <a:lumOff val="25000"/>
                  </a:schemeClr>
                </a:solidFill>
                <a:latin typeface="Segoe UI" panose="020B0502040204020203" pitchFamily="34" charset="0"/>
                <a:cs typeface="Segoe UI" panose="020B0502040204020203" pitchFamily="34" charset="0"/>
              </a:rPr>
              <a:t>Theme 5</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C6133A43-C53D-F9FE-C354-09A2D609AB8E}"/>
              </a:ext>
            </a:extLst>
          </p:cNvPr>
          <p:cNvGrpSpPr/>
          <p:nvPr/>
        </p:nvGrpSpPr>
        <p:grpSpPr>
          <a:xfrm flipH="1">
            <a:off x="669303" y="-1"/>
            <a:ext cx="11522697" cy="6157815"/>
            <a:chOff x="0" y="0"/>
            <a:chExt cx="11382506" cy="6082896"/>
          </a:xfrm>
        </p:grpSpPr>
        <p:sp>
          <p:nvSpPr>
            <p:cNvPr id="8" name="Rectangle 7">
              <a:extLst>
                <a:ext uri="{FF2B5EF4-FFF2-40B4-BE49-F238E27FC236}">
                  <a16:creationId xmlns:a16="http://schemas.microsoft.com/office/drawing/2014/main" id="{DA292F82-5BA9-6C6A-4700-581AC66E8550}"/>
                </a:ext>
              </a:extLst>
            </p:cNvPr>
            <p:cNvSpPr/>
            <p:nvPr/>
          </p:nvSpPr>
          <p:spPr>
            <a:xfrm>
              <a:off x="0" y="0"/>
              <a:ext cx="11382506" cy="459085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Rectangle 8">
              <a:extLst>
                <a:ext uri="{FF2B5EF4-FFF2-40B4-BE49-F238E27FC236}">
                  <a16:creationId xmlns:a16="http://schemas.microsoft.com/office/drawing/2014/main" id="{1516B558-60F4-7643-455D-A7BC1387E5DC}"/>
                </a:ext>
              </a:extLst>
            </p:cNvPr>
            <p:cNvSpPr/>
            <p:nvPr/>
          </p:nvSpPr>
          <p:spPr>
            <a:xfrm>
              <a:off x="7777112" y="622169"/>
              <a:ext cx="3567686" cy="5460727"/>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1" name="TextBox 10">
            <a:extLst>
              <a:ext uri="{FF2B5EF4-FFF2-40B4-BE49-F238E27FC236}">
                <a16:creationId xmlns:a16="http://schemas.microsoft.com/office/drawing/2014/main" id="{5D22C029-B837-D07A-4AE9-4488BAB9BB20}"/>
              </a:ext>
            </a:extLst>
          </p:cNvPr>
          <p:cNvSpPr txBox="1"/>
          <p:nvPr/>
        </p:nvSpPr>
        <p:spPr>
          <a:xfrm>
            <a:off x="4580096" y="4829954"/>
            <a:ext cx="4716304" cy="1200329"/>
          </a:xfrm>
          <a:prstGeom prst="rect">
            <a:avLst/>
          </a:prstGeom>
          <a:noFill/>
        </p:spPr>
        <p:txBody>
          <a:bodyPr wrap="square" anchor="ctr" anchorCtr="0">
            <a:spAutoFit/>
          </a:bodyPr>
          <a:lstStyle/>
          <a:p>
            <a:r>
              <a:rPr lang="en-US" sz="3600" b="1" dirty="0">
                <a:solidFill>
                  <a:schemeClr val="tx1">
                    <a:lumMod val="75000"/>
                    <a:lumOff val="25000"/>
                  </a:schemeClr>
                </a:solidFill>
                <a:latin typeface="Segoe UI" panose="020B0502040204020203" pitchFamily="34" charset="0"/>
                <a:cs typeface="Segoe UI" panose="020B0502040204020203" pitchFamily="34" charset="0"/>
              </a:rPr>
              <a:t>Transport and Climate Change</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C2F6CF56-AD04-8619-525C-1FE13A3BAA98}"/>
              </a:ext>
            </a:extLst>
          </p:cNvPr>
          <p:cNvCxnSpPr/>
          <p:nvPr/>
        </p:nvCxnSpPr>
        <p:spPr>
          <a:xfrm flipH="1">
            <a:off x="9756742" y="6150950"/>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0BFB07E-380C-0D8C-9468-E7249C6A86D8}"/>
              </a:ext>
            </a:extLst>
          </p:cNvPr>
          <p:cNvGrpSpPr/>
          <p:nvPr/>
        </p:nvGrpSpPr>
        <p:grpSpPr>
          <a:xfrm>
            <a:off x="10415662" y="4925647"/>
            <a:ext cx="1388100" cy="1152647"/>
            <a:chOff x="10415662" y="4982814"/>
            <a:chExt cx="1388100" cy="1152647"/>
          </a:xfrm>
        </p:grpSpPr>
        <p:pic>
          <p:nvPicPr>
            <p:cNvPr id="31746" name="Picture 2" descr="Climate Icon Vector Art, Icons, and Graphics for Free Download">
              <a:extLst>
                <a:ext uri="{FF2B5EF4-FFF2-40B4-BE49-F238E27FC236}">
                  <a16:creationId xmlns:a16="http://schemas.microsoft.com/office/drawing/2014/main" id="{E133EEC9-6872-1400-017C-24853A026A5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2305" y="4982814"/>
              <a:ext cx="921457" cy="1013931"/>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Car, vehicle, transport Icon in For Municipal Tasks">
              <a:extLst>
                <a:ext uri="{FF2B5EF4-FFF2-40B4-BE49-F238E27FC236}">
                  <a16:creationId xmlns:a16="http://schemas.microsoft.com/office/drawing/2014/main" id="{A640C222-56CB-12D6-845B-7FE8A29CB6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553"/>
            <a:stretch/>
          </p:blipFill>
          <p:spPr bwMode="auto">
            <a:xfrm>
              <a:off x="10415662" y="5337048"/>
              <a:ext cx="466643" cy="798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2293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fr-FR" sz="1000" i="1" dirty="0">
                <a:latin typeface="Segoe UI" panose="020B0502040204020203" pitchFamily="34" charset="0"/>
                <a:cs typeface="Segoe UI" panose="020B0502040204020203" pitchFamily="34" charset="0"/>
              </a:rPr>
              <a:t>Source: ATO National </a:t>
            </a:r>
            <a:r>
              <a:rPr lang="fr-FR" sz="1000" i="1" dirty="0" err="1">
                <a:latin typeface="Segoe UI" panose="020B0502040204020203" pitchFamily="34" charset="0"/>
                <a:cs typeface="Segoe UI" panose="020B0502040204020203" pitchFamily="34" charset="0"/>
              </a:rPr>
              <a:t>Database</a:t>
            </a:r>
            <a:r>
              <a:rPr lang="fr-FR" sz="1000" i="1" dirty="0">
                <a:latin typeface="Segoe UI" panose="020B0502040204020203" pitchFamily="34" charset="0"/>
                <a:cs typeface="Segoe UI" panose="020B0502040204020203" pitchFamily="34" charset="0"/>
              </a:rPr>
              <a:t> CLC-VRE-045 (EDGAR 2023). (</a:t>
            </a:r>
            <a:r>
              <a:rPr lang="fr-FR" sz="1000" i="1" dirty="0" err="1">
                <a:latin typeface="Segoe UI" panose="020B0502040204020203" pitchFamily="34" charset="0"/>
                <a:cs typeface="Segoe UI" panose="020B0502040204020203" pitchFamily="34" charset="0"/>
              </a:rPr>
              <a:t>accessed</a:t>
            </a:r>
            <a:r>
              <a:rPr lang="fr-FR" sz="1000" i="1" dirty="0">
                <a:latin typeface="Segoe UI" panose="020B0502040204020203" pitchFamily="34" charset="0"/>
                <a:cs typeface="Segoe UI" panose="020B0502040204020203" pitchFamily="34" charset="0"/>
              </a:rPr>
              <a:t> June 2023).</a:t>
            </a:r>
            <a:endParaRPr lang="en-US" sz="1000" i="1" dirty="0">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618808"/>
            <a:ext cx="3053827" cy="4374531"/>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2021, the transport share in total fossil fuel CO2 emissions was about 17% globally and </a:t>
            </a:r>
            <a:r>
              <a:rPr lang="en-US" sz="1400" b="1" dirty="0">
                <a:latin typeface="Segoe UI" panose="020B0502040204020203" pitchFamily="34" charset="0"/>
                <a:cs typeface="Segoe UI" panose="020B0502040204020203" pitchFamily="34" charset="0"/>
              </a:rPr>
              <a:t>11%</a:t>
            </a:r>
            <a:r>
              <a:rPr lang="en-US" sz="1400" dirty="0">
                <a:latin typeface="Segoe UI" panose="020B0502040204020203" pitchFamily="34" charset="0"/>
                <a:cs typeface="Segoe UI" panose="020B0502040204020203" pitchFamily="34" charset="0"/>
              </a:rPr>
              <a:t> in Asia.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Within the transport sector, since the adoption of SDGs in 2015, Asia has added the highest magnitude of transport CO2 emissions, with an annual increase of about </a:t>
            </a:r>
            <a:r>
              <a:rPr lang="en-US" sz="1400" b="1" dirty="0">
                <a:latin typeface="Segoe UI" panose="020B0502040204020203" pitchFamily="34" charset="0"/>
                <a:cs typeface="Segoe UI" panose="020B0502040204020203" pitchFamily="34" charset="0"/>
              </a:rPr>
              <a:t>1.2%</a:t>
            </a:r>
            <a:r>
              <a:rPr lang="en-US" sz="1400" dirty="0">
                <a:latin typeface="Segoe UI" panose="020B0502040204020203" pitchFamily="34" charset="0"/>
                <a:cs typeface="Segoe UI" panose="020B0502040204020203" pitchFamily="34" charset="0"/>
              </a:rPr>
              <a:t>.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contrast, transport CO2 emissions decreased in Latin America, the Caribbean region (-1.4% annually), Europe and Northern America (-0.7% annually).</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Transport CO2 Emissions (2000 – 2021)</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445681"/>
            <a:ext cx="18267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Climate Change</a:t>
            </a:r>
            <a:endParaRPr lang="en-IN" sz="1400" b="1" dirty="0">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EB508515-E0ED-19F3-F191-247AE6637727}"/>
              </a:ext>
            </a:extLst>
          </p:cNvPr>
          <p:cNvGrpSpPr/>
          <p:nvPr/>
        </p:nvGrpSpPr>
        <p:grpSpPr>
          <a:xfrm>
            <a:off x="330571" y="313960"/>
            <a:ext cx="834611" cy="693042"/>
            <a:chOff x="10415662" y="4982814"/>
            <a:chExt cx="1388100" cy="1152647"/>
          </a:xfrm>
        </p:grpSpPr>
        <p:pic>
          <p:nvPicPr>
            <p:cNvPr id="6" name="Picture 2" descr="Climate Icon Vector Art, Icons, and Graphics for Free Download">
              <a:extLst>
                <a:ext uri="{FF2B5EF4-FFF2-40B4-BE49-F238E27FC236}">
                  <a16:creationId xmlns:a16="http://schemas.microsoft.com/office/drawing/2014/main" id="{8CA3E21B-861F-06F7-8155-BFF751A3684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2305" y="4982814"/>
              <a:ext cx="921457" cy="1013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r, vehicle, transport Icon in For Municipal Tasks">
              <a:extLst>
                <a:ext uri="{FF2B5EF4-FFF2-40B4-BE49-F238E27FC236}">
                  <a16:creationId xmlns:a16="http://schemas.microsoft.com/office/drawing/2014/main" id="{54534591-0C7A-5949-796F-EEF809FCCC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553"/>
            <a:stretch/>
          </p:blipFill>
          <p:spPr bwMode="auto">
            <a:xfrm>
              <a:off x="10415662" y="5337048"/>
              <a:ext cx="466643" cy="79841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8" name="Chart 7">
            <a:extLst>
              <a:ext uri="{FF2B5EF4-FFF2-40B4-BE49-F238E27FC236}">
                <a16:creationId xmlns:a16="http://schemas.microsoft.com/office/drawing/2014/main" id="{387338D4-DEB0-08D3-3F09-3BE182E3356A}"/>
              </a:ext>
            </a:extLst>
          </p:cNvPr>
          <p:cNvGraphicFramePr/>
          <p:nvPr>
            <p:extLst>
              <p:ext uri="{D42A27DB-BD31-4B8C-83A1-F6EECF244321}">
                <p14:modId xmlns:p14="http://schemas.microsoft.com/office/powerpoint/2010/main" val="3653474441"/>
              </p:ext>
            </p:extLst>
          </p:nvPr>
        </p:nvGraphicFramePr>
        <p:xfrm>
          <a:off x="4383730" y="707291"/>
          <a:ext cx="7300270" cy="52505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8055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fr-FR" sz="1000" i="1" dirty="0">
                <a:latin typeface="Segoe UI" panose="020B0502040204020203" pitchFamily="34" charset="0"/>
                <a:cs typeface="Segoe UI" panose="020B0502040204020203" pitchFamily="34" charset="0"/>
              </a:rPr>
              <a:t>Source: ATO National </a:t>
            </a:r>
            <a:r>
              <a:rPr lang="fr-FR" sz="1000" i="1" dirty="0" err="1">
                <a:latin typeface="Segoe UI" panose="020B0502040204020203" pitchFamily="34" charset="0"/>
                <a:cs typeface="Segoe UI" panose="020B0502040204020203" pitchFamily="34" charset="0"/>
              </a:rPr>
              <a:t>Database</a:t>
            </a:r>
            <a:r>
              <a:rPr lang="fr-FR" sz="1000" i="1" dirty="0">
                <a:latin typeface="Segoe UI" panose="020B0502040204020203" pitchFamily="34" charset="0"/>
                <a:cs typeface="Segoe UI" panose="020B0502040204020203" pitchFamily="34" charset="0"/>
              </a:rPr>
              <a:t> CLC-VRE-048, CLC-VRE-045 (EDGAR 2023). (</a:t>
            </a:r>
            <a:r>
              <a:rPr lang="fr-FR" sz="1000" i="1" dirty="0" err="1">
                <a:latin typeface="Segoe UI" panose="020B0502040204020203" pitchFamily="34" charset="0"/>
                <a:cs typeface="Segoe UI" panose="020B0502040204020203" pitchFamily="34" charset="0"/>
              </a:rPr>
              <a:t>accessed</a:t>
            </a:r>
            <a:r>
              <a:rPr lang="fr-FR" sz="1000" i="1" dirty="0">
                <a:latin typeface="Segoe UI" panose="020B0502040204020203" pitchFamily="34" charset="0"/>
                <a:cs typeface="Segoe UI" panose="020B0502040204020203" pitchFamily="34" charset="0"/>
              </a:rPr>
              <a:t> June 2023).</a:t>
            </a:r>
            <a:endParaRPr lang="en-US" sz="1000" i="1" dirty="0">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945547"/>
            <a:ext cx="3053827" cy="5721053"/>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Across sectors, since the adoption of the SDGs, transport CO2 emissions have grown </a:t>
            </a:r>
            <a:r>
              <a:rPr lang="en-US" sz="1400" b="1" dirty="0">
                <a:latin typeface="Segoe UI" panose="020B0502040204020203" pitchFamily="34" charset="0"/>
                <a:cs typeface="Segoe UI" panose="020B0502040204020203" pitchFamily="34" charset="0"/>
              </a:rPr>
              <a:t>slower</a:t>
            </a:r>
            <a:r>
              <a:rPr lang="en-US" sz="1400" dirty="0">
                <a:latin typeface="Segoe UI" panose="020B0502040204020203" pitchFamily="34" charset="0"/>
                <a:cs typeface="Segoe UI" panose="020B0502040204020203" pitchFamily="34" charset="0"/>
              </a:rPr>
              <a:t> than total fossil CO2 emissions both globally and across Asia.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CO2 emissions in the Asian transport sector are predominantly from the road transport sector, with about </a:t>
            </a:r>
            <a:r>
              <a:rPr lang="en-US" sz="1400" b="1" dirty="0">
                <a:latin typeface="Segoe UI" panose="020B0502040204020203" pitchFamily="34" charset="0"/>
                <a:cs typeface="Segoe UI" panose="020B0502040204020203" pitchFamily="34" charset="0"/>
              </a:rPr>
              <a:t>88.8%</a:t>
            </a:r>
            <a:r>
              <a:rPr lang="en-US" sz="1400" dirty="0">
                <a:latin typeface="Segoe UI" panose="020B0502040204020203" pitchFamily="34" charset="0"/>
                <a:cs typeface="Segoe UI" panose="020B0502040204020203" pitchFamily="34" charset="0"/>
              </a:rPr>
              <a:t> in 2021. Asian railways, domestic navigation, and domestic aviation shares were 1.5%, 4.9% and 4.7%, respectively.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2000, transport emissions have grown with the highest intensity in the road subsector (</a:t>
            </a:r>
            <a:r>
              <a:rPr lang="en-US" sz="1400" b="1" dirty="0">
                <a:latin typeface="Segoe UI" panose="020B0502040204020203" pitchFamily="34" charset="0"/>
                <a:cs typeface="Segoe UI" panose="020B0502040204020203" pitchFamily="34" charset="0"/>
              </a:rPr>
              <a:t>3.1%</a:t>
            </a:r>
            <a:r>
              <a:rPr lang="en-US" sz="1400" dirty="0">
                <a:latin typeface="Segoe UI" panose="020B0502040204020203" pitchFamily="34" charset="0"/>
                <a:cs typeface="Segoe UI" panose="020B0502040204020203" pitchFamily="34" charset="0"/>
              </a:rPr>
              <a:t> annual growth) and with the lowest intensity in railways (1.1% yearly growth). </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Annual Growth Rate of Total and Transport CO2 Emissions over 2015-2021</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445681"/>
            <a:ext cx="18267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Climate Change</a:t>
            </a:r>
            <a:endParaRPr lang="en-IN" sz="1400" b="1" dirty="0">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EB508515-E0ED-19F3-F191-247AE6637727}"/>
              </a:ext>
            </a:extLst>
          </p:cNvPr>
          <p:cNvGrpSpPr/>
          <p:nvPr/>
        </p:nvGrpSpPr>
        <p:grpSpPr>
          <a:xfrm>
            <a:off x="330571" y="313960"/>
            <a:ext cx="834611" cy="693042"/>
            <a:chOff x="10415662" y="4982814"/>
            <a:chExt cx="1388100" cy="1152647"/>
          </a:xfrm>
        </p:grpSpPr>
        <p:pic>
          <p:nvPicPr>
            <p:cNvPr id="6" name="Picture 2" descr="Climate Icon Vector Art, Icons, and Graphics for Free Download">
              <a:extLst>
                <a:ext uri="{FF2B5EF4-FFF2-40B4-BE49-F238E27FC236}">
                  <a16:creationId xmlns:a16="http://schemas.microsoft.com/office/drawing/2014/main" id="{8CA3E21B-861F-06F7-8155-BFF751A3684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2305" y="4982814"/>
              <a:ext cx="921457" cy="1013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r, vehicle, transport Icon in For Municipal Tasks">
              <a:extLst>
                <a:ext uri="{FF2B5EF4-FFF2-40B4-BE49-F238E27FC236}">
                  <a16:creationId xmlns:a16="http://schemas.microsoft.com/office/drawing/2014/main" id="{54534591-0C7A-5949-796F-EEF809FCCC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553"/>
            <a:stretch/>
          </p:blipFill>
          <p:spPr bwMode="auto">
            <a:xfrm>
              <a:off x="10415662" y="5337048"/>
              <a:ext cx="466643" cy="79841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Chart 2">
            <a:extLst>
              <a:ext uri="{FF2B5EF4-FFF2-40B4-BE49-F238E27FC236}">
                <a16:creationId xmlns:a16="http://schemas.microsoft.com/office/drawing/2014/main" id="{C3AC100D-C2F4-0F26-B666-B33CEB3F3C01}"/>
              </a:ext>
            </a:extLst>
          </p:cNvPr>
          <p:cNvGraphicFramePr/>
          <p:nvPr>
            <p:extLst>
              <p:ext uri="{D42A27DB-BD31-4B8C-83A1-F6EECF244321}">
                <p14:modId xmlns:p14="http://schemas.microsoft.com/office/powerpoint/2010/main" val="497711582"/>
              </p:ext>
            </p:extLst>
          </p:nvPr>
        </p:nvGraphicFramePr>
        <p:xfrm>
          <a:off x="4322295" y="527339"/>
          <a:ext cx="7258560" cy="25514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070DEF81-15FA-9B81-62D1-C72A7E8C0017}"/>
              </a:ext>
            </a:extLst>
          </p:cNvPr>
          <p:cNvGraphicFramePr/>
          <p:nvPr>
            <p:extLst>
              <p:ext uri="{D42A27DB-BD31-4B8C-83A1-F6EECF244321}">
                <p14:modId xmlns:p14="http://schemas.microsoft.com/office/powerpoint/2010/main" val="2690096463"/>
              </p:ext>
            </p:extLst>
          </p:nvPr>
        </p:nvGraphicFramePr>
        <p:xfrm>
          <a:off x="4322295" y="3363948"/>
          <a:ext cx="7258560" cy="2593857"/>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01641E70-EDC1-B11B-1490-AD0BCEB745D7}"/>
              </a:ext>
            </a:extLst>
          </p:cNvPr>
          <p:cNvSpPr txBox="1"/>
          <p:nvPr/>
        </p:nvSpPr>
        <p:spPr>
          <a:xfrm>
            <a:off x="4166648" y="3111995"/>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Year-on-Year Growth Rate of Total and Transport CO2 Emissions in Asia-Pacific</a:t>
            </a:r>
          </a:p>
        </p:txBody>
      </p:sp>
    </p:spTree>
    <p:extLst>
      <p:ext uri="{BB962C8B-B14F-4D97-AF65-F5344CB8AC3E}">
        <p14:creationId xmlns:p14="http://schemas.microsoft.com/office/powerpoint/2010/main" val="2011665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INF-AFP-003 (Ember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696025"/>
            <a:ext cx="3053827" cy="2220095"/>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From 2000 to 2015, the grid emission factor in Asia increased at an annual rate of </a:t>
            </a:r>
            <a:r>
              <a:rPr lang="en-US" sz="1400" b="1" dirty="0">
                <a:latin typeface="Segoe UI" panose="020B0502040204020203" pitchFamily="34" charset="0"/>
                <a:cs typeface="Segoe UI" panose="020B0502040204020203" pitchFamily="34" charset="0"/>
              </a:rPr>
              <a:t>0.4%</a:t>
            </a:r>
            <a:r>
              <a:rPr lang="en-US" sz="1400" dirty="0">
                <a:latin typeface="Segoe UI" panose="020B0502040204020203" pitchFamily="34" charset="0"/>
                <a:cs typeface="Segoe UI" panose="020B0502040204020203" pitchFamily="34" charset="0"/>
              </a:rPr>
              <a:t>.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However, since adopting the SDGs, the grid emission factor has reduced yearly to </a:t>
            </a:r>
            <a:r>
              <a:rPr lang="en-US" sz="1400" b="1" dirty="0">
                <a:latin typeface="Segoe UI" panose="020B0502040204020203" pitchFamily="34" charset="0"/>
                <a:cs typeface="Segoe UI" panose="020B0502040204020203" pitchFamily="34" charset="0"/>
              </a:rPr>
              <a:t>1.1%</a:t>
            </a:r>
            <a:r>
              <a:rPr lang="en-US" sz="1400" dirty="0">
                <a:latin typeface="Segoe UI" panose="020B0502040204020203" pitchFamily="34" charset="0"/>
                <a:cs typeface="Segoe UI" panose="020B0502040204020203" pitchFamily="34" charset="0"/>
              </a:rPr>
              <a:t>, matching the global improvement pace.</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Grid Emission Factor (2000 – 2021)</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445681"/>
            <a:ext cx="18267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Climate Change</a:t>
            </a:r>
            <a:endParaRPr lang="en-IN" sz="1400" b="1" dirty="0">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EB508515-E0ED-19F3-F191-247AE6637727}"/>
              </a:ext>
            </a:extLst>
          </p:cNvPr>
          <p:cNvGrpSpPr/>
          <p:nvPr/>
        </p:nvGrpSpPr>
        <p:grpSpPr>
          <a:xfrm>
            <a:off x="330571" y="313960"/>
            <a:ext cx="834611" cy="693042"/>
            <a:chOff x="10415662" y="4982814"/>
            <a:chExt cx="1388100" cy="1152647"/>
          </a:xfrm>
        </p:grpSpPr>
        <p:pic>
          <p:nvPicPr>
            <p:cNvPr id="6" name="Picture 2" descr="Climate Icon Vector Art, Icons, and Graphics for Free Download">
              <a:extLst>
                <a:ext uri="{FF2B5EF4-FFF2-40B4-BE49-F238E27FC236}">
                  <a16:creationId xmlns:a16="http://schemas.microsoft.com/office/drawing/2014/main" id="{8CA3E21B-861F-06F7-8155-BFF751A3684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2305" y="4982814"/>
              <a:ext cx="921457" cy="1013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r, vehicle, transport Icon in For Municipal Tasks">
              <a:extLst>
                <a:ext uri="{FF2B5EF4-FFF2-40B4-BE49-F238E27FC236}">
                  <a16:creationId xmlns:a16="http://schemas.microsoft.com/office/drawing/2014/main" id="{54534591-0C7A-5949-796F-EEF809FCCC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553"/>
            <a:stretch/>
          </p:blipFill>
          <p:spPr bwMode="auto">
            <a:xfrm>
              <a:off x="10415662" y="5337048"/>
              <a:ext cx="466643" cy="79841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0" name="Chart 9">
            <a:extLst>
              <a:ext uri="{FF2B5EF4-FFF2-40B4-BE49-F238E27FC236}">
                <a16:creationId xmlns:a16="http://schemas.microsoft.com/office/drawing/2014/main" id="{F90918A2-2790-4C30-8BCE-9E826E67FC42}"/>
              </a:ext>
            </a:extLst>
          </p:cNvPr>
          <p:cNvGraphicFramePr/>
          <p:nvPr>
            <p:extLst>
              <p:ext uri="{D42A27DB-BD31-4B8C-83A1-F6EECF244321}">
                <p14:modId xmlns:p14="http://schemas.microsoft.com/office/powerpoint/2010/main" val="1623858432"/>
              </p:ext>
            </p:extLst>
          </p:nvPr>
        </p:nvGraphicFramePr>
        <p:xfrm>
          <a:off x="4291296" y="766973"/>
          <a:ext cx="7405404" cy="51908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66217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CLC-CVT-002, CLC-CVT-007 (Koks, et al. 2019, Verschuur, et al.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618807"/>
            <a:ext cx="3053827" cy="4374531"/>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The global expected annual median damage due to direct damage to transport assets (roads, railways, and ports) could be </a:t>
            </a:r>
            <a:r>
              <a:rPr lang="en-US" sz="1400" b="1" dirty="0">
                <a:latin typeface="Segoe UI" panose="020B0502040204020203" pitchFamily="34" charset="0"/>
                <a:cs typeface="Segoe UI" panose="020B0502040204020203" pitchFamily="34" charset="0"/>
              </a:rPr>
              <a:t>USD 20 billion</a:t>
            </a:r>
            <a:r>
              <a:rPr lang="en-US" sz="1400" dirty="0">
                <a:latin typeface="Segoe UI" panose="020B0502040204020203" pitchFamily="34" charset="0"/>
                <a:cs typeface="Segoe UI" panose="020B0502040204020203" pitchFamily="34" charset="0"/>
              </a:rPr>
              <a:t>, of which about </a:t>
            </a:r>
            <a:r>
              <a:rPr lang="en-US" sz="1400" b="1" dirty="0">
                <a:latin typeface="Segoe UI" panose="020B0502040204020203" pitchFamily="34" charset="0"/>
                <a:cs typeface="Segoe UI" panose="020B0502040204020203" pitchFamily="34" charset="0"/>
              </a:rPr>
              <a:t>60%</a:t>
            </a:r>
            <a:r>
              <a:rPr lang="en-US" sz="1400" dirty="0">
                <a:latin typeface="Segoe UI" panose="020B0502040204020203" pitchFamily="34" charset="0"/>
                <a:cs typeface="Segoe UI" panose="020B0502040204020203" pitchFamily="34" charset="0"/>
              </a:rPr>
              <a:t> could occur in Asia.</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Considering that Asian economies typically invest 1% to 3% of GDP in transport infrastructure, annual damages to transport infrastructure in Asia of 0.04% of GDP is significant.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Further, the damages considered are direct and do not quantify the indirect impact.</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584775"/>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Regional Share of Multi-Hazard Expected Annual Damages to Transport Surface Infrastructure</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445681"/>
            <a:ext cx="18267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Climate Change</a:t>
            </a:r>
            <a:endParaRPr lang="en-IN" sz="1400" b="1" dirty="0">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EB508515-E0ED-19F3-F191-247AE6637727}"/>
              </a:ext>
            </a:extLst>
          </p:cNvPr>
          <p:cNvGrpSpPr/>
          <p:nvPr/>
        </p:nvGrpSpPr>
        <p:grpSpPr>
          <a:xfrm>
            <a:off x="330571" y="313960"/>
            <a:ext cx="834611" cy="693042"/>
            <a:chOff x="10415662" y="4982814"/>
            <a:chExt cx="1388100" cy="1152647"/>
          </a:xfrm>
        </p:grpSpPr>
        <p:pic>
          <p:nvPicPr>
            <p:cNvPr id="6" name="Picture 2" descr="Climate Icon Vector Art, Icons, and Graphics for Free Download">
              <a:extLst>
                <a:ext uri="{FF2B5EF4-FFF2-40B4-BE49-F238E27FC236}">
                  <a16:creationId xmlns:a16="http://schemas.microsoft.com/office/drawing/2014/main" id="{8CA3E21B-861F-06F7-8155-BFF751A3684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2305" y="4982814"/>
              <a:ext cx="921457" cy="1013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r, vehicle, transport Icon in For Municipal Tasks">
              <a:extLst>
                <a:ext uri="{FF2B5EF4-FFF2-40B4-BE49-F238E27FC236}">
                  <a16:creationId xmlns:a16="http://schemas.microsoft.com/office/drawing/2014/main" id="{54534591-0C7A-5949-796F-EEF809FCCC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553"/>
            <a:stretch/>
          </p:blipFill>
          <p:spPr bwMode="auto">
            <a:xfrm>
              <a:off x="10415662" y="5337048"/>
              <a:ext cx="466643" cy="79841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Chart 2">
            <a:extLst>
              <a:ext uri="{FF2B5EF4-FFF2-40B4-BE49-F238E27FC236}">
                <a16:creationId xmlns:a16="http://schemas.microsoft.com/office/drawing/2014/main" id="{8764933B-F149-1863-6C48-D0EB7E80A3C8}"/>
              </a:ext>
            </a:extLst>
          </p:cNvPr>
          <p:cNvGraphicFramePr/>
          <p:nvPr>
            <p:extLst>
              <p:ext uri="{D42A27DB-BD31-4B8C-83A1-F6EECF244321}">
                <p14:modId xmlns:p14="http://schemas.microsoft.com/office/powerpoint/2010/main" val="4259864162"/>
              </p:ext>
            </p:extLst>
          </p:nvPr>
        </p:nvGraphicFramePr>
        <p:xfrm>
          <a:off x="4325162" y="850392"/>
          <a:ext cx="7255693" cy="51074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28233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A94FF50-E92C-6D40-8B08-4A8F2F3C1E6F}"/>
              </a:ext>
            </a:extLst>
          </p:cNvPr>
          <p:cNvGraphicFramePr/>
          <p:nvPr>
            <p:extLst>
              <p:ext uri="{D42A27DB-BD31-4B8C-83A1-F6EECF244321}">
                <p14:modId xmlns:p14="http://schemas.microsoft.com/office/powerpoint/2010/main" val="927073495"/>
              </p:ext>
            </p:extLst>
          </p:nvPr>
        </p:nvGraphicFramePr>
        <p:xfrm>
          <a:off x="4166647" y="948664"/>
          <a:ext cx="7647822" cy="4834679"/>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SEC-TRE-002 (ILO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3234635"/>
            <a:ext cx="3053827" cy="1142877"/>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Employment in the transport industry in Asia and the Pacific is growing </a:t>
            </a:r>
            <a:r>
              <a:rPr lang="en-US" sz="1400" b="1" dirty="0">
                <a:latin typeface="Segoe UI" panose="020B0502040204020203" pitchFamily="34" charset="0"/>
                <a:cs typeface="Segoe UI" panose="020B0502040204020203" pitchFamily="34" charset="0"/>
              </a:rPr>
              <a:t>faster</a:t>
            </a:r>
            <a:r>
              <a:rPr lang="en-US" sz="1400" dirty="0">
                <a:latin typeface="Segoe UI" panose="020B0502040204020203" pitchFamily="34" charset="0"/>
                <a:cs typeface="Segoe UI" panose="020B0502040204020203" pitchFamily="34" charset="0"/>
              </a:rPr>
              <a:t> than in other sectors across all regions </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584775"/>
          </a:xfrm>
          <a:prstGeom prst="rect">
            <a:avLst/>
          </a:prstGeom>
          <a:noFill/>
        </p:spPr>
        <p:txBody>
          <a:bodyPr wrap="square">
            <a:spAutoFit/>
          </a:bodyPr>
          <a:lstStyle/>
          <a:p>
            <a:pPr algn="ctr"/>
            <a:r>
              <a:rPr lang="en-US" sz="1600" b="1" dirty="0">
                <a:latin typeface="Segoe UI" panose="020B0502040204020203" pitchFamily="34" charset="0"/>
                <a:cs typeface="Segoe UI" panose="020B0502040204020203" pitchFamily="34" charset="0"/>
              </a:rPr>
              <a:t>Annual Growth Rate of Total Employment and Employment in Transport, Storage, and Communication after 2015</a:t>
            </a:r>
          </a:p>
        </p:txBody>
      </p:sp>
      <p:sp>
        <p:nvSpPr>
          <p:cNvPr id="31" name="TextBox 30">
            <a:extLst>
              <a:ext uri="{FF2B5EF4-FFF2-40B4-BE49-F238E27FC236}">
                <a16:creationId xmlns:a16="http://schemas.microsoft.com/office/drawing/2014/main" id="{B70E6D87-FD67-A2FF-0D11-D0758C500A31}"/>
              </a:ext>
            </a:extLst>
          </p:cNvPr>
          <p:cNvSpPr txBox="1"/>
          <p:nvPr/>
        </p:nvSpPr>
        <p:spPr>
          <a:xfrm>
            <a:off x="1195873" y="445681"/>
            <a:ext cx="2160069"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the Economy</a:t>
            </a:r>
            <a:endParaRPr lang="en-IN" sz="1400" b="1" dirty="0">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E7F07746-94B1-5AF0-6426-A340B622C001}"/>
              </a:ext>
            </a:extLst>
          </p:cNvPr>
          <p:cNvGrpSpPr/>
          <p:nvPr/>
        </p:nvGrpSpPr>
        <p:grpSpPr>
          <a:xfrm>
            <a:off x="377530" y="425444"/>
            <a:ext cx="748721" cy="523220"/>
            <a:chOff x="10845800" y="5089314"/>
            <a:chExt cx="1092576" cy="763512"/>
          </a:xfrm>
        </p:grpSpPr>
        <p:pic>
          <p:nvPicPr>
            <p:cNvPr id="5" name="Picture 2" descr="Chart - Free business icons">
              <a:extLst>
                <a:ext uri="{FF2B5EF4-FFF2-40B4-BE49-F238E27FC236}">
                  <a16:creationId xmlns:a16="http://schemas.microsoft.com/office/drawing/2014/main" id="{028793DF-F105-9B1E-FFD9-9A0C78EC70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1292044" y="5106953"/>
              <a:ext cx="646332" cy="6463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ar, vehicle, transport Icon in For Municipal Tasks">
              <a:extLst>
                <a:ext uri="{FF2B5EF4-FFF2-40B4-BE49-F238E27FC236}">
                  <a16:creationId xmlns:a16="http://schemas.microsoft.com/office/drawing/2014/main" id="{E49E5A07-B45F-4A88-8CC8-3D5A7C536B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1553"/>
            <a:stretch/>
          </p:blipFill>
          <p:spPr bwMode="auto">
            <a:xfrm>
              <a:off x="10845800" y="5089314"/>
              <a:ext cx="446244" cy="7635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9681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Climate Bonds Standard (Climate Bonds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484155"/>
            <a:ext cx="3053827" cy="4643835"/>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2015, about USD 3.6 billion of climate bonds were issued in the transport sector in Asia. By 2022, it had grown to </a:t>
            </a:r>
            <a:r>
              <a:rPr lang="en-US" sz="1400" b="1" dirty="0">
                <a:latin typeface="Segoe UI" panose="020B0502040204020203" pitchFamily="34" charset="0"/>
                <a:cs typeface="Segoe UI" panose="020B0502040204020203" pitchFamily="34" charset="0"/>
              </a:rPr>
              <a:t>USD 133 billion</a:t>
            </a:r>
            <a:r>
              <a:rPr lang="en-US" sz="1400" dirty="0">
                <a:latin typeface="Segoe UI" panose="020B0502040204020203" pitchFamily="34" charset="0"/>
                <a:cs typeface="Segoe UI" panose="020B0502040204020203" pitchFamily="34" charset="0"/>
              </a:rPr>
              <a:t>.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the SDGs, In Asia, debt issuance volumes in transport have evolved in sync with other sectors, i.e., from 22% share in 2015 to </a:t>
            </a:r>
            <a:r>
              <a:rPr lang="en-US" sz="1400" b="1" dirty="0">
                <a:latin typeface="Segoe UI" panose="020B0502040204020203" pitchFamily="34" charset="0"/>
                <a:cs typeface="Segoe UI" panose="020B0502040204020203" pitchFamily="34" charset="0"/>
              </a:rPr>
              <a:t>24%</a:t>
            </a:r>
            <a:r>
              <a:rPr lang="en-US" sz="1400" dirty="0">
                <a:latin typeface="Segoe UI" panose="020B0502040204020203" pitchFamily="34" charset="0"/>
                <a:cs typeface="Segoe UI" panose="020B0502040204020203" pitchFamily="34" charset="0"/>
              </a:rPr>
              <a:t> share in 2022.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Over the same period – Asian transport share in global transport increased from 14% to </a:t>
            </a:r>
            <a:r>
              <a:rPr lang="en-US" sz="1400" b="1" dirty="0">
                <a:latin typeface="Segoe UI" panose="020B0502040204020203" pitchFamily="34" charset="0"/>
                <a:cs typeface="Segoe UI" panose="020B0502040204020203" pitchFamily="34" charset="0"/>
              </a:rPr>
              <a:t>35%</a:t>
            </a:r>
            <a:r>
              <a:rPr lang="en-US" sz="1400" dirty="0">
                <a:latin typeface="Segoe UI" panose="020B0502040204020203" pitchFamily="34" charset="0"/>
                <a:cs typeface="Segoe UI" panose="020B0502040204020203" pitchFamily="34" charset="0"/>
              </a:rPr>
              <a:t>, indicating a higher interest in Asia when compared to other regions.</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Climate Bonds in Asia-Pacific</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445681"/>
            <a:ext cx="18267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Climate Change</a:t>
            </a:r>
            <a:endParaRPr lang="en-IN" sz="1400" b="1" dirty="0">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EB508515-E0ED-19F3-F191-247AE6637727}"/>
              </a:ext>
            </a:extLst>
          </p:cNvPr>
          <p:cNvGrpSpPr/>
          <p:nvPr/>
        </p:nvGrpSpPr>
        <p:grpSpPr>
          <a:xfrm>
            <a:off x="330571" y="313960"/>
            <a:ext cx="834611" cy="693042"/>
            <a:chOff x="10415662" y="4982814"/>
            <a:chExt cx="1388100" cy="1152647"/>
          </a:xfrm>
        </p:grpSpPr>
        <p:pic>
          <p:nvPicPr>
            <p:cNvPr id="6" name="Picture 2" descr="Climate Icon Vector Art, Icons, and Graphics for Free Download">
              <a:extLst>
                <a:ext uri="{FF2B5EF4-FFF2-40B4-BE49-F238E27FC236}">
                  <a16:creationId xmlns:a16="http://schemas.microsoft.com/office/drawing/2014/main" id="{8CA3E21B-861F-06F7-8155-BFF751A3684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2305" y="4982814"/>
              <a:ext cx="921457" cy="1013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r, vehicle, transport Icon in For Municipal Tasks">
              <a:extLst>
                <a:ext uri="{FF2B5EF4-FFF2-40B4-BE49-F238E27FC236}">
                  <a16:creationId xmlns:a16="http://schemas.microsoft.com/office/drawing/2014/main" id="{54534591-0C7A-5949-796F-EEF809FCCC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553"/>
            <a:stretch/>
          </p:blipFill>
          <p:spPr bwMode="auto">
            <a:xfrm>
              <a:off x="10415662" y="5337048"/>
              <a:ext cx="466643" cy="79841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5" name="Chart 4">
            <a:extLst>
              <a:ext uri="{FF2B5EF4-FFF2-40B4-BE49-F238E27FC236}">
                <a16:creationId xmlns:a16="http://schemas.microsoft.com/office/drawing/2014/main" id="{F7116AD0-9147-B563-5D10-EDE650F13A30}"/>
              </a:ext>
            </a:extLst>
          </p:cNvPr>
          <p:cNvGraphicFramePr/>
          <p:nvPr>
            <p:extLst>
              <p:ext uri="{D42A27DB-BD31-4B8C-83A1-F6EECF244321}">
                <p14:modId xmlns:p14="http://schemas.microsoft.com/office/powerpoint/2010/main" val="3823227547"/>
              </p:ext>
            </p:extLst>
          </p:nvPr>
        </p:nvGraphicFramePr>
        <p:xfrm>
          <a:off x="4185958" y="722376"/>
          <a:ext cx="7523441" cy="52354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52463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BF9B4A-D552-E952-468F-61FA94008701}"/>
              </a:ext>
            </a:extLst>
          </p:cNvPr>
          <p:cNvSpPr txBox="1"/>
          <p:nvPr/>
        </p:nvSpPr>
        <p:spPr>
          <a:xfrm>
            <a:off x="968469" y="4982814"/>
            <a:ext cx="3089637" cy="830997"/>
          </a:xfrm>
          <a:prstGeom prst="rect">
            <a:avLst/>
          </a:prstGeom>
          <a:noFill/>
        </p:spPr>
        <p:txBody>
          <a:bodyPr wrap="square">
            <a:spAutoFit/>
          </a:bodyPr>
          <a:lstStyle/>
          <a:p>
            <a:pPr algn="ctr"/>
            <a:r>
              <a:rPr lang="en-US" sz="4800" b="1" dirty="0">
                <a:solidFill>
                  <a:schemeClr val="tx1">
                    <a:lumMod val="75000"/>
                    <a:lumOff val="25000"/>
                  </a:schemeClr>
                </a:solidFill>
                <a:latin typeface="Segoe UI" panose="020B0502040204020203" pitchFamily="34" charset="0"/>
                <a:cs typeface="Segoe UI" panose="020B0502040204020203" pitchFamily="34" charset="0"/>
              </a:rPr>
              <a:t>Theme 6</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C6133A43-C53D-F9FE-C354-09A2D609AB8E}"/>
              </a:ext>
            </a:extLst>
          </p:cNvPr>
          <p:cNvGrpSpPr/>
          <p:nvPr/>
        </p:nvGrpSpPr>
        <p:grpSpPr>
          <a:xfrm flipH="1">
            <a:off x="669303" y="-1"/>
            <a:ext cx="11522697" cy="6157815"/>
            <a:chOff x="0" y="0"/>
            <a:chExt cx="11382506" cy="6082896"/>
          </a:xfrm>
        </p:grpSpPr>
        <p:sp>
          <p:nvSpPr>
            <p:cNvPr id="8" name="Rectangle 7">
              <a:extLst>
                <a:ext uri="{FF2B5EF4-FFF2-40B4-BE49-F238E27FC236}">
                  <a16:creationId xmlns:a16="http://schemas.microsoft.com/office/drawing/2014/main" id="{DA292F82-5BA9-6C6A-4700-581AC66E8550}"/>
                </a:ext>
              </a:extLst>
            </p:cNvPr>
            <p:cNvSpPr/>
            <p:nvPr/>
          </p:nvSpPr>
          <p:spPr>
            <a:xfrm>
              <a:off x="0" y="0"/>
              <a:ext cx="11382506" cy="459085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Rectangle 8">
              <a:extLst>
                <a:ext uri="{FF2B5EF4-FFF2-40B4-BE49-F238E27FC236}">
                  <a16:creationId xmlns:a16="http://schemas.microsoft.com/office/drawing/2014/main" id="{1516B558-60F4-7643-455D-A7BC1387E5DC}"/>
                </a:ext>
              </a:extLst>
            </p:cNvPr>
            <p:cNvSpPr/>
            <p:nvPr/>
          </p:nvSpPr>
          <p:spPr>
            <a:xfrm>
              <a:off x="7777112" y="622169"/>
              <a:ext cx="3567686" cy="5460727"/>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1" name="TextBox 10">
            <a:extLst>
              <a:ext uri="{FF2B5EF4-FFF2-40B4-BE49-F238E27FC236}">
                <a16:creationId xmlns:a16="http://schemas.microsoft.com/office/drawing/2014/main" id="{5D22C029-B837-D07A-4AE9-4488BAB9BB20}"/>
              </a:ext>
            </a:extLst>
          </p:cNvPr>
          <p:cNvSpPr txBox="1"/>
          <p:nvPr/>
        </p:nvSpPr>
        <p:spPr>
          <a:xfrm>
            <a:off x="4580096" y="5106953"/>
            <a:ext cx="4716304" cy="646331"/>
          </a:xfrm>
          <a:prstGeom prst="rect">
            <a:avLst/>
          </a:prstGeom>
          <a:noFill/>
        </p:spPr>
        <p:txBody>
          <a:bodyPr wrap="square" anchor="ctr" anchorCtr="0">
            <a:spAutoFit/>
          </a:bodyPr>
          <a:lstStyle/>
          <a:p>
            <a:r>
              <a:rPr lang="en-US" sz="3600" b="1" dirty="0">
                <a:solidFill>
                  <a:schemeClr val="tx1">
                    <a:lumMod val="75000"/>
                    <a:lumOff val="25000"/>
                  </a:schemeClr>
                </a:solidFill>
                <a:latin typeface="Segoe UI" panose="020B0502040204020203" pitchFamily="34" charset="0"/>
                <a:cs typeface="Segoe UI" panose="020B0502040204020203" pitchFamily="34" charset="0"/>
              </a:rPr>
              <a:t>Air pollution</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C2F6CF56-AD04-8619-525C-1FE13A3BAA98}"/>
              </a:ext>
            </a:extLst>
          </p:cNvPr>
          <p:cNvCxnSpPr/>
          <p:nvPr/>
        </p:nvCxnSpPr>
        <p:spPr>
          <a:xfrm flipH="1">
            <a:off x="9756742" y="6150950"/>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3794" name="Picture 2" descr="Air pollution - Free transportation icons">
            <a:extLst>
              <a:ext uri="{FF2B5EF4-FFF2-40B4-BE49-F238E27FC236}">
                <a16:creationId xmlns:a16="http://schemas.microsoft.com/office/drawing/2014/main" id="{D412E055-ADF5-2F20-78D9-581B6687D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0699" y="4874918"/>
            <a:ext cx="1069895" cy="106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451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APH-VAP-001, APH-VAP-006, APH-VAP-016 (EDGAR 2022).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292068"/>
            <a:ext cx="3053827" cy="3028008"/>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Between 2000 and 2015, road transport PM10 and NOx emissions increased annually -3% and 0% respectively.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the SDGs, between 2015 to 2018, the PM and NOx emissions have grown at </a:t>
            </a:r>
            <a:r>
              <a:rPr lang="en-US" sz="1400" b="1" dirty="0">
                <a:latin typeface="Segoe UI" panose="020B0502040204020203" pitchFamily="34" charset="0"/>
                <a:cs typeface="Segoe UI" panose="020B0502040204020203" pitchFamily="34" charset="0"/>
              </a:rPr>
              <a:t>-5% and -1% </a:t>
            </a:r>
            <a:r>
              <a:rPr lang="en-US" sz="1400" dirty="0">
                <a:latin typeface="Segoe UI" panose="020B0502040204020203" pitchFamily="34" charset="0"/>
                <a:cs typeface="Segoe UI" panose="020B0502040204020203" pitchFamily="34" charset="0"/>
              </a:rPr>
              <a:t>contributing to the highest magnitude of transport air pollution reductions among regions.</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Road Transport Air Pollutant Emissions</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18267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Air pollution</a:t>
            </a:r>
            <a:endParaRPr lang="en-IN" sz="1400" b="1" dirty="0">
              <a:latin typeface="Segoe UI" panose="020B0502040204020203" pitchFamily="34" charset="0"/>
              <a:cs typeface="Segoe UI" panose="020B0502040204020203" pitchFamily="34" charset="0"/>
            </a:endParaRPr>
          </a:p>
        </p:txBody>
      </p:sp>
      <p:pic>
        <p:nvPicPr>
          <p:cNvPr id="3" name="Picture 2" descr="Air pollution - Free transportation icons">
            <a:extLst>
              <a:ext uri="{FF2B5EF4-FFF2-40B4-BE49-F238E27FC236}">
                <a16:creationId xmlns:a16="http://schemas.microsoft.com/office/drawing/2014/main" id="{EE6F71B8-D21C-BB68-694D-933051556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49" y="279399"/>
            <a:ext cx="736601" cy="736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a:extLst>
              <a:ext uri="{FF2B5EF4-FFF2-40B4-BE49-F238E27FC236}">
                <a16:creationId xmlns:a16="http://schemas.microsoft.com/office/drawing/2014/main" id="{F7651459-1E5B-F045-560C-807CC777390A}"/>
              </a:ext>
            </a:extLst>
          </p:cNvPr>
          <p:cNvGraphicFramePr/>
          <p:nvPr>
            <p:extLst>
              <p:ext uri="{D42A27DB-BD31-4B8C-83A1-F6EECF244321}">
                <p14:modId xmlns:p14="http://schemas.microsoft.com/office/powerpoint/2010/main" val="1546519808"/>
              </p:ext>
            </p:extLst>
          </p:nvPr>
        </p:nvGraphicFramePr>
        <p:xfrm>
          <a:off x="4266451" y="777240"/>
          <a:ext cx="7458100" cy="50379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6908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APH-VAP-001, APH-VAP-006, APH-VAP-016 (EDGAR 2022).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3234633"/>
            <a:ext cx="3053827" cy="1142877"/>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2000, Road transport air pollutant emission reduction in Asia and the Pacific region has </a:t>
            </a:r>
            <a:r>
              <a:rPr lang="en-US" sz="1400" b="1" dirty="0">
                <a:latin typeface="Segoe UI" panose="020B0502040204020203" pitchFamily="34" charset="0"/>
                <a:cs typeface="Segoe UI" panose="020B0502040204020203" pitchFamily="34" charset="0"/>
              </a:rPr>
              <a:t>outpaced</a:t>
            </a:r>
            <a:r>
              <a:rPr lang="en-US" sz="1400" dirty="0">
                <a:latin typeface="Segoe UI" panose="020B0502040204020203" pitchFamily="34" charset="0"/>
                <a:cs typeface="Segoe UI" panose="020B0502040204020203" pitchFamily="34" charset="0"/>
              </a:rPr>
              <a:t> other sectors.</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Annual Growth of Road Transport Air Pollutant Emissions</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18267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Air pollution</a:t>
            </a:r>
            <a:endParaRPr lang="en-IN" sz="1400" b="1" dirty="0">
              <a:latin typeface="Segoe UI" panose="020B0502040204020203" pitchFamily="34" charset="0"/>
              <a:cs typeface="Segoe UI" panose="020B0502040204020203" pitchFamily="34" charset="0"/>
            </a:endParaRPr>
          </a:p>
        </p:txBody>
      </p:sp>
      <p:pic>
        <p:nvPicPr>
          <p:cNvPr id="3" name="Picture 2" descr="Air pollution - Free transportation icons">
            <a:extLst>
              <a:ext uri="{FF2B5EF4-FFF2-40B4-BE49-F238E27FC236}">
                <a16:creationId xmlns:a16="http://schemas.microsoft.com/office/drawing/2014/main" id="{EE6F71B8-D21C-BB68-694D-933051556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49" y="279399"/>
            <a:ext cx="736601" cy="736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DCB7A5C2-0D9C-4FAF-E32F-0465EE7F0BE0}"/>
              </a:ext>
            </a:extLst>
          </p:cNvPr>
          <p:cNvGraphicFramePr/>
          <p:nvPr>
            <p:extLst>
              <p:ext uri="{D42A27DB-BD31-4B8C-83A1-F6EECF244321}">
                <p14:modId xmlns:p14="http://schemas.microsoft.com/office/powerpoint/2010/main" val="1727182071"/>
              </p:ext>
            </p:extLst>
          </p:nvPr>
        </p:nvGraphicFramePr>
        <p:xfrm>
          <a:off x="4185959" y="716766"/>
          <a:ext cx="7538592" cy="51379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6850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525337"/>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APH-VAP-001, APH-VAP-006, APH-VAP-016 (EDGAR 2022). APH-HAT-001 (GBD 2019)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080198"/>
            <a:ext cx="3053827" cy="5451749"/>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The economies in the Asia and Pacific region, which accounted for 34% of transport fine particulate matter (PM2.5) emissions in 2019, contributed up to </a:t>
            </a:r>
            <a:r>
              <a:rPr lang="en-US" sz="1400" b="1" dirty="0">
                <a:latin typeface="Segoe UI" panose="020B0502040204020203" pitchFamily="34" charset="0"/>
                <a:cs typeface="Segoe UI" panose="020B0502040204020203" pitchFamily="34" charset="0"/>
              </a:rPr>
              <a:t>73%</a:t>
            </a:r>
            <a:r>
              <a:rPr lang="en-US" sz="1400" dirty="0">
                <a:latin typeface="Segoe UI" panose="020B0502040204020203" pitchFamily="34" charset="0"/>
                <a:cs typeface="Segoe UI" panose="020B0502040204020203" pitchFamily="34" charset="0"/>
              </a:rPr>
              <a:t> of the transport sector global disease burden associated with PM2.5 mainly due to high population density and exposure rates.</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Road diesel vehicles cause a disproportionate share of road transport-related fine particulate matter (PM2.5) and ground-level ozone deaths.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Diesel vehicles account for </a:t>
            </a:r>
            <a:r>
              <a:rPr lang="en-US" sz="1400" b="1" dirty="0">
                <a:latin typeface="Segoe UI" panose="020B0502040204020203" pitchFamily="34" charset="0"/>
                <a:cs typeface="Segoe UI" panose="020B0502040204020203" pitchFamily="34" charset="0"/>
              </a:rPr>
              <a:t>72%</a:t>
            </a:r>
            <a:r>
              <a:rPr lang="en-US" sz="1400" dirty="0">
                <a:latin typeface="Segoe UI" panose="020B0502040204020203" pitchFamily="34" charset="0"/>
                <a:cs typeface="Segoe UI" panose="020B0502040204020203" pitchFamily="34" charset="0"/>
              </a:rPr>
              <a:t> of the road disease burden associated with PM2.5 and ground-level ozone pollution in Asia and the Pacific.</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Annual Growth of Road Transport Air Pollutant Emissions</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18267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Air pollution</a:t>
            </a:r>
            <a:endParaRPr lang="en-IN" sz="1400" b="1" dirty="0">
              <a:latin typeface="Segoe UI" panose="020B0502040204020203" pitchFamily="34" charset="0"/>
              <a:cs typeface="Segoe UI" panose="020B0502040204020203" pitchFamily="34" charset="0"/>
            </a:endParaRPr>
          </a:p>
        </p:txBody>
      </p:sp>
      <p:pic>
        <p:nvPicPr>
          <p:cNvPr id="3" name="Picture 2" descr="Air pollution - Free transportation icons">
            <a:extLst>
              <a:ext uri="{FF2B5EF4-FFF2-40B4-BE49-F238E27FC236}">
                <a16:creationId xmlns:a16="http://schemas.microsoft.com/office/drawing/2014/main" id="{EE6F71B8-D21C-BB68-694D-933051556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49" y="279399"/>
            <a:ext cx="736601" cy="736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DDF7FFA2-FB71-27F7-670D-9725123DA079}"/>
              </a:ext>
            </a:extLst>
          </p:cNvPr>
          <p:cNvGraphicFramePr/>
          <p:nvPr>
            <p:extLst>
              <p:ext uri="{D42A27DB-BD31-4B8C-83A1-F6EECF244321}">
                <p14:modId xmlns:p14="http://schemas.microsoft.com/office/powerpoint/2010/main" val="1426952159"/>
              </p:ext>
            </p:extLst>
          </p:nvPr>
        </p:nvGraphicFramePr>
        <p:xfrm>
          <a:off x="4166648" y="661393"/>
          <a:ext cx="7466552" cy="2382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F351543C-E8AD-3E56-C63D-492221BF3612}"/>
              </a:ext>
            </a:extLst>
          </p:cNvPr>
          <p:cNvGraphicFramePr/>
          <p:nvPr>
            <p:extLst>
              <p:ext uri="{D42A27DB-BD31-4B8C-83A1-F6EECF244321}">
                <p14:modId xmlns:p14="http://schemas.microsoft.com/office/powerpoint/2010/main" val="2893458802"/>
              </p:ext>
            </p:extLst>
          </p:nvPr>
        </p:nvGraphicFramePr>
        <p:xfrm>
          <a:off x="4166648" y="3575304"/>
          <a:ext cx="7466552" cy="247128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8A3D6F2C-1777-FAEF-2552-3AD1CFF75306}"/>
              </a:ext>
            </a:extLst>
          </p:cNvPr>
          <p:cNvSpPr txBox="1"/>
          <p:nvPr/>
        </p:nvSpPr>
        <p:spPr>
          <a:xfrm>
            <a:off x="4166648" y="3090446"/>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Deaths due to Occupational Exposure to Diesel Engine Exhaust (2000 -2019)</a:t>
            </a:r>
          </a:p>
        </p:txBody>
      </p:sp>
    </p:spTree>
    <p:extLst>
      <p:ext uri="{BB962C8B-B14F-4D97-AF65-F5344CB8AC3E}">
        <p14:creationId xmlns:p14="http://schemas.microsoft.com/office/powerpoint/2010/main" val="36722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BF9B4A-D552-E952-468F-61FA94008701}"/>
              </a:ext>
            </a:extLst>
          </p:cNvPr>
          <p:cNvSpPr txBox="1"/>
          <p:nvPr/>
        </p:nvSpPr>
        <p:spPr>
          <a:xfrm>
            <a:off x="968469" y="4982814"/>
            <a:ext cx="3089637" cy="830997"/>
          </a:xfrm>
          <a:prstGeom prst="rect">
            <a:avLst/>
          </a:prstGeom>
          <a:noFill/>
        </p:spPr>
        <p:txBody>
          <a:bodyPr wrap="square">
            <a:spAutoFit/>
          </a:bodyPr>
          <a:lstStyle/>
          <a:p>
            <a:pPr algn="ctr"/>
            <a:r>
              <a:rPr lang="en-US" sz="4800" b="1" dirty="0">
                <a:solidFill>
                  <a:schemeClr val="tx1">
                    <a:lumMod val="75000"/>
                    <a:lumOff val="25000"/>
                  </a:schemeClr>
                </a:solidFill>
                <a:latin typeface="Segoe UI" panose="020B0502040204020203" pitchFamily="34" charset="0"/>
                <a:cs typeface="Segoe UI" panose="020B0502040204020203" pitchFamily="34" charset="0"/>
              </a:rPr>
              <a:t>Theme 7</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C6133A43-C53D-F9FE-C354-09A2D609AB8E}"/>
              </a:ext>
            </a:extLst>
          </p:cNvPr>
          <p:cNvGrpSpPr/>
          <p:nvPr/>
        </p:nvGrpSpPr>
        <p:grpSpPr>
          <a:xfrm flipH="1">
            <a:off x="669303" y="-1"/>
            <a:ext cx="11522697" cy="6157815"/>
            <a:chOff x="0" y="0"/>
            <a:chExt cx="11382506" cy="6082896"/>
          </a:xfrm>
        </p:grpSpPr>
        <p:sp>
          <p:nvSpPr>
            <p:cNvPr id="8" name="Rectangle 7">
              <a:extLst>
                <a:ext uri="{FF2B5EF4-FFF2-40B4-BE49-F238E27FC236}">
                  <a16:creationId xmlns:a16="http://schemas.microsoft.com/office/drawing/2014/main" id="{DA292F82-5BA9-6C6A-4700-581AC66E8550}"/>
                </a:ext>
              </a:extLst>
            </p:cNvPr>
            <p:cNvSpPr/>
            <p:nvPr/>
          </p:nvSpPr>
          <p:spPr>
            <a:xfrm>
              <a:off x="0" y="0"/>
              <a:ext cx="11382506" cy="459085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Rectangle 8">
              <a:extLst>
                <a:ext uri="{FF2B5EF4-FFF2-40B4-BE49-F238E27FC236}">
                  <a16:creationId xmlns:a16="http://schemas.microsoft.com/office/drawing/2014/main" id="{1516B558-60F4-7643-455D-A7BC1387E5DC}"/>
                </a:ext>
              </a:extLst>
            </p:cNvPr>
            <p:cNvSpPr/>
            <p:nvPr/>
          </p:nvSpPr>
          <p:spPr>
            <a:xfrm>
              <a:off x="7777112" y="622169"/>
              <a:ext cx="3567686" cy="5460727"/>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1" name="TextBox 10">
            <a:extLst>
              <a:ext uri="{FF2B5EF4-FFF2-40B4-BE49-F238E27FC236}">
                <a16:creationId xmlns:a16="http://schemas.microsoft.com/office/drawing/2014/main" id="{5D22C029-B837-D07A-4AE9-4488BAB9BB20}"/>
              </a:ext>
            </a:extLst>
          </p:cNvPr>
          <p:cNvSpPr txBox="1"/>
          <p:nvPr/>
        </p:nvSpPr>
        <p:spPr>
          <a:xfrm>
            <a:off x="4580096" y="5106953"/>
            <a:ext cx="4716304" cy="646331"/>
          </a:xfrm>
          <a:prstGeom prst="rect">
            <a:avLst/>
          </a:prstGeom>
          <a:noFill/>
        </p:spPr>
        <p:txBody>
          <a:bodyPr wrap="square" anchor="ctr" anchorCtr="0">
            <a:spAutoFit/>
          </a:bodyPr>
          <a:lstStyle/>
          <a:p>
            <a:r>
              <a:rPr lang="en-US" sz="3600" b="1" dirty="0">
                <a:solidFill>
                  <a:schemeClr val="tx1">
                    <a:lumMod val="75000"/>
                    <a:lumOff val="25000"/>
                  </a:schemeClr>
                </a:solidFill>
                <a:latin typeface="Segoe UI" panose="020B0502040204020203" pitchFamily="34" charset="0"/>
                <a:cs typeface="Segoe UI" panose="020B0502040204020203" pitchFamily="34" charset="0"/>
              </a:rPr>
              <a:t>Road Safety</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C2F6CF56-AD04-8619-525C-1FE13A3BAA98}"/>
              </a:ext>
            </a:extLst>
          </p:cNvPr>
          <p:cNvCxnSpPr/>
          <p:nvPr/>
        </p:nvCxnSpPr>
        <p:spPr>
          <a:xfrm flipH="1">
            <a:off x="9756742" y="6150950"/>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9938" name="Picture 2">
            <a:extLst>
              <a:ext uri="{FF2B5EF4-FFF2-40B4-BE49-F238E27FC236}">
                <a16:creationId xmlns:a16="http://schemas.microsoft.com/office/drawing/2014/main" id="{AFB7C44D-EB9C-59C7-7EAA-FAF4D032E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4999" y="4982814"/>
            <a:ext cx="1042971" cy="104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434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RSA-RSI-001 (WHO 2019).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830677"/>
            <a:ext cx="3053827" cy="1950790"/>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the SDGs, road crash share in total deaths in the Asia Pacific has decreased marginally from 2.4% in 2015 to </a:t>
            </a:r>
            <a:r>
              <a:rPr lang="en-US" sz="1400" b="1" dirty="0">
                <a:latin typeface="Segoe UI" panose="020B0502040204020203" pitchFamily="34" charset="0"/>
                <a:cs typeface="Segoe UI" panose="020B0502040204020203" pitchFamily="34" charset="0"/>
              </a:rPr>
              <a:t>2.2%</a:t>
            </a:r>
            <a:r>
              <a:rPr lang="en-US" sz="1400" dirty="0">
                <a:latin typeface="Segoe UI" panose="020B0502040204020203" pitchFamily="34" charset="0"/>
                <a:cs typeface="Segoe UI" panose="020B0502040204020203" pitchFamily="34" charset="0"/>
              </a:rPr>
              <a:t> in 2019, indicating marginal improvement in road safety.</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Annual Growth Rate of Road Crash Fatalities</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18267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Road Safety</a:t>
            </a:r>
            <a:endParaRPr lang="en-IN" sz="1400" b="1" dirty="0">
              <a:latin typeface="Segoe UI" panose="020B0502040204020203" pitchFamily="34" charset="0"/>
              <a:cs typeface="Segoe UI" panose="020B0502040204020203" pitchFamily="34" charset="0"/>
            </a:endParaRPr>
          </a:p>
        </p:txBody>
      </p:sp>
      <p:pic>
        <p:nvPicPr>
          <p:cNvPr id="2" name="Picture 2">
            <a:extLst>
              <a:ext uri="{FF2B5EF4-FFF2-40B4-BE49-F238E27FC236}">
                <a16:creationId xmlns:a16="http://schemas.microsoft.com/office/drawing/2014/main" id="{37CFAB0A-5654-90ED-A9FD-8357AA832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71" y="306531"/>
            <a:ext cx="772969" cy="7729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a:extLst>
              <a:ext uri="{FF2B5EF4-FFF2-40B4-BE49-F238E27FC236}">
                <a16:creationId xmlns:a16="http://schemas.microsoft.com/office/drawing/2014/main" id="{773E327A-1516-C514-8461-A42BD7522F48}"/>
              </a:ext>
            </a:extLst>
          </p:cNvPr>
          <p:cNvGraphicFramePr/>
          <p:nvPr/>
        </p:nvGraphicFramePr>
        <p:xfrm>
          <a:off x="4166647" y="693014"/>
          <a:ext cx="7605881" cy="52104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5500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RSA-RSI-012 (World Bank 2019), IRAP.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753460"/>
            <a:ext cx="3053827" cy="4105226"/>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The Asian transport outlook considers the methodology developed by IRAP to estimate the historical trend of the economic impact of road crash fatalities (IRAP, 2021).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2019, deaths and serious injuries were estimated to cause economic damage of 4.2 trillion (USD, PPP) to the world economy and about </a:t>
            </a:r>
            <a:r>
              <a:rPr lang="en-US" sz="1400" b="1" dirty="0">
                <a:latin typeface="Segoe UI" panose="020B0502040204020203" pitchFamily="34" charset="0"/>
                <a:cs typeface="Segoe UI" panose="020B0502040204020203" pitchFamily="34" charset="0"/>
              </a:rPr>
              <a:t>2.2 trillion (USD, PPP)</a:t>
            </a:r>
            <a:r>
              <a:rPr lang="en-US" sz="1400" dirty="0">
                <a:latin typeface="Segoe UI" panose="020B0502040204020203" pitchFamily="34" charset="0"/>
                <a:cs typeface="Segoe UI" panose="020B0502040204020203" pitchFamily="34" charset="0"/>
              </a:rPr>
              <a:t> in Asia.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Depending on the region, these economic impacts amount to 4%–8% of annual GDP.</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Cost of Road Crash Fatalities and Serious Injuries (2000 – 2019)</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18267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Road Safety</a:t>
            </a:r>
            <a:endParaRPr lang="en-IN" sz="1400" b="1" dirty="0">
              <a:latin typeface="Segoe UI" panose="020B0502040204020203" pitchFamily="34" charset="0"/>
              <a:cs typeface="Segoe UI" panose="020B0502040204020203" pitchFamily="34" charset="0"/>
            </a:endParaRPr>
          </a:p>
        </p:txBody>
      </p:sp>
      <p:pic>
        <p:nvPicPr>
          <p:cNvPr id="2" name="Picture 2">
            <a:extLst>
              <a:ext uri="{FF2B5EF4-FFF2-40B4-BE49-F238E27FC236}">
                <a16:creationId xmlns:a16="http://schemas.microsoft.com/office/drawing/2014/main" id="{37CFAB0A-5654-90ED-A9FD-8357AA832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71" y="306531"/>
            <a:ext cx="772969" cy="7729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5E02DA12-91EC-B15E-8306-A7BC340FAC2D}"/>
              </a:ext>
            </a:extLst>
          </p:cNvPr>
          <p:cNvGraphicFramePr/>
          <p:nvPr>
            <p:extLst>
              <p:ext uri="{D42A27DB-BD31-4B8C-83A1-F6EECF244321}">
                <p14:modId xmlns:p14="http://schemas.microsoft.com/office/powerpoint/2010/main" val="2117654438"/>
              </p:ext>
            </p:extLst>
          </p:nvPr>
        </p:nvGraphicFramePr>
        <p:xfrm>
          <a:off x="4166648" y="537531"/>
          <a:ext cx="7508908" cy="24723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05A19BB1-6D08-3EA0-253C-798E4BAE10A4}"/>
              </a:ext>
            </a:extLst>
          </p:cNvPr>
          <p:cNvGraphicFramePr/>
          <p:nvPr>
            <p:extLst>
              <p:ext uri="{D42A27DB-BD31-4B8C-83A1-F6EECF244321}">
                <p14:modId xmlns:p14="http://schemas.microsoft.com/office/powerpoint/2010/main" val="690299820"/>
              </p:ext>
            </p:extLst>
          </p:nvPr>
        </p:nvGraphicFramePr>
        <p:xfrm>
          <a:off x="4166648" y="3536130"/>
          <a:ext cx="7508908" cy="2399232"/>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364C1641-7EF0-8CD5-C7F3-6100140A02ED}"/>
              </a:ext>
            </a:extLst>
          </p:cNvPr>
          <p:cNvSpPr txBox="1"/>
          <p:nvPr/>
        </p:nvSpPr>
        <p:spPr>
          <a:xfrm>
            <a:off x="3968496" y="3177853"/>
            <a:ext cx="8044126"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Cost of Road Crash Fatalities and Serious Injuries as a Share of GDP (2000 – 2019)</a:t>
            </a:r>
          </a:p>
        </p:txBody>
      </p:sp>
    </p:spTree>
    <p:extLst>
      <p:ext uri="{BB962C8B-B14F-4D97-AF65-F5344CB8AC3E}">
        <p14:creationId xmlns:p14="http://schemas.microsoft.com/office/powerpoint/2010/main" val="1731270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RSA-SRI-009, RSA-SRI-010, RSA-SRI-011, RSA-SRI-012, (IRAP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888112"/>
            <a:ext cx="3053827" cy="3835922"/>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Based on a survey of 185,000 </a:t>
            </a:r>
            <a:r>
              <a:rPr lang="en-US" sz="1400" dirty="0" err="1">
                <a:latin typeface="Segoe UI" panose="020B0502040204020203" pitchFamily="34" charset="0"/>
                <a:cs typeface="Segoe UI" panose="020B0502040204020203" pitchFamily="34" charset="0"/>
              </a:rPr>
              <a:t>kilometres</a:t>
            </a:r>
            <a:r>
              <a:rPr lang="en-US" sz="1400" dirty="0">
                <a:latin typeface="Segoe UI" panose="020B0502040204020203" pitchFamily="34" charset="0"/>
                <a:cs typeface="Segoe UI" panose="020B0502040204020203" pitchFamily="34" charset="0"/>
              </a:rPr>
              <a:t> of roads in Asia and the Pacific, i.e., about </a:t>
            </a:r>
            <a:r>
              <a:rPr lang="en-US" sz="1400" b="1" dirty="0">
                <a:latin typeface="Segoe UI" panose="020B0502040204020203" pitchFamily="34" charset="0"/>
                <a:cs typeface="Segoe UI" panose="020B0502040204020203" pitchFamily="34" charset="0"/>
              </a:rPr>
              <a:t>1.2%</a:t>
            </a:r>
            <a:r>
              <a:rPr lang="en-US" sz="1400" dirty="0">
                <a:latin typeface="Segoe UI" panose="020B0502040204020203" pitchFamily="34" charset="0"/>
                <a:cs typeface="Segoe UI" panose="020B0502040204020203" pitchFamily="34" charset="0"/>
              </a:rPr>
              <a:t> of the total road network, most existing road network infrastructure elevates the crash risks.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The current share of 3-star and above infrastructure of the surveyed roads is only about 13%, 19%, 28% and 42% for pedestrians, bicyclists, motorcyclists, and vehicle occupants.</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Share of National Infrastructure with 3 Stars or Higher Rating by User</a:t>
            </a:r>
          </a:p>
        </p:txBody>
      </p:sp>
      <p:sp>
        <p:nvSpPr>
          <p:cNvPr id="4" name="TextBox 3">
            <a:extLst>
              <a:ext uri="{FF2B5EF4-FFF2-40B4-BE49-F238E27FC236}">
                <a16:creationId xmlns:a16="http://schemas.microsoft.com/office/drawing/2014/main" id="{7BBEC6C5-1349-8C68-D504-DD083E135BA7}"/>
              </a:ext>
            </a:extLst>
          </p:cNvPr>
          <p:cNvSpPr txBox="1"/>
          <p:nvPr/>
        </p:nvSpPr>
        <p:spPr>
          <a:xfrm>
            <a:off x="1195873" y="553402"/>
            <a:ext cx="18267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Road Safety</a:t>
            </a:r>
            <a:endParaRPr lang="en-IN" sz="1400" b="1" dirty="0">
              <a:latin typeface="Segoe UI" panose="020B0502040204020203" pitchFamily="34" charset="0"/>
              <a:cs typeface="Segoe UI" panose="020B0502040204020203" pitchFamily="34" charset="0"/>
            </a:endParaRPr>
          </a:p>
        </p:txBody>
      </p:sp>
      <p:pic>
        <p:nvPicPr>
          <p:cNvPr id="2" name="Picture 2">
            <a:extLst>
              <a:ext uri="{FF2B5EF4-FFF2-40B4-BE49-F238E27FC236}">
                <a16:creationId xmlns:a16="http://schemas.microsoft.com/office/drawing/2014/main" id="{37CFAB0A-5654-90ED-A9FD-8357AA832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71" y="306531"/>
            <a:ext cx="772969" cy="7729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a:extLst>
              <a:ext uri="{FF2B5EF4-FFF2-40B4-BE49-F238E27FC236}">
                <a16:creationId xmlns:a16="http://schemas.microsoft.com/office/drawing/2014/main" id="{8BE83B6C-1E80-26F7-1474-DCAD2D6DE1B5}"/>
              </a:ext>
            </a:extLst>
          </p:cNvPr>
          <p:cNvGraphicFramePr/>
          <p:nvPr>
            <p:extLst>
              <p:ext uri="{D42A27DB-BD31-4B8C-83A1-F6EECF244321}">
                <p14:modId xmlns:p14="http://schemas.microsoft.com/office/powerpoint/2010/main" val="3371812597"/>
              </p:ext>
            </p:extLst>
          </p:nvPr>
        </p:nvGraphicFramePr>
        <p:xfrm>
          <a:off x="4166648" y="693015"/>
          <a:ext cx="7390352" cy="52647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3543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BF9B4A-D552-E952-468F-61FA94008701}"/>
              </a:ext>
            </a:extLst>
          </p:cNvPr>
          <p:cNvSpPr txBox="1"/>
          <p:nvPr/>
        </p:nvSpPr>
        <p:spPr>
          <a:xfrm>
            <a:off x="968469" y="4982814"/>
            <a:ext cx="3089637" cy="769441"/>
          </a:xfrm>
          <a:prstGeom prst="rect">
            <a:avLst/>
          </a:prstGeom>
          <a:noFill/>
        </p:spPr>
        <p:txBody>
          <a:bodyPr wrap="square">
            <a:spAutoFit/>
          </a:bodyPr>
          <a:lstStyle/>
          <a:p>
            <a:pPr algn="ctr"/>
            <a:r>
              <a:rPr lang="en-US" sz="4400" b="1" dirty="0">
                <a:solidFill>
                  <a:schemeClr val="tx1">
                    <a:lumMod val="75000"/>
                    <a:lumOff val="25000"/>
                  </a:schemeClr>
                </a:solidFill>
                <a:latin typeface="Segoe UI" panose="020B0502040204020203" pitchFamily="34" charset="0"/>
                <a:cs typeface="Segoe UI" panose="020B0502040204020203" pitchFamily="34" charset="0"/>
              </a:rPr>
              <a:t>Conclusion</a:t>
            </a:r>
            <a:endParaRPr lang="en-IN" sz="32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C6133A43-C53D-F9FE-C354-09A2D609AB8E}"/>
              </a:ext>
            </a:extLst>
          </p:cNvPr>
          <p:cNvGrpSpPr/>
          <p:nvPr/>
        </p:nvGrpSpPr>
        <p:grpSpPr>
          <a:xfrm flipH="1">
            <a:off x="669303" y="-1"/>
            <a:ext cx="11522697" cy="6157815"/>
            <a:chOff x="0" y="0"/>
            <a:chExt cx="11382506" cy="6082896"/>
          </a:xfrm>
        </p:grpSpPr>
        <p:sp>
          <p:nvSpPr>
            <p:cNvPr id="8" name="Rectangle 7">
              <a:extLst>
                <a:ext uri="{FF2B5EF4-FFF2-40B4-BE49-F238E27FC236}">
                  <a16:creationId xmlns:a16="http://schemas.microsoft.com/office/drawing/2014/main" id="{DA292F82-5BA9-6C6A-4700-581AC66E8550}"/>
                </a:ext>
              </a:extLst>
            </p:cNvPr>
            <p:cNvSpPr/>
            <p:nvPr/>
          </p:nvSpPr>
          <p:spPr>
            <a:xfrm>
              <a:off x="0" y="0"/>
              <a:ext cx="11382506" cy="459085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Rectangle 8">
              <a:extLst>
                <a:ext uri="{FF2B5EF4-FFF2-40B4-BE49-F238E27FC236}">
                  <a16:creationId xmlns:a16="http://schemas.microsoft.com/office/drawing/2014/main" id="{1516B558-60F4-7643-455D-A7BC1387E5DC}"/>
                </a:ext>
              </a:extLst>
            </p:cNvPr>
            <p:cNvSpPr/>
            <p:nvPr/>
          </p:nvSpPr>
          <p:spPr>
            <a:xfrm>
              <a:off x="7777112" y="622169"/>
              <a:ext cx="3567686" cy="5460727"/>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13" name="Straight Connector 12">
            <a:extLst>
              <a:ext uri="{FF2B5EF4-FFF2-40B4-BE49-F238E27FC236}">
                <a16:creationId xmlns:a16="http://schemas.microsoft.com/office/drawing/2014/main" id="{C2F6CF56-AD04-8619-525C-1FE13A3BAA98}"/>
              </a:ext>
            </a:extLst>
          </p:cNvPr>
          <p:cNvCxnSpPr/>
          <p:nvPr/>
        </p:nvCxnSpPr>
        <p:spPr>
          <a:xfrm flipH="1">
            <a:off x="9756742" y="6150950"/>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204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A6E1CCB-B138-9E45-D640-469BDBCE3E2E}"/>
              </a:ext>
            </a:extLst>
          </p:cNvPr>
          <p:cNvGraphicFramePr/>
          <p:nvPr>
            <p:extLst>
              <p:ext uri="{D42A27DB-BD31-4B8C-83A1-F6EECF244321}">
                <p14:modId xmlns:p14="http://schemas.microsoft.com/office/powerpoint/2010/main" val="4014059537"/>
              </p:ext>
            </p:extLst>
          </p:nvPr>
        </p:nvGraphicFramePr>
        <p:xfrm>
          <a:off x="4166647" y="800228"/>
          <a:ext cx="7647822" cy="4983116"/>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SEC-TRE-014 (ILO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292070"/>
            <a:ext cx="3053827" cy="3028008"/>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2021, female transport sector employment in Asia was only </a:t>
            </a:r>
            <a:r>
              <a:rPr lang="en-US" sz="1400" b="1" dirty="0">
                <a:latin typeface="Segoe UI" panose="020B0502040204020203" pitchFamily="34" charset="0"/>
                <a:cs typeface="Segoe UI" panose="020B0502040204020203" pitchFamily="34" charset="0"/>
              </a:rPr>
              <a:t>13%</a:t>
            </a:r>
            <a:r>
              <a:rPr lang="en-US" sz="1400" dirty="0">
                <a:latin typeface="Segoe UI" panose="020B0502040204020203" pitchFamily="34" charset="0"/>
                <a:cs typeface="Segoe UI" panose="020B0502040204020203" pitchFamily="34" charset="0"/>
              </a:rPr>
              <a:t> of total transport employment, roughly half of the share in Europe and Northern America.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the SDGs, Globally and across Asia, there has been only a </a:t>
            </a:r>
            <a:r>
              <a:rPr lang="en-US" sz="1400" b="1" dirty="0">
                <a:latin typeface="Segoe UI" panose="020B0502040204020203" pitchFamily="34" charset="0"/>
                <a:cs typeface="Segoe UI" panose="020B0502040204020203" pitchFamily="34" charset="0"/>
              </a:rPr>
              <a:t>marginal change </a:t>
            </a:r>
            <a:r>
              <a:rPr lang="en-US" sz="1400" dirty="0">
                <a:latin typeface="Segoe UI" panose="020B0502040204020203" pitchFamily="34" charset="0"/>
                <a:cs typeface="Segoe UI" panose="020B0502040204020203" pitchFamily="34" charset="0"/>
              </a:rPr>
              <a:t>in transport female employment share.</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Share of Female Employment in Transport, Storage, and Communications</a:t>
            </a:r>
          </a:p>
        </p:txBody>
      </p:sp>
      <p:sp>
        <p:nvSpPr>
          <p:cNvPr id="31" name="TextBox 30">
            <a:extLst>
              <a:ext uri="{FF2B5EF4-FFF2-40B4-BE49-F238E27FC236}">
                <a16:creationId xmlns:a16="http://schemas.microsoft.com/office/drawing/2014/main" id="{B70E6D87-FD67-A2FF-0D11-D0758C500A31}"/>
              </a:ext>
            </a:extLst>
          </p:cNvPr>
          <p:cNvSpPr txBox="1"/>
          <p:nvPr/>
        </p:nvSpPr>
        <p:spPr>
          <a:xfrm>
            <a:off x="1195873" y="445681"/>
            <a:ext cx="2160069"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the Economy</a:t>
            </a:r>
            <a:endParaRPr lang="en-IN" sz="1400" b="1" dirty="0">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F157E873-3060-D1ED-48AA-250A69C0DADD}"/>
              </a:ext>
            </a:extLst>
          </p:cNvPr>
          <p:cNvGrpSpPr/>
          <p:nvPr/>
        </p:nvGrpSpPr>
        <p:grpSpPr>
          <a:xfrm>
            <a:off x="377530" y="425444"/>
            <a:ext cx="748721" cy="523220"/>
            <a:chOff x="10845800" y="5089314"/>
            <a:chExt cx="1092576" cy="763512"/>
          </a:xfrm>
        </p:grpSpPr>
        <p:pic>
          <p:nvPicPr>
            <p:cNvPr id="5" name="Picture 2" descr="Chart - Free business icons">
              <a:extLst>
                <a:ext uri="{FF2B5EF4-FFF2-40B4-BE49-F238E27FC236}">
                  <a16:creationId xmlns:a16="http://schemas.microsoft.com/office/drawing/2014/main" id="{5D3BE22A-277F-7351-7C06-82C118C98D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1292044" y="5106953"/>
              <a:ext cx="646332" cy="6463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ar, vehicle, transport Icon in For Municipal Tasks">
              <a:extLst>
                <a:ext uri="{FF2B5EF4-FFF2-40B4-BE49-F238E27FC236}">
                  <a16:creationId xmlns:a16="http://schemas.microsoft.com/office/drawing/2014/main" id="{B78CFAAA-47F9-8A40-43C9-0866989F82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1553"/>
            <a:stretch/>
          </p:blipFill>
          <p:spPr bwMode="auto">
            <a:xfrm>
              <a:off x="10845800" y="5089314"/>
              <a:ext cx="446244" cy="7635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2890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1671200-AC61-8C12-744E-BE8BAB7EC4CB}"/>
              </a:ext>
            </a:extLst>
          </p:cNvPr>
          <p:cNvSpPr txBox="1"/>
          <p:nvPr/>
        </p:nvSpPr>
        <p:spPr>
          <a:xfrm>
            <a:off x="386957" y="1214851"/>
            <a:ext cx="3053827" cy="5182444"/>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When we compare the historical trends for 27 indicators - the transport sector is making </a:t>
            </a:r>
            <a:r>
              <a:rPr lang="en-US" sz="1400" b="1" dirty="0">
                <a:latin typeface="Segoe UI" panose="020B0502040204020203" pitchFamily="34" charset="0"/>
                <a:cs typeface="Segoe UI" panose="020B0502040204020203" pitchFamily="34" charset="0"/>
              </a:rPr>
              <a:t>good progress </a:t>
            </a:r>
            <a:r>
              <a:rPr lang="en-US" sz="1400" dirty="0">
                <a:latin typeface="Segoe UI" panose="020B0502040204020203" pitchFamily="34" charset="0"/>
                <a:cs typeface="Segoe UI" panose="020B0502040204020203" pitchFamily="34" charset="0"/>
              </a:rPr>
              <a:t>in </a:t>
            </a:r>
            <a:r>
              <a:rPr lang="en-US" sz="1400" b="1" dirty="0">
                <a:latin typeface="Segoe UI" panose="020B0502040204020203" pitchFamily="34" charset="0"/>
                <a:cs typeface="Segoe UI" panose="020B0502040204020203" pitchFamily="34" charset="0"/>
              </a:rPr>
              <a:t>19%</a:t>
            </a:r>
            <a:r>
              <a:rPr lang="en-US" sz="1400" dirty="0">
                <a:latin typeface="Segoe UI" panose="020B0502040204020203" pitchFamily="34" charset="0"/>
                <a:cs typeface="Segoe UI" panose="020B0502040204020203" pitchFamily="34" charset="0"/>
              </a:rPr>
              <a:t> of the indicators, essentially being on track towards contributing to the SDGs.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Further, progress has been made </a:t>
            </a:r>
            <a:r>
              <a:rPr lang="en-US" sz="1400" b="1" dirty="0">
                <a:latin typeface="Segoe UI" panose="020B0502040204020203" pitchFamily="34" charset="0"/>
                <a:cs typeface="Segoe UI" panose="020B0502040204020203" pitchFamily="34" charset="0"/>
              </a:rPr>
              <a:t>slowly</a:t>
            </a:r>
            <a:r>
              <a:rPr lang="en-US" sz="1400" dirty="0">
                <a:latin typeface="Segoe UI" panose="020B0502040204020203" pitchFamily="34" charset="0"/>
                <a:cs typeface="Segoe UI" panose="020B0502040204020203" pitchFamily="34" charset="0"/>
              </a:rPr>
              <a:t> for </a:t>
            </a:r>
            <a:r>
              <a:rPr lang="en-US" sz="1400" b="1" dirty="0">
                <a:latin typeface="Segoe UI" panose="020B0502040204020203" pitchFamily="34" charset="0"/>
                <a:cs typeface="Segoe UI" panose="020B0502040204020203" pitchFamily="34" charset="0"/>
              </a:rPr>
              <a:t>62%</a:t>
            </a:r>
            <a:r>
              <a:rPr lang="en-US" sz="1400" dirty="0">
                <a:latin typeface="Segoe UI" panose="020B0502040204020203" pitchFamily="34" charset="0"/>
                <a:cs typeface="Segoe UI" panose="020B0502040204020203" pitchFamily="34" charset="0"/>
              </a:rPr>
              <a:t> of the indicators.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However, </a:t>
            </a:r>
            <a:r>
              <a:rPr lang="en-US" sz="1400" b="1" dirty="0">
                <a:latin typeface="Segoe UI" panose="020B0502040204020203" pitchFamily="34" charset="0"/>
                <a:cs typeface="Segoe UI" panose="020B0502040204020203" pitchFamily="34" charset="0"/>
              </a:rPr>
              <a:t>minimal progress </a:t>
            </a:r>
            <a:r>
              <a:rPr lang="en-US" sz="1400" dirty="0">
                <a:latin typeface="Segoe UI" panose="020B0502040204020203" pitchFamily="34" charset="0"/>
                <a:cs typeface="Segoe UI" panose="020B0502040204020203" pitchFamily="34" charset="0"/>
              </a:rPr>
              <a:t>has been achieved for the other </a:t>
            </a:r>
            <a:r>
              <a:rPr lang="en-US" sz="1400" b="1" dirty="0">
                <a:latin typeface="Segoe UI" panose="020B0502040204020203" pitchFamily="34" charset="0"/>
                <a:cs typeface="Segoe UI" panose="020B0502040204020203" pitchFamily="34" charset="0"/>
              </a:rPr>
              <a:t>19%</a:t>
            </a:r>
            <a:r>
              <a:rPr lang="en-US" sz="1400" dirty="0">
                <a:latin typeface="Segoe UI" panose="020B0502040204020203" pitchFamily="34" charset="0"/>
                <a:cs typeface="Segoe UI" panose="020B0502040204020203" pitchFamily="34" charset="0"/>
              </a:rPr>
              <a:t> of indicators.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Overall, the </a:t>
            </a:r>
            <a:r>
              <a:rPr lang="en-US" sz="1400" b="1" dirty="0">
                <a:latin typeface="Segoe UI" panose="020B0502040204020203" pitchFamily="34" charset="0"/>
                <a:cs typeface="Segoe UI" panose="020B0502040204020203" pitchFamily="34" charset="0"/>
              </a:rPr>
              <a:t>good news </a:t>
            </a:r>
            <a:r>
              <a:rPr lang="en-US" sz="1400" dirty="0">
                <a:latin typeface="Segoe UI" panose="020B0502040204020203" pitchFamily="34" charset="0"/>
                <a:cs typeface="Segoe UI" panose="020B0502040204020203" pitchFamily="34" charset="0"/>
              </a:rPr>
              <a:t>is that the Asia and Pacific countries have narrowed the SDG gap and not widened it.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The </a:t>
            </a:r>
            <a:r>
              <a:rPr lang="en-US" sz="1400" b="1" dirty="0">
                <a:latin typeface="Segoe UI" panose="020B0502040204020203" pitchFamily="34" charset="0"/>
                <a:cs typeface="Segoe UI" panose="020B0502040204020203" pitchFamily="34" charset="0"/>
              </a:rPr>
              <a:t>bad news </a:t>
            </a:r>
            <a:r>
              <a:rPr lang="en-US" sz="1400" dirty="0">
                <a:latin typeface="Segoe UI" panose="020B0502040204020203" pitchFamily="34" charset="0"/>
                <a:cs typeface="Segoe UI" panose="020B0502040204020203" pitchFamily="34" charset="0"/>
              </a:rPr>
              <a:t>is that the rate of progress is still too slow, and the existing gap is too broad.</a:t>
            </a:r>
          </a:p>
        </p:txBody>
      </p:sp>
      <p:sp>
        <p:nvSpPr>
          <p:cNvPr id="4" name="TextBox 3">
            <a:extLst>
              <a:ext uri="{FF2B5EF4-FFF2-40B4-BE49-F238E27FC236}">
                <a16:creationId xmlns:a16="http://schemas.microsoft.com/office/drawing/2014/main" id="{7BBEC6C5-1349-8C68-D504-DD083E135BA7}"/>
              </a:ext>
            </a:extLst>
          </p:cNvPr>
          <p:cNvSpPr txBox="1"/>
          <p:nvPr/>
        </p:nvSpPr>
        <p:spPr>
          <a:xfrm>
            <a:off x="386957" y="445680"/>
            <a:ext cx="3053827"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Status of indicators comparing with Pre- and Post- SDGs</a:t>
            </a:r>
            <a:endParaRPr lang="en-IN" sz="1400" b="1" dirty="0">
              <a:latin typeface="Segoe UI" panose="020B0502040204020203" pitchFamily="34" charset="0"/>
              <a:cs typeface="Segoe UI" panose="020B0502040204020203" pitchFamily="34" charset="0"/>
            </a:endParaRPr>
          </a:p>
        </p:txBody>
      </p:sp>
      <p:graphicFrame>
        <p:nvGraphicFramePr>
          <p:cNvPr id="2" name="Chart 1">
            <a:extLst>
              <a:ext uri="{FF2B5EF4-FFF2-40B4-BE49-F238E27FC236}">
                <a16:creationId xmlns:a16="http://schemas.microsoft.com/office/drawing/2014/main" id="{BD58CAB0-2AA8-9543-D52B-85B68029FEF9}"/>
              </a:ext>
            </a:extLst>
          </p:cNvPr>
          <p:cNvGraphicFramePr/>
          <p:nvPr>
            <p:extLst>
              <p:ext uri="{D42A27DB-BD31-4B8C-83A1-F6EECF244321}">
                <p14:modId xmlns:p14="http://schemas.microsoft.com/office/powerpoint/2010/main" val="3120801124"/>
              </p:ext>
            </p:extLst>
          </p:nvPr>
        </p:nvGraphicFramePr>
        <p:xfrm>
          <a:off x="3998404" y="272720"/>
          <a:ext cx="7806639" cy="6124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4097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1671200-AC61-8C12-744E-BE8BAB7EC4CB}"/>
              </a:ext>
            </a:extLst>
          </p:cNvPr>
          <p:cNvSpPr txBox="1"/>
          <p:nvPr/>
        </p:nvSpPr>
        <p:spPr>
          <a:xfrm>
            <a:off x="386957" y="1116779"/>
            <a:ext cx="3053827" cy="5378588"/>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200" b="1" dirty="0">
                <a:latin typeface="Segoe UI" panose="020B0502040204020203" pitchFamily="34" charset="0"/>
                <a:cs typeface="Segoe UI" panose="020B0502040204020203" pitchFamily="34" charset="0"/>
              </a:rPr>
              <a:t>Good progress </a:t>
            </a:r>
            <a:r>
              <a:rPr lang="en-US" sz="1200" dirty="0">
                <a:latin typeface="Segoe UI" panose="020B0502040204020203" pitchFamily="34" charset="0"/>
                <a:cs typeface="Segoe UI" panose="020B0502040204020203" pitchFamily="34" charset="0"/>
              </a:rPr>
              <a:t>on SDG goals related to energy efficiency, renewable energy, information and communications technology, fossil-fuel subsidies, and PPP projects.</a:t>
            </a:r>
          </a:p>
          <a:p>
            <a:pPr marL="285750" indent="-285750">
              <a:lnSpc>
                <a:spcPct val="125000"/>
              </a:lnSpc>
              <a:buFont typeface="Arial" panose="020B0604020202020204" pitchFamily="34" charset="0"/>
              <a:buChar char="•"/>
            </a:pPr>
            <a:r>
              <a:rPr lang="en-US" sz="1200" b="1" dirty="0">
                <a:latin typeface="Segoe UI" panose="020B0502040204020203" pitchFamily="34" charset="0"/>
                <a:cs typeface="Segoe UI" panose="020B0502040204020203" pitchFamily="34" charset="0"/>
              </a:rPr>
              <a:t>Limited and initial momentum building </a:t>
            </a:r>
            <a:r>
              <a:rPr lang="en-US" sz="1200" dirty="0">
                <a:latin typeface="Segoe UI" panose="020B0502040204020203" pitchFamily="34" charset="0"/>
                <a:cs typeface="Segoe UI" panose="020B0502040204020203" pitchFamily="34" charset="0"/>
              </a:rPr>
              <a:t>on SDG goals related to air pollution, road safety, climate change, climate finance, climate resilience, resource-use efficiency, urban public transport, rural access, and economic growth. Economies now need to redouble efforts on these goals.</a:t>
            </a:r>
          </a:p>
          <a:p>
            <a:pPr marL="285750" indent="-285750">
              <a:lnSpc>
                <a:spcPct val="125000"/>
              </a:lnSpc>
              <a:buFont typeface="Arial" panose="020B0604020202020204" pitchFamily="34" charset="0"/>
              <a:buChar char="•"/>
            </a:pPr>
            <a:r>
              <a:rPr lang="en-US" sz="1200" b="1" dirty="0">
                <a:latin typeface="Segoe UI" panose="020B0502040204020203" pitchFamily="34" charset="0"/>
                <a:cs typeface="Segoe UI" panose="020B0502040204020203" pitchFamily="34" charset="0"/>
              </a:rPr>
              <a:t>Minimal progress or regression </a:t>
            </a:r>
            <a:r>
              <a:rPr lang="en-US" sz="1200" dirty="0">
                <a:latin typeface="Segoe UI" panose="020B0502040204020203" pitchFamily="34" charset="0"/>
                <a:cs typeface="Segoe UI" panose="020B0502040204020203" pitchFamily="34" charset="0"/>
              </a:rPr>
              <a:t>on SDG goals related to transport sector employment. </a:t>
            </a:r>
          </a:p>
          <a:p>
            <a:pPr marL="285750" indent="-285750">
              <a:lnSpc>
                <a:spcPct val="125000"/>
              </a:lnSpc>
              <a:buFont typeface="Arial" panose="020B0604020202020204" pitchFamily="34" charset="0"/>
              <a:buChar char="•"/>
            </a:pPr>
            <a:r>
              <a:rPr lang="en-US" sz="1200" dirty="0">
                <a:latin typeface="Segoe UI" panose="020B0502040204020203" pitchFamily="34" charset="0"/>
                <a:cs typeface="Segoe UI" panose="020B0502040204020203" pitchFamily="34" charset="0"/>
              </a:rPr>
              <a:t>Surprisingly, the transport sector has only made limited progress across goals and targets directly identified in the SDG process i.e. road safety, infrastructure and rural road and urban transit access, i.e., SDG 9.1, SDG 11.2 and SDG 3.6.</a:t>
            </a:r>
          </a:p>
        </p:txBody>
      </p:sp>
      <p:sp>
        <p:nvSpPr>
          <p:cNvPr id="4" name="TextBox 3">
            <a:extLst>
              <a:ext uri="{FF2B5EF4-FFF2-40B4-BE49-F238E27FC236}">
                <a16:creationId xmlns:a16="http://schemas.microsoft.com/office/drawing/2014/main" id="{7BBEC6C5-1349-8C68-D504-DD083E135BA7}"/>
              </a:ext>
            </a:extLst>
          </p:cNvPr>
          <p:cNvSpPr txBox="1"/>
          <p:nvPr/>
        </p:nvSpPr>
        <p:spPr>
          <a:xfrm>
            <a:off x="386957" y="553401"/>
            <a:ext cx="3053827" cy="307777"/>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SDG Status Assessment</a:t>
            </a:r>
            <a:endParaRPr lang="en-IN" sz="1400" b="1" dirty="0">
              <a:latin typeface="Segoe UI" panose="020B0502040204020203" pitchFamily="34" charset="0"/>
              <a:cs typeface="Segoe UI" panose="020B0502040204020203" pitchFamily="34" charset="0"/>
            </a:endParaRPr>
          </a:p>
        </p:txBody>
      </p:sp>
      <p:graphicFrame>
        <p:nvGraphicFramePr>
          <p:cNvPr id="5" name="Table 4">
            <a:extLst>
              <a:ext uri="{FF2B5EF4-FFF2-40B4-BE49-F238E27FC236}">
                <a16:creationId xmlns:a16="http://schemas.microsoft.com/office/drawing/2014/main" id="{896D96C8-ACA6-F1C4-9C5B-65CF9DBE6ADE}"/>
              </a:ext>
            </a:extLst>
          </p:cNvPr>
          <p:cNvGraphicFramePr>
            <a:graphicFrameLocks noGrp="1"/>
          </p:cNvGraphicFramePr>
          <p:nvPr>
            <p:extLst>
              <p:ext uri="{D42A27DB-BD31-4B8C-83A1-F6EECF244321}">
                <p14:modId xmlns:p14="http://schemas.microsoft.com/office/powerpoint/2010/main" val="1926653073"/>
              </p:ext>
            </p:extLst>
          </p:nvPr>
        </p:nvGraphicFramePr>
        <p:xfrm>
          <a:off x="4277398" y="959103"/>
          <a:ext cx="7399489" cy="4939793"/>
        </p:xfrm>
        <a:graphic>
          <a:graphicData uri="http://schemas.openxmlformats.org/drawingml/2006/table">
            <a:tbl>
              <a:tblPr firstRow="1" firstCol="1" bandRow="1"/>
              <a:tblGrid>
                <a:gridCol w="1461595">
                  <a:extLst>
                    <a:ext uri="{9D8B030D-6E8A-4147-A177-3AD203B41FA5}">
                      <a16:colId xmlns:a16="http://schemas.microsoft.com/office/drawing/2014/main" val="432361403"/>
                    </a:ext>
                  </a:extLst>
                </a:gridCol>
                <a:gridCol w="2425038">
                  <a:extLst>
                    <a:ext uri="{9D8B030D-6E8A-4147-A177-3AD203B41FA5}">
                      <a16:colId xmlns:a16="http://schemas.microsoft.com/office/drawing/2014/main" val="3058759100"/>
                    </a:ext>
                  </a:extLst>
                </a:gridCol>
                <a:gridCol w="2425038">
                  <a:extLst>
                    <a:ext uri="{9D8B030D-6E8A-4147-A177-3AD203B41FA5}">
                      <a16:colId xmlns:a16="http://schemas.microsoft.com/office/drawing/2014/main" val="87278122"/>
                    </a:ext>
                  </a:extLst>
                </a:gridCol>
                <a:gridCol w="1087818">
                  <a:extLst>
                    <a:ext uri="{9D8B030D-6E8A-4147-A177-3AD203B41FA5}">
                      <a16:colId xmlns:a16="http://schemas.microsoft.com/office/drawing/2014/main" val="4021273610"/>
                    </a:ext>
                  </a:extLst>
                </a:gridCol>
              </a:tblGrid>
              <a:tr h="180975">
                <a:tc gridSpan="2">
                  <a:txBody>
                    <a:bodyPr/>
                    <a:lstStyle/>
                    <a:p>
                      <a:pPr>
                        <a:lnSpc>
                          <a:spcPct val="115000"/>
                        </a:lnSpc>
                      </a:pPr>
                      <a:r>
                        <a:rPr lang="en-IN" sz="1200" b="1"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Goals/Targets</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w="12700" cap="flat" cmpd="sng" algn="ctr">
                      <a:solidFill>
                        <a:srgbClr val="775F55"/>
                      </a:solidFill>
                      <a:prstDash val="solid"/>
                      <a:round/>
                      <a:headEnd type="none" w="med" len="med"/>
                      <a:tailEnd type="none" w="med" len="med"/>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hMerge="1">
                  <a:txBody>
                    <a:bodyPr/>
                    <a:lstStyle/>
                    <a:p>
                      <a:endParaRPr lang="en-IN"/>
                    </a:p>
                  </a:txBody>
                  <a:tcPr/>
                </a:tc>
                <a:tc>
                  <a:txBody>
                    <a:bodyPr/>
                    <a:lstStyle/>
                    <a:p>
                      <a:pPr>
                        <a:lnSpc>
                          <a:spcPct val="115000"/>
                        </a:lnSpc>
                      </a:pPr>
                      <a:r>
                        <a:rPr lang="en-IN" sz="1200" b="1"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Transport Sector Objective</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b="1"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Assessment</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tcPr>
                </a:tc>
                <a:extLst>
                  <a:ext uri="{0D108BD9-81ED-4DB2-BD59-A6C34878D82A}">
                    <a16:rowId xmlns:a16="http://schemas.microsoft.com/office/drawing/2014/main" val="1874449282"/>
                  </a:ext>
                </a:extLst>
              </a:tr>
              <a:tr h="154305">
                <a:tc rowSpan="3">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Direct</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775F55"/>
                      </a:solidFill>
                      <a:prstDash val="solid"/>
                      <a:round/>
                      <a:headEnd type="none" w="med" len="med"/>
                      <a:tailEnd type="none" w="med" len="med"/>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3.6</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Road Safety</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C000"/>
                    </a:solidFill>
                  </a:tcPr>
                </a:tc>
                <a:extLst>
                  <a:ext uri="{0D108BD9-81ED-4DB2-BD59-A6C34878D82A}">
                    <a16:rowId xmlns:a16="http://schemas.microsoft.com/office/drawing/2014/main" val="2260432704"/>
                  </a:ext>
                </a:extLst>
              </a:tr>
              <a:tr h="15430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9.1</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Equitable Access</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C000"/>
                    </a:solidFill>
                  </a:tcPr>
                </a:tc>
                <a:extLst>
                  <a:ext uri="{0D108BD9-81ED-4DB2-BD59-A6C34878D82A}">
                    <a16:rowId xmlns:a16="http://schemas.microsoft.com/office/drawing/2014/main" val="4051017136"/>
                  </a:ext>
                </a:extLst>
              </a:tr>
              <a:tr h="15430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SDG11.2</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Urban Public Transport</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C000"/>
                    </a:solidFill>
                  </a:tcPr>
                </a:tc>
                <a:extLst>
                  <a:ext uri="{0D108BD9-81ED-4DB2-BD59-A6C34878D82A}">
                    <a16:rowId xmlns:a16="http://schemas.microsoft.com/office/drawing/2014/main" val="1732604956"/>
                  </a:ext>
                </a:extLst>
              </a:tr>
              <a:tr h="154305">
                <a:tc rowSpan="11">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Indirect</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775F55"/>
                      </a:solidFill>
                      <a:prstDash val="solid"/>
                      <a:round/>
                      <a:headEnd type="none" w="med" len="med"/>
                      <a:tailEnd type="none" w="med" len="med"/>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3.9, SDG 11.6</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Air Pollution</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C000"/>
                    </a:solidFill>
                  </a:tcPr>
                </a:tc>
                <a:extLst>
                  <a:ext uri="{0D108BD9-81ED-4DB2-BD59-A6C34878D82A}">
                    <a16:rowId xmlns:a16="http://schemas.microsoft.com/office/drawing/2014/main" val="1001915002"/>
                  </a:ext>
                </a:extLst>
              </a:tr>
              <a:tr h="15430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7.2</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Renewable Energy</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00B050"/>
                    </a:solidFill>
                  </a:tcPr>
                </a:tc>
                <a:extLst>
                  <a:ext uri="{0D108BD9-81ED-4DB2-BD59-A6C34878D82A}">
                    <a16:rowId xmlns:a16="http://schemas.microsoft.com/office/drawing/2014/main" val="1886088026"/>
                  </a:ext>
                </a:extLst>
              </a:tr>
              <a:tr h="15430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7.3</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Energy Efficiency</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00B050"/>
                    </a:solidFill>
                  </a:tcPr>
                </a:tc>
                <a:extLst>
                  <a:ext uri="{0D108BD9-81ED-4DB2-BD59-A6C34878D82A}">
                    <a16:rowId xmlns:a16="http://schemas.microsoft.com/office/drawing/2014/main" val="1821884413"/>
                  </a:ext>
                </a:extLst>
              </a:tr>
              <a:tr h="15430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8.1</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Economic Growth</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C000"/>
                    </a:solidFill>
                  </a:tcPr>
                </a:tc>
                <a:extLst>
                  <a:ext uri="{0D108BD9-81ED-4DB2-BD59-A6C34878D82A}">
                    <a16:rowId xmlns:a16="http://schemas.microsoft.com/office/drawing/2014/main" val="2515745924"/>
                  </a:ext>
                </a:extLst>
              </a:tr>
              <a:tr h="15430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8.5</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Employment</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0000"/>
                    </a:solidFill>
                  </a:tcPr>
                </a:tc>
                <a:extLst>
                  <a:ext uri="{0D108BD9-81ED-4DB2-BD59-A6C34878D82A}">
                    <a16:rowId xmlns:a16="http://schemas.microsoft.com/office/drawing/2014/main" val="69160951"/>
                  </a:ext>
                </a:extLst>
              </a:tr>
              <a:tr h="13652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9.c</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Information and Communications Technology</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00B050"/>
                    </a:solidFill>
                  </a:tcPr>
                </a:tc>
                <a:extLst>
                  <a:ext uri="{0D108BD9-81ED-4DB2-BD59-A6C34878D82A}">
                    <a16:rowId xmlns:a16="http://schemas.microsoft.com/office/drawing/2014/main" val="2999190524"/>
                  </a:ext>
                </a:extLst>
              </a:tr>
              <a:tr h="15430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1.5, SDG 11.5, SDG 13.1</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Climate Resilience</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C000"/>
                    </a:solidFill>
                  </a:tcPr>
                </a:tc>
                <a:extLst>
                  <a:ext uri="{0D108BD9-81ED-4DB2-BD59-A6C34878D82A}">
                    <a16:rowId xmlns:a16="http://schemas.microsoft.com/office/drawing/2014/main" val="3157215227"/>
                  </a:ext>
                </a:extLst>
              </a:tr>
              <a:tr h="15430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12.c</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Fossil-fuel Subsidies</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00B050"/>
                    </a:solidFill>
                  </a:tcPr>
                </a:tc>
                <a:extLst>
                  <a:ext uri="{0D108BD9-81ED-4DB2-BD59-A6C34878D82A}">
                    <a16:rowId xmlns:a16="http://schemas.microsoft.com/office/drawing/2014/main" val="3265148282"/>
                  </a:ext>
                </a:extLst>
              </a:tr>
              <a:tr h="15430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13.a</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Climate Finance</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C000"/>
                    </a:solidFill>
                  </a:tcPr>
                </a:tc>
                <a:extLst>
                  <a:ext uri="{0D108BD9-81ED-4DB2-BD59-A6C34878D82A}">
                    <a16:rowId xmlns:a16="http://schemas.microsoft.com/office/drawing/2014/main" val="2501180137"/>
                  </a:ext>
                </a:extLst>
              </a:tr>
              <a:tr h="13652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13.2, SDG 9.4</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Climate Change, Resource-use Efficiency</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C000"/>
                    </a:solidFill>
                  </a:tcPr>
                </a:tc>
                <a:extLst>
                  <a:ext uri="{0D108BD9-81ED-4DB2-BD59-A6C34878D82A}">
                    <a16:rowId xmlns:a16="http://schemas.microsoft.com/office/drawing/2014/main" val="4235426267"/>
                  </a:ext>
                </a:extLst>
              </a:tr>
              <a:tr h="154305">
                <a:tc vMerge="1">
                  <a:txBody>
                    <a:bodyPr/>
                    <a:lstStyle/>
                    <a:p>
                      <a:endParaRPr lang="en-IN"/>
                    </a:p>
                  </a:txBody>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SDG 17.17</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PPPs</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a:noFill/>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a:txBody>
                    <a:bodyPr/>
                    <a:lstStyle/>
                    <a:p>
                      <a:pPr>
                        <a:lnSpc>
                          <a:spcPct val="115000"/>
                        </a:lnSpc>
                      </a:pPr>
                      <a:r>
                        <a:rPr lang="en-IN"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00B050"/>
                    </a:solidFill>
                  </a:tcPr>
                </a:tc>
                <a:extLst>
                  <a:ext uri="{0D108BD9-81ED-4DB2-BD59-A6C34878D82A}">
                    <a16:rowId xmlns:a16="http://schemas.microsoft.com/office/drawing/2014/main" val="2928164569"/>
                  </a:ext>
                </a:extLst>
              </a:tr>
              <a:tr h="317500">
                <a:tc gridSpan="4">
                  <a:txBody>
                    <a:bodyPr/>
                    <a:lstStyle/>
                    <a:p>
                      <a:pPr>
                        <a:lnSpc>
                          <a:spcPct val="115000"/>
                        </a:lnSpc>
                      </a:pPr>
                      <a:r>
                        <a:rPr lang="en-US" sz="1200" b="1"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Assessment Criteria</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775F55"/>
                      </a:solidFill>
                      <a:prstDash val="solid"/>
                      <a:round/>
                      <a:headEnd type="none" w="med" len="med"/>
                      <a:tailEnd type="none" w="med" len="med"/>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w="12700" cap="flat" cmpd="sng" algn="ctr">
                      <a:solidFill>
                        <a:srgbClr val="775F55"/>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728544740"/>
                  </a:ext>
                </a:extLst>
              </a:tr>
              <a:tr h="317500">
                <a:tc gridSpan="3">
                  <a:txBody>
                    <a:bodyPr/>
                    <a:lstStyle/>
                    <a:p>
                      <a:pPr marL="342900" lvl="0" indent="-342900" algn="l">
                        <a:lnSpc>
                          <a:spcPct val="115000"/>
                        </a:lnSpc>
                        <a:spcAft>
                          <a:spcPts val="1200"/>
                        </a:spcAft>
                        <a:buFont typeface="Symbol" panose="05050102010706020507" pitchFamily="18" charset="2"/>
                        <a:buChar char=""/>
                      </a:pPr>
                      <a:r>
                        <a:rPr lang="en-US"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Good progress when compared across sectors, regions and from a historical perspective</a:t>
                      </a:r>
                      <a:endParaRPr lang="en-IN" sz="1200" kern="100">
                        <a:effectLst/>
                        <a:latin typeface="Segoe UI" panose="020B0502040204020203"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775F55"/>
                      </a:solidFill>
                      <a:prstDash val="solid"/>
                      <a:round/>
                      <a:headEnd type="none" w="med" len="med"/>
                      <a:tailEnd type="none" w="med" len="med"/>
                    </a:lnL>
                    <a:lnR>
                      <a:noFill/>
                    </a:lnR>
                    <a:lnT w="12700" cap="flat" cmpd="sng" algn="ctr">
                      <a:solidFill>
                        <a:srgbClr val="775F55"/>
                      </a:solidFill>
                      <a:prstDash val="solid"/>
                      <a:round/>
                      <a:headEnd type="none" w="med" len="med"/>
                      <a:tailEnd type="none" w="med" len="med"/>
                    </a:lnT>
                    <a:lnB>
                      <a:noFill/>
                    </a:lnB>
                    <a:solidFill>
                      <a:srgbClr val="FFFFFF"/>
                    </a:solidFill>
                  </a:tcPr>
                </a:tc>
                <a:tc hMerge="1">
                  <a:txBody>
                    <a:bodyPr/>
                    <a:lstStyle/>
                    <a:p>
                      <a:endParaRPr lang="en-IN"/>
                    </a:p>
                  </a:txBody>
                  <a:tcPr/>
                </a:tc>
                <a:tc hMerge="1">
                  <a:txBody>
                    <a:bodyPr/>
                    <a:lstStyle/>
                    <a:p>
                      <a:endParaRPr lang="en-IN"/>
                    </a:p>
                  </a:txBody>
                  <a:tcPr/>
                </a:tc>
                <a:tc>
                  <a:txBody>
                    <a:bodyPr/>
                    <a:lstStyle/>
                    <a:p>
                      <a:pPr>
                        <a:lnSpc>
                          <a:spcPct val="115000"/>
                        </a:lnSpc>
                      </a:pPr>
                      <a:r>
                        <a:rPr lang="en-PH"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a:noFill/>
                    </a:lnL>
                    <a:lnR w="12700" cap="flat" cmpd="sng" algn="ctr">
                      <a:solidFill>
                        <a:srgbClr val="775F55"/>
                      </a:solidFill>
                      <a:prstDash val="solid"/>
                      <a:round/>
                      <a:headEnd type="none" w="med" len="med"/>
                      <a:tailEnd type="none" w="med" len="med"/>
                    </a:lnR>
                    <a:lnT w="12700" cap="flat" cmpd="sng" algn="ctr">
                      <a:solidFill>
                        <a:srgbClr val="775F55"/>
                      </a:solidFill>
                      <a:prstDash val="solid"/>
                      <a:round/>
                      <a:headEnd type="none" w="med" len="med"/>
                      <a:tailEnd type="none" w="med" len="med"/>
                    </a:lnT>
                    <a:lnB>
                      <a:noFill/>
                    </a:lnB>
                    <a:solidFill>
                      <a:srgbClr val="00B050"/>
                    </a:solidFill>
                  </a:tcPr>
                </a:tc>
                <a:extLst>
                  <a:ext uri="{0D108BD9-81ED-4DB2-BD59-A6C34878D82A}">
                    <a16:rowId xmlns:a16="http://schemas.microsoft.com/office/drawing/2014/main" val="798681774"/>
                  </a:ext>
                </a:extLst>
              </a:tr>
              <a:tr h="499110">
                <a:tc gridSpan="3">
                  <a:txBody>
                    <a:bodyPr/>
                    <a:lstStyle/>
                    <a:p>
                      <a:pPr marL="342900" lvl="0" indent="-342900" algn="l">
                        <a:lnSpc>
                          <a:spcPct val="115000"/>
                        </a:lnSpc>
                        <a:spcAft>
                          <a:spcPts val="1200"/>
                        </a:spcAft>
                        <a:buFont typeface="Symbol" panose="05050102010706020507" pitchFamily="18" charset="2"/>
                        <a:buChar char=""/>
                      </a:pPr>
                      <a:r>
                        <a:rPr lang="en-US"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Good momentum building on SDG goals. Progress has been made but is insufficient to meet the objectives of SDG goals. Countries need to redouble efforts on these goals.</a:t>
                      </a:r>
                      <a:endParaRPr lang="en-IN" sz="1200" kern="100">
                        <a:effectLst/>
                        <a:latin typeface="Segoe UI" panose="020B0502040204020203"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775F55"/>
                      </a:solidFill>
                      <a:prstDash val="solid"/>
                      <a:round/>
                      <a:headEnd type="none" w="med" len="med"/>
                      <a:tailEnd type="none" w="med" len="med"/>
                    </a:lnL>
                    <a:lnR>
                      <a:noFill/>
                    </a:lnR>
                    <a:lnT>
                      <a:noFill/>
                    </a:lnT>
                    <a:lnB>
                      <a:noFill/>
                    </a:lnB>
                    <a:solidFill>
                      <a:srgbClr val="FFFFFF"/>
                    </a:solidFill>
                  </a:tcPr>
                </a:tc>
                <a:tc hMerge="1">
                  <a:txBody>
                    <a:bodyPr/>
                    <a:lstStyle/>
                    <a:p>
                      <a:endParaRPr lang="en-IN"/>
                    </a:p>
                  </a:txBody>
                  <a:tcPr/>
                </a:tc>
                <a:tc hMerge="1">
                  <a:txBody>
                    <a:bodyPr/>
                    <a:lstStyle/>
                    <a:p>
                      <a:endParaRPr lang="en-IN"/>
                    </a:p>
                  </a:txBody>
                  <a:tcPr/>
                </a:tc>
                <a:tc>
                  <a:txBody>
                    <a:bodyPr/>
                    <a:lstStyle/>
                    <a:p>
                      <a:pPr>
                        <a:lnSpc>
                          <a:spcPct val="115000"/>
                        </a:lnSpc>
                      </a:pPr>
                      <a:r>
                        <a:rPr lang="en-US"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a:noFill/>
                    </a:lnL>
                    <a:lnR w="12700" cap="flat" cmpd="sng" algn="ctr">
                      <a:solidFill>
                        <a:srgbClr val="775F55"/>
                      </a:solidFill>
                      <a:prstDash val="solid"/>
                      <a:round/>
                      <a:headEnd type="none" w="med" len="med"/>
                      <a:tailEnd type="none" w="med" len="med"/>
                    </a:lnR>
                    <a:lnT>
                      <a:noFill/>
                    </a:lnT>
                    <a:lnB>
                      <a:noFill/>
                    </a:lnB>
                    <a:solidFill>
                      <a:srgbClr val="FFC000"/>
                    </a:solidFill>
                  </a:tcPr>
                </a:tc>
                <a:extLst>
                  <a:ext uri="{0D108BD9-81ED-4DB2-BD59-A6C34878D82A}">
                    <a16:rowId xmlns:a16="http://schemas.microsoft.com/office/drawing/2014/main" val="490602132"/>
                  </a:ext>
                </a:extLst>
              </a:tr>
              <a:tr h="290195">
                <a:tc gridSpan="3">
                  <a:txBody>
                    <a:bodyPr/>
                    <a:lstStyle/>
                    <a:p>
                      <a:pPr marL="342900" lvl="0" indent="-342900" algn="l">
                        <a:lnSpc>
                          <a:spcPct val="115000"/>
                        </a:lnSpc>
                        <a:spcAft>
                          <a:spcPts val="1200"/>
                        </a:spcAft>
                        <a:buFont typeface="Symbol" panose="05050102010706020507" pitchFamily="18" charset="2"/>
                        <a:buChar char=""/>
                      </a:pPr>
                      <a:r>
                        <a:rPr lang="en-US" sz="1200" kern="10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Minimal progress or no progress. Urgent change is required in direction and/or speed of transition. </a:t>
                      </a:r>
                      <a:endParaRPr lang="en-IN" sz="1200" kern="100">
                        <a:effectLst/>
                        <a:latin typeface="Segoe UI" panose="020B0502040204020203"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775F55"/>
                      </a:solidFill>
                      <a:prstDash val="solid"/>
                      <a:round/>
                      <a:headEnd type="none" w="med" len="med"/>
                      <a:tailEnd type="none" w="med" len="med"/>
                    </a:lnL>
                    <a:lnR>
                      <a:noFill/>
                    </a:lnR>
                    <a:lnT>
                      <a:noFill/>
                    </a:lnT>
                    <a:lnB w="12700" cap="flat" cmpd="sng" algn="ctr">
                      <a:solidFill>
                        <a:srgbClr val="775F55"/>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a:lnSpc>
                          <a:spcPct val="115000"/>
                        </a:lnSpc>
                      </a:pPr>
                      <a:r>
                        <a:rPr lang="en-US" sz="1200" kern="100" dirty="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IN"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a:noFill/>
                    </a:lnL>
                    <a:lnR w="12700" cap="flat" cmpd="sng" algn="ctr">
                      <a:solidFill>
                        <a:srgbClr val="775F55"/>
                      </a:solidFill>
                      <a:prstDash val="solid"/>
                      <a:round/>
                      <a:headEnd type="none" w="med" len="med"/>
                      <a:tailEnd type="none" w="med" len="med"/>
                    </a:lnR>
                    <a:lnT>
                      <a:noFill/>
                    </a:lnT>
                    <a:lnB w="12700" cap="flat" cmpd="sng" algn="ctr">
                      <a:solidFill>
                        <a:srgbClr val="775F55"/>
                      </a:solidFill>
                      <a:prstDash val="solid"/>
                      <a:round/>
                      <a:headEnd type="none" w="med" len="med"/>
                      <a:tailEnd type="none" w="med" len="med"/>
                    </a:lnB>
                    <a:solidFill>
                      <a:srgbClr val="FF0000"/>
                    </a:solidFill>
                  </a:tcPr>
                </a:tc>
                <a:extLst>
                  <a:ext uri="{0D108BD9-81ED-4DB2-BD59-A6C34878D82A}">
                    <a16:rowId xmlns:a16="http://schemas.microsoft.com/office/drawing/2014/main" val="757552060"/>
                  </a:ext>
                </a:extLst>
              </a:tr>
            </a:tbl>
          </a:graphicData>
        </a:graphic>
      </p:graphicFrame>
    </p:spTree>
    <p:extLst>
      <p:ext uri="{BB962C8B-B14F-4D97-AF65-F5344CB8AC3E}">
        <p14:creationId xmlns:p14="http://schemas.microsoft.com/office/powerpoint/2010/main" val="4133944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D56DE-1516-8E41-4C5C-148C145867D6}"/>
              </a:ext>
            </a:extLst>
          </p:cNvPr>
          <p:cNvSpPr/>
          <p:nvPr/>
        </p:nvSpPr>
        <p:spPr>
          <a:xfrm rot="5400000">
            <a:off x="6087000" y="-3240517"/>
            <a:ext cx="18000" cy="100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bg1"/>
              </a:solidFill>
            </a:endParaRPr>
          </a:p>
        </p:txBody>
      </p:sp>
      <p:sp>
        <p:nvSpPr>
          <p:cNvPr id="5" name="Rectangle 4">
            <a:extLst>
              <a:ext uri="{FF2B5EF4-FFF2-40B4-BE49-F238E27FC236}">
                <a16:creationId xmlns:a16="http://schemas.microsoft.com/office/drawing/2014/main" id="{3FABDF16-5B3E-FF31-713A-B131C9EA3143}"/>
              </a:ext>
            </a:extLst>
          </p:cNvPr>
          <p:cNvSpPr/>
          <p:nvPr/>
        </p:nvSpPr>
        <p:spPr>
          <a:xfrm>
            <a:off x="2225495" y="303741"/>
            <a:ext cx="7440022" cy="1753685"/>
          </a:xfrm>
          <a:prstGeom prst="rect">
            <a:avLst/>
          </a:prstGeom>
        </p:spPr>
        <p:txBody>
          <a:bodyPr wrap="square">
            <a:spAutoFit/>
          </a:bodyPr>
          <a:lstStyle/>
          <a:p>
            <a:pPr algn="ctr">
              <a:lnSpc>
                <a:spcPct val="150000"/>
              </a:lnSpc>
            </a:pPr>
            <a:r>
              <a:rPr lang="en-US" sz="2800" b="1" i="1">
                <a:solidFill>
                  <a:schemeClr val="bg1"/>
                </a:solidFill>
                <a:latin typeface="Segoe UI" panose="020B0502040204020203" pitchFamily="34" charset="0"/>
                <a:cs typeface="Segoe UI" panose="020B0502040204020203" pitchFamily="34" charset="0"/>
              </a:rPr>
              <a:t>“ATO translates data into insights, policies, and investments” </a:t>
            </a:r>
          </a:p>
          <a:p>
            <a:pPr>
              <a:lnSpc>
                <a:spcPct val="150000"/>
              </a:lnSpc>
            </a:pPr>
            <a:endParaRPr lang="en-US" b="1" i="1">
              <a:solidFill>
                <a:schemeClr val="bg1"/>
              </a:solidFill>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876AF2D4-FB5E-BF93-56FF-ACDCF74BDF3D}"/>
              </a:ext>
            </a:extLst>
          </p:cNvPr>
          <p:cNvGrpSpPr/>
          <p:nvPr/>
        </p:nvGrpSpPr>
        <p:grpSpPr>
          <a:xfrm>
            <a:off x="3592187" y="5931054"/>
            <a:ext cx="5007627" cy="496213"/>
            <a:chOff x="3663278" y="5931054"/>
            <a:chExt cx="5007627" cy="496213"/>
          </a:xfrm>
        </p:grpSpPr>
        <p:pic>
          <p:nvPicPr>
            <p:cNvPr id="7" name="Graphic 6">
              <a:extLst>
                <a:ext uri="{FF2B5EF4-FFF2-40B4-BE49-F238E27FC236}">
                  <a16:creationId xmlns:a16="http://schemas.microsoft.com/office/drawing/2014/main" id="{F0C7C896-1275-3AFF-6273-0B5297BBE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63278" y="5931054"/>
              <a:ext cx="2406323" cy="496149"/>
            </a:xfrm>
            <a:prstGeom prst="rect">
              <a:avLst/>
            </a:prstGeom>
          </p:spPr>
        </p:pic>
        <p:pic>
          <p:nvPicPr>
            <p:cNvPr id="8" name="Graphic 7">
              <a:extLst>
                <a:ext uri="{FF2B5EF4-FFF2-40B4-BE49-F238E27FC236}">
                  <a16:creationId xmlns:a16="http://schemas.microsoft.com/office/drawing/2014/main" id="{42F96B78-063D-A8A6-124E-55259F2C639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95169" y="5931054"/>
              <a:ext cx="2275736" cy="496213"/>
            </a:xfrm>
            <a:prstGeom prst="rect">
              <a:avLst/>
            </a:prstGeom>
          </p:spPr>
        </p:pic>
      </p:grpSp>
      <p:sp>
        <p:nvSpPr>
          <p:cNvPr id="9" name="TextBox 8">
            <a:extLst>
              <a:ext uri="{FF2B5EF4-FFF2-40B4-BE49-F238E27FC236}">
                <a16:creationId xmlns:a16="http://schemas.microsoft.com/office/drawing/2014/main" id="{1C6312CB-FA84-9F33-93AB-7DF22DCBA3F1}"/>
              </a:ext>
            </a:extLst>
          </p:cNvPr>
          <p:cNvSpPr txBox="1"/>
          <p:nvPr/>
        </p:nvSpPr>
        <p:spPr>
          <a:xfrm>
            <a:off x="3260819" y="2077007"/>
            <a:ext cx="5369375" cy="954107"/>
          </a:xfrm>
          <a:prstGeom prst="rect">
            <a:avLst/>
          </a:prstGeom>
          <a:noFill/>
        </p:spPr>
        <p:txBody>
          <a:bodyPr wrap="square" rtlCol="0">
            <a:spAutoFit/>
          </a:bodyPr>
          <a:lstStyle/>
          <a:p>
            <a:pPr algn="ctr"/>
            <a:r>
              <a:rPr lang="en-IN" sz="2800" b="1" u="none" dirty="0">
                <a:solidFill>
                  <a:schemeClr val="bg1"/>
                </a:solidFill>
                <a:latin typeface="Segoe UI" panose="020B0502040204020203" pitchFamily="34" charset="0"/>
                <a:cs typeface="Segoe UI" panose="020B0502040204020203" pitchFamily="34" charset="0"/>
              </a:rPr>
              <a:t>asiantransportoutlook.com</a:t>
            </a:r>
          </a:p>
          <a:p>
            <a:pPr algn="ctr"/>
            <a:endParaRPr lang="en-IN" sz="2800" b="1" u="none" dirty="0">
              <a:solidFill>
                <a:schemeClr val="bg1"/>
              </a:solidFill>
              <a:latin typeface="Segoe UI" panose="020B0502040204020203" pitchFamily="34" charset="0"/>
              <a:cs typeface="Segoe UI" panose="020B0502040204020203" pitchFamily="34" charset="0"/>
            </a:endParaRPr>
          </a:p>
        </p:txBody>
      </p:sp>
      <p:grpSp>
        <p:nvGrpSpPr>
          <p:cNvPr id="11" name="Group 10">
            <a:extLst>
              <a:ext uri="{FF2B5EF4-FFF2-40B4-BE49-F238E27FC236}">
                <a16:creationId xmlns:a16="http://schemas.microsoft.com/office/drawing/2014/main" id="{E44957AD-A950-4A79-1FF8-9F6C4B8FCE8C}"/>
              </a:ext>
            </a:extLst>
          </p:cNvPr>
          <p:cNvGrpSpPr/>
          <p:nvPr/>
        </p:nvGrpSpPr>
        <p:grpSpPr>
          <a:xfrm>
            <a:off x="2314411" y="2505456"/>
            <a:ext cx="7563178" cy="3236436"/>
            <a:chOff x="1801800" y="2269118"/>
            <a:chExt cx="7563178" cy="3472774"/>
          </a:xfrm>
        </p:grpSpPr>
        <p:sp>
          <p:nvSpPr>
            <p:cNvPr id="3" name="Google Shape;59;p14">
              <a:extLst>
                <a:ext uri="{FF2B5EF4-FFF2-40B4-BE49-F238E27FC236}">
                  <a16:creationId xmlns:a16="http://schemas.microsoft.com/office/drawing/2014/main" id="{EDF783F4-319F-BFF8-9332-BDC9E1FE1E00}"/>
                </a:ext>
              </a:extLst>
            </p:cNvPr>
            <p:cNvSpPr txBox="1">
              <a:spLocks/>
            </p:cNvSpPr>
            <p:nvPr/>
          </p:nvSpPr>
          <p:spPr>
            <a:xfrm>
              <a:off x="1801800" y="2269118"/>
              <a:ext cx="3386436" cy="347277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lnSpc>
                  <a:spcPct val="120000"/>
                </a:lnSpc>
                <a:buSzPts val="3200"/>
              </a:pPr>
              <a:r>
                <a:rPr lang="en-US" sz="1600" b="1" dirty="0">
                  <a:solidFill>
                    <a:schemeClr val="bg1"/>
                  </a:solidFill>
                  <a:latin typeface="Segoe UI" panose="020B0502040204020203" pitchFamily="34" charset="0"/>
                  <a:cs typeface="Segoe UI" panose="020B0502040204020203" pitchFamily="34" charset="0"/>
                </a:rPr>
                <a:t>ATO Team</a:t>
              </a:r>
              <a:endParaRPr lang="en-US" sz="1600" b="0" i="0" dirty="0">
                <a:solidFill>
                  <a:schemeClr val="bg1"/>
                </a:solidFill>
                <a:latin typeface="Segoe UI" panose="020B0502040204020203" pitchFamily="34" charset="0"/>
                <a:cs typeface="Segoe UI" panose="020B0502040204020203" pitchFamily="34" charset="0"/>
              </a:endParaRPr>
            </a:p>
            <a:p>
              <a:pPr algn="r">
                <a:lnSpc>
                  <a:spcPct val="120000"/>
                </a:lnSpc>
                <a:buSzPts val="3200"/>
              </a:pPr>
              <a:r>
                <a:rPr lang="en-US" sz="1600" b="1" dirty="0">
                  <a:solidFill>
                    <a:schemeClr val="bg1"/>
                  </a:solidFill>
                  <a:latin typeface="Segoe UI" panose="020B0502040204020203" pitchFamily="34" charset="0"/>
                  <a:cs typeface="Segoe UI" panose="020B0502040204020203" pitchFamily="34" charset="0"/>
                </a:rPr>
                <a:t>Jamie Leather</a:t>
              </a:r>
              <a:endParaRPr lang="en-US" sz="1600" b="0" i="0" dirty="0">
                <a:solidFill>
                  <a:schemeClr val="bg1"/>
                </a:solidFill>
                <a:latin typeface="Segoe UI" panose="020B0502040204020203" pitchFamily="34" charset="0"/>
                <a:cs typeface="Segoe UI" panose="020B0502040204020203" pitchFamily="34" charset="0"/>
              </a:endParaRPr>
            </a:p>
            <a:p>
              <a:pPr algn="r">
                <a:lnSpc>
                  <a:spcPct val="120000"/>
                </a:lnSpc>
                <a:buSzPts val="3200"/>
              </a:pPr>
              <a:r>
                <a:rPr lang="en-US" sz="1600" b="1" dirty="0">
                  <a:solidFill>
                    <a:schemeClr val="bg1"/>
                  </a:solidFill>
                  <a:latin typeface="Segoe UI" panose="020B0502040204020203" pitchFamily="34" charset="0"/>
                  <a:cs typeface="Segoe UI" panose="020B0502040204020203" pitchFamily="34" charset="0"/>
                </a:rPr>
                <a:t>Andres Pizarro</a:t>
              </a:r>
              <a:endParaRPr lang="en-US" sz="1600" b="0" i="0" u="none" dirty="0">
                <a:solidFill>
                  <a:schemeClr val="bg1"/>
                </a:solidFill>
                <a:latin typeface="Segoe UI" panose="020B0502040204020203" pitchFamily="34" charset="0"/>
                <a:cs typeface="Segoe UI" panose="020B0502040204020203" pitchFamily="34" charset="0"/>
              </a:endParaRPr>
            </a:p>
            <a:p>
              <a:pPr algn="r">
                <a:lnSpc>
                  <a:spcPct val="120000"/>
                </a:lnSpc>
                <a:buSzPts val="3200"/>
              </a:pPr>
              <a:r>
                <a:rPr lang="en-US" sz="1600" b="1" dirty="0">
                  <a:solidFill>
                    <a:schemeClr val="bg1"/>
                  </a:solidFill>
                  <a:latin typeface="Segoe UI" panose="020B0502040204020203" pitchFamily="34" charset="0"/>
                  <a:cs typeface="Segoe UI" panose="020B0502040204020203" pitchFamily="34" charset="0"/>
                </a:rPr>
                <a:t>Cornie Huizenga</a:t>
              </a:r>
              <a:r>
                <a:rPr lang="en-US" sz="1600" dirty="0">
                  <a:solidFill>
                    <a:schemeClr val="bg1"/>
                  </a:solidFill>
                  <a:latin typeface="Segoe UI" panose="020B0502040204020203" pitchFamily="34" charset="0"/>
                  <a:cs typeface="Segoe UI" panose="020B0502040204020203" pitchFamily="34" charset="0"/>
                </a:rPr>
                <a:t> </a:t>
              </a:r>
            </a:p>
            <a:p>
              <a:pPr algn="r">
                <a:lnSpc>
                  <a:spcPct val="120000"/>
                </a:lnSpc>
                <a:buSzPts val="3200"/>
              </a:pPr>
              <a:r>
                <a:rPr lang="en-US" sz="1600" b="1" dirty="0">
                  <a:solidFill>
                    <a:schemeClr val="bg1"/>
                  </a:solidFill>
                  <a:latin typeface="Segoe UI" panose="020B0502040204020203" pitchFamily="34" charset="0"/>
                  <a:cs typeface="Segoe UI" panose="020B0502040204020203" pitchFamily="34" charset="0"/>
                </a:rPr>
                <a:t>Sudhir </a:t>
              </a:r>
              <a:r>
                <a:rPr lang="en-US" sz="1600" b="1" dirty="0" err="1">
                  <a:solidFill>
                    <a:schemeClr val="bg1"/>
                  </a:solidFill>
                  <a:latin typeface="Segoe UI" panose="020B0502040204020203" pitchFamily="34" charset="0"/>
                  <a:cs typeface="Segoe UI" panose="020B0502040204020203" pitchFamily="34" charset="0"/>
                </a:rPr>
                <a:t>Gota</a:t>
              </a:r>
              <a:endParaRPr lang="en-US" sz="1600" dirty="0">
                <a:solidFill>
                  <a:schemeClr val="bg1"/>
                </a:solidFill>
                <a:latin typeface="Segoe UI" panose="020B0502040204020203" pitchFamily="34" charset="0"/>
                <a:cs typeface="Segoe UI" panose="020B0502040204020203" pitchFamily="34" charset="0"/>
              </a:endParaRPr>
            </a:p>
            <a:p>
              <a:pPr algn="r">
                <a:lnSpc>
                  <a:spcPct val="120000"/>
                </a:lnSpc>
                <a:buSzPts val="3200"/>
              </a:pPr>
              <a:endParaRPr lang="en-US" sz="1600" dirty="0">
                <a:solidFill>
                  <a:schemeClr val="bg1"/>
                </a:solidFill>
                <a:latin typeface="Segoe UI" panose="020B0502040204020203" pitchFamily="34" charset="0"/>
                <a:cs typeface="Segoe UI" panose="020B0502040204020203" pitchFamily="34" charset="0"/>
              </a:endParaRPr>
            </a:p>
            <a:p>
              <a:pPr algn="r">
                <a:lnSpc>
                  <a:spcPct val="120000"/>
                </a:lnSpc>
                <a:buSzPts val="3200"/>
              </a:pPr>
              <a:r>
                <a:rPr lang="en-US" sz="1600" b="1" dirty="0">
                  <a:solidFill>
                    <a:schemeClr val="bg1"/>
                  </a:solidFill>
                  <a:latin typeface="Segoe UI" panose="020B0502040204020203" pitchFamily="34" charset="0"/>
                  <a:cs typeface="Segoe UI" panose="020B0502040204020203" pitchFamily="34" charset="0"/>
                </a:rPr>
                <a:t>Twitter</a:t>
              </a:r>
              <a:endParaRPr lang="en-US" sz="1600" dirty="0">
                <a:solidFill>
                  <a:schemeClr val="bg1"/>
                </a:solidFill>
                <a:latin typeface="Segoe UI" panose="020B0502040204020203" pitchFamily="34" charset="0"/>
                <a:cs typeface="Segoe UI" panose="020B0502040204020203" pitchFamily="34" charset="0"/>
              </a:endParaRPr>
            </a:p>
            <a:p>
              <a:pPr algn="r">
                <a:lnSpc>
                  <a:spcPct val="120000"/>
                </a:lnSpc>
                <a:buSzPts val="3200"/>
              </a:pPr>
              <a:r>
                <a:rPr lang="en-US" sz="1600" b="1" dirty="0">
                  <a:solidFill>
                    <a:schemeClr val="bg1"/>
                  </a:solidFill>
                  <a:latin typeface="Segoe UI" panose="020B0502040204020203" pitchFamily="34" charset="0"/>
                  <a:cs typeface="Segoe UI" panose="020B0502040204020203" pitchFamily="34" charset="0"/>
                </a:rPr>
                <a:t>LinkedIn</a:t>
              </a:r>
              <a:endParaRPr lang="en-US" sz="1600" dirty="0">
                <a:solidFill>
                  <a:schemeClr val="bg1"/>
                </a:solidFill>
                <a:latin typeface="Segoe UI" panose="020B0502040204020203" pitchFamily="34" charset="0"/>
                <a:cs typeface="Segoe UI" panose="020B0502040204020203" pitchFamily="34" charset="0"/>
              </a:endParaRPr>
            </a:p>
          </p:txBody>
        </p:sp>
        <p:sp>
          <p:nvSpPr>
            <p:cNvPr id="10" name="Google Shape;59;p14">
              <a:extLst>
                <a:ext uri="{FF2B5EF4-FFF2-40B4-BE49-F238E27FC236}">
                  <a16:creationId xmlns:a16="http://schemas.microsoft.com/office/drawing/2014/main" id="{135E1972-E991-B9F3-D19D-50E98FD8F33D}"/>
                </a:ext>
              </a:extLst>
            </p:cNvPr>
            <p:cNvSpPr txBox="1">
              <a:spLocks/>
            </p:cNvSpPr>
            <p:nvPr/>
          </p:nvSpPr>
          <p:spPr>
            <a:xfrm>
              <a:off x="5188236" y="2269118"/>
              <a:ext cx="4176742" cy="347277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buSzPts val="3200"/>
              </a:pPr>
              <a:r>
                <a:rPr lang="en-US" sz="1600" b="0" i="0">
                  <a:solidFill>
                    <a:schemeClr val="bg1"/>
                  </a:solidFill>
                  <a:latin typeface="Segoe UI" panose="020B0502040204020203" pitchFamily="34" charset="0"/>
                  <a:cs typeface="Segoe UI" panose="020B0502040204020203" pitchFamily="34" charset="0"/>
                </a:rPr>
                <a:t>asiantransportoutlook@gmail.com</a:t>
              </a:r>
            </a:p>
            <a:p>
              <a:pPr>
                <a:lnSpc>
                  <a:spcPct val="120000"/>
                </a:lnSpc>
                <a:buSzPts val="3200"/>
              </a:pPr>
              <a:r>
                <a:rPr lang="en-US" sz="1600" b="0" i="0" err="1">
                  <a:solidFill>
                    <a:schemeClr val="bg1"/>
                  </a:solidFill>
                  <a:latin typeface="Segoe UI" panose="020B0502040204020203" pitchFamily="34" charset="0"/>
                  <a:cs typeface="Segoe UI" panose="020B0502040204020203" pitchFamily="34" charset="0"/>
                </a:rPr>
                <a:t>jleather@adb.org</a:t>
              </a:r>
              <a:endParaRPr lang="en-US" sz="1600" b="0" i="0">
                <a:solidFill>
                  <a:schemeClr val="bg1"/>
                </a:solidFill>
                <a:latin typeface="Segoe UI" panose="020B0502040204020203" pitchFamily="34" charset="0"/>
                <a:cs typeface="Segoe UI" panose="020B0502040204020203" pitchFamily="34" charset="0"/>
              </a:endParaRPr>
            </a:p>
            <a:p>
              <a:pPr>
                <a:lnSpc>
                  <a:spcPct val="120000"/>
                </a:lnSpc>
                <a:buSzPts val="3200"/>
              </a:pPr>
              <a:r>
                <a:rPr lang="en-US" sz="1600" b="0" i="0" u="none" err="1">
                  <a:solidFill>
                    <a:schemeClr val="bg1"/>
                  </a:solidFill>
                  <a:latin typeface="Segoe UI" panose="020B0502040204020203" pitchFamily="34" charset="0"/>
                  <a:cs typeface="Segoe UI" panose="020B0502040204020203" pitchFamily="34" charset="0"/>
                </a:rPr>
                <a:t>andres.pizarro@aiib.org</a:t>
              </a:r>
              <a:endParaRPr lang="en-US" sz="1600" b="0" i="0" u="none">
                <a:solidFill>
                  <a:schemeClr val="bg1"/>
                </a:solidFill>
                <a:latin typeface="Segoe UI" panose="020B0502040204020203" pitchFamily="34" charset="0"/>
                <a:cs typeface="Segoe UI" panose="020B0502040204020203" pitchFamily="34" charset="0"/>
              </a:endParaRPr>
            </a:p>
            <a:p>
              <a:pPr>
                <a:lnSpc>
                  <a:spcPct val="120000"/>
                </a:lnSpc>
                <a:buSzPts val="3200"/>
              </a:pPr>
              <a:r>
                <a:rPr lang="en-US" sz="1600" b="0" i="0" err="1">
                  <a:solidFill>
                    <a:schemeClr val="bg1"/>
                  </a:solidFill>
                  <a:latin typeface="Segoe UI" panose="020B0502040204020203" pitchFamily="34" charset="0"/>
                  <a:cs typeface="Segoe UI" panose="020B0502040204020203" pitchFamily="34" charset="0"/>
                </a:rPr>
                <a:t>chuizenga@cesg.biz</a:t>
              </a:r>
              <a:endParaRPr lang="en-US" sz="1600" b="0" i="0">
                <a:solidFill>
                  <a:schemeClr val="bg1"/>
                </a:solidFill>
                <a:latin typeface="Segoe UI" panose="020B0502040204020203" pitchFamily="34" charset="0"/>
                <a:cs typeface="Segoe UI" panose="020B0502040204020203" pitchFamily="34" charset="0"/>
              </a:endParaRPr>
            </a:p>
            <a:p>
              <a:pPr>
                <a:lnSpc>
                  <a:spcPct val="120000"/>
                </a:lnSpc>
                <a:buSzPts val="3200"/>
              </a:pPr>
              <a:r>
                <a:rPr lang="en-US" sz="1600" b="0" i="0" err="1">
                  <a:solidFill>
                    <a:schemeClr val="bg1"/>
                  </a:solidFill>
                  <a:latin typeface="Segoe UI" panose="020B0502040204020203" pitchFamily="34" charset="0"/>
                  <a:cs typeface="Segoe UI" panose="020B0502040204020203" pitchFamily="34" charset="0"/>
                </a:rPr>
                <a:t>sudhirgota@gmail.com</a:t>
              </a:r>
              <a:endParaRPr lang="en-US" sz="1600" b="0" i="0">
                <a:solidFill>
                  <a:schemeClr val="bg1"/>
                </a:solidFill>
                <a:latin typeface="Segoe UI" panose="020B0502040204020203" pitchFamily="34" charset="0"/>
                <a:cs typeface="Segoe UI" panose="020B0502040204020203" pitchFamily="34" charset="0"/>
              </a:endParaRPr>
            </a:p>
            <a:p>
              <a:pPr>
                <a:lnSpc>
                  <a:spcPct val="120000"/>
                </a:lnSpc>
                <a:buSzPts val="3200"/>
              </a:pPr>
              <a:endParaRPr lang="en-US" sz="1600" b="0" i="0">
                <a:solidFill>
                  <a:schemeClr val="bg1"/>
                </a:solidFill>
                <a:latin typeface="Segoe UI" panose="020B0502040204020203" pitchFamily="34" charset="0"/>
                <a:cs typeface="Segoe UI" panose="020B0502040204020203" pitchFamily="34" charset="0"/>
              </a:endParaRPr>
            </a:p>
            <a:p>
              <a:pPr>
                <a:lnSpc>
                  <a:spcPct val="120000"/>
                </a:lnSpc>
                <a:buSzPts val="3200"/>
              </a:pPr>
              <a:r>
                <a:rPr lang="en-US" sz="1600" b="0" i="0">
                  <a:solidFill>
                    <a:schemeClr val="bg1"/>
                  </a:solidFill>
                  <a:latin typeface="Segoe UI" panose="020B0502040204020203" pitchFamily="34" charset="0"/>
                  <a:cs typeface="Segoe UI" panose="020B0502040204020203" pitchFamily="34" charset="0"/>
                </a:rPr>
                <a:t>@transportATO </a:t>
              </a:r>
            </a:p>
            <a:p>
              <a:pPr>
                <a:lnSpc>
                  <a:spcPct val="120000"/>
                </a:lnSpc>
                <a:buSzPts val="3200"/>
              </a:pPr>
              <a:r>
                <a:rPr lang="en-US" sz="1600" b="0" i="0" err="1">
                  <a:solidFill>
                    <a:schemeClr val="bg1"/>
                  </a:solidFill>
                  <a:latin typeface="Segoe UI" panose="020B0502040204020203" pitchFamily="34" charset="0"/>
                  <a:cs typeface="Segoe UI" panose="020B0502040204020203" pitchFamily="34" charset="0"/>
                </a:rPr>
                <a:t>bit.ly</a:t>
              </a:r>
              <a:r>
                <a:rPr lang="en-US" sz="1600" b="0" i="0">
                  <a:solidFill>
                    <a:schemeClr val="bg1"/>
                  </a:solidFill>
                  <a:latin typeface="Segoe UI" panose="020B0502040204020203" pitchFamily="34" charset="0"/>
                  <a:cs typeface="Segoe UI" panose="020B0502040204020203" pitchFamily="34" charset="0"/>
                </a:rPr>
                <a:t>/</a:t>
              </a:r>
              <a:r>
                <a:rPr lang="en-US" sz="1600" b="0" i="0" err="1">
                  <a:solidFill>
                    <a:schemeClr val="bg1"/>
                  </a:solidFill>
                  <a:latin typeface="Segoe UI" panose="020B0502040204020203" pitchFamily="34" charset="0"/>
                  <a:cs typeface="Segoe UI" panose="020B0502040204020203" pitchFamily="34" charset="0"/>
                </a:rPr>
                <a:t>ATOlinkedin</a:t>
              </a:r>
              <a:endParaRPr lang="en-US" sz="1600" b="0" i="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419536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50263B3-99C2-3DC0-B973-7B763AFA5D1C}"/>
              </a:ext>
            </a:extLst>
          </p:cNvPr>
          <p:cNvGraphicFramePr/>
          <p:nvPr>
            <p:extLst>
              <p:ext uri="{D42A27DB-BD31-4B8C-83A1-F6EECF244321}">
                <p14:modId xmlns:p14="http://schemas.microsoft.com/office/powerpoint/2010/main" val="139612828"/>
              </p:ext>
            </p:extLst>
          </p:nvPr>
        </p:nvGraphicFramePr>
        <p:xfrm>
          <a:off x="4166647" y="948664"/>
          <a:ext cx="7647821" cy="4834680"/>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SEC-TIV-001, SEC-TRE-002 (UN Statistics Division 2023, ILO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484157"/>
            <a:ext cx="3053827" cy="4643835"/>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2021, the average gross value added per employee in Asia’s transport, storage, and communications sector was about </a:t>
            </a:r>
            <a:r>
              <a:rPr lang="en-US" sz="1400" b="1" dirty="0">
                <a:latin typeface="Segoe UI" panose="020B0502040204020203" pitchFamily="34" charset="0"/>
                <a:cs typeface="Segoe UI" panose="020B0502040204020203" pitchFamily="34" charset="0"/>
              </a:rPr>
              <a:t>$24,700</a:t>
            </a:r>
            <a:r>
              <a:rPr lang="en-US" sz="1400" dirty="0">
                <a:latin typeface="Segoe UI" panose="020B0502040204020203" pitchFamily="34" charset="0"/>
                <a:cs typeface="Segoe UI" panose="020B0502040204020203" pitchFamily="34" charset="0"/>
              </a:rPr>
              <a:t>, roughly four times lower than in Europe and Northern America.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adopting the SDGs, transport sector "productivity" </a:t>
            </a:r>
            <a:r>
              <a:rPr lang="en-US" sz="1400" b="1" dirty="0">
                <a:latin typeface="Segoe UI" panose="020B0502040204020203" pitchFamily="34" charset="0"/>
                <a:cs typeface="Segoe UI" panose="020B0502040204020203" pitchFamily="34" charset="0"/>
              </a:rPr>
              <a:t>has improved </a:t>
            </a:r>
            <a:r>
              <a:rPr lang="en-US" sz="1400" dirty="0">
                <a:latin typeface="Segoe UI" panose="020B0502040204020203" pitchFamily="34" charset="0"/>
                <a:cs typeface="Segoe UI" panose="020B0502040204020203" pitchFamily="34" charset="0"/>
              </a:rPr>
              <a:t>in Asia and the Pacific, with an annual growth rate of </a:t>
            </a:r>
            <a:r>
              <a:rPr lang="en-US" sz="1400" b="1" dirty="0">
                <a:latin typeface="Segoe UI" panose="020B0502040204020203" pitchFamily="34" charset="0"/>
                <a:cs typeface="Segoe UI" panose="020B0502040204020203" pitchFamily="34" charset="0"/>
              </a:rPr>
              <a:t>4.5%</a:t>
            </a:r>
            <a:r>
              <a:rPr lang="en-US" sz="1400" dirty="0">
                <a:latin typeface="Segoe UI" panose="020B0502040204020203" pitchFamily="34" charset="0"/>
                <a:cs typeface="Segoe UI" panose="020B0502040204020203" pitchFamily="34" charset="0"/>
              </a:rPr>
              <a:t>, from 3.6% during 2000–2015.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comparison, the transport sector "productivity" in Latin America, the Caribbean, and Sub-Saharan Africa decreased.</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584775"/>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Annual Gross Value Added per Employee in Transport, Storage, and Communications (2000 – 2021)</a:t>
            </a:r>
          </a:p>
        </p:txBody>
      </p:sp>
      <p:sp>
        <p:nvSpPr>
          <p:cNvPr id="31" name="TextBox 30">
            <a:extLst>
              <a:ext uri="{FF2B5EF4-FFF2-40B4-BE49-F238E27FC236}">
                <a16:creationId xmlns:a16="http://schemas.microsoft.com/office/drawing/2014/main" id="{B70E6D87-FD67-A2FF-0D11-D0758C500A31}"/>
              </a:ext>
            </a:extLst>
          </p:cNvPr>
          <p:cNvSpPr txBox="1"/>
          <p:nvPr/>
        </p:nvSpPr>
        <p:spPr>
          <a:xfrm>
            <a:off x="1195873" y="445681"/>
            <a:ext cx="2160069"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the Economy</a:t>
            </a:r>
            <a:endParaRPr lang="en-IN" sz="1400" b="1" dirty="0">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16939603-1D98-D253-6117-2B07D5BA1CBE}"/>
              </a:ext>
            </a:extLst>
          </p:cNvPr>
          <p:cNvGrpSpPr/>
          <p:nvPr/>
        </p:nvGrpSpPr>
        <p:grpSpPr>
          <a:xfrm>
            <a:off x="377530" y="425444"/>
            <a:ext cx="748721" cy="523220"/>
            <a:chOff x="10845800" y="5089314"/>
            <a:chExt cx="1092576" cy="763512"/>
          </a:xfrm>
        </p:grpSpPr>
        <p:pic>
          <p:nvPicPr>
            <p:cNvPr id="5" name="Picture 2" descr="Chart - Free business icons">
              <a:extLst>
                <a:ext uri="{FF2B5EF4-FFF2-40B4-BE49-F238E27FC236}">
                  <a16:creationId xmlns:a16="http://schemas.microsoft.com/office/drawing/2014/main" id="{210B4A14-9168-3937-EACE-9D6697D9A8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1292044" y="5106953"/>
              <a:ext cx="646332" cy="6463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ar, vehicle, transport Icon in For Municipal Tasks">
              <a:extLst>
                <a:ext uri="{FF2B5EF4-FFF2-40B4-BE49-F238E27FC236}">
                  <a16:creationId xmlns:a16="http://schemas.microsoft.com/office/drawing/2014/main" id="{8EDE139A-2260-A0DF-C71E-6D3C37F142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1553"/>
            <a:stretch/>
          </p:blipFill>
          <p:spPr bwMode="auto">
            <a:xfrm>
              <a:off x="10845800" y="5089314"/>
              <a:ext cx="446244" cy="7635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2581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9CA568C-7183-6226-AD35-2A3003EAECE4}"/>
              </a:ext>
            </a:extLst>
          </p:cNvPr>
          <p:cNvGraphicFramePr/>
          <p:nvPr>
            <p:extLst>
              <p:ext uri="{D42A27DB-BD31-4B8C-83A1-F6EECF244321}">
                <p14:modId xmlns:p14="http://schemas.microsoft.com/office/powerpoint/2010/main" val="2190766605"/>
              </p:ext>
            </p:extLst>
          </p:nvPr>
        </p:nvGraphicFramePr>
        <p:xfrm>
          <a:off x="4185958" y="722377"/>
          <a:ext cx="7481785" cy="4950288"/>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SEC-SEG-017 (ILO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1618809"/>
            <a:ext cx="3053827" cy="4374531"/>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2021, In Asia, the monthly wages in the transport and storage sector were </a:t>
            </a:r>
            <a:r>
              <a:rPr lang="en-US" sz="1400" b="1" dirty="0">
                <a:latin typeface="Segoe UI" panose="020B0502040204020203" pitchFamily="34" charset="0"/>
                <a:cs typeface="Segoe UI" panose="020B0502040204020203" pitchFamily="34" charset="0"/>
              </a:rPr>
              <a:t>roughly half </a:t>
            </a:r>
            <a:r>
              <a:rPr lang="en-US" sz="1400" dirty="0">
                <a:latin typeface="Segoe UI" panose="020B0502040204020203" pitchFamily="34" charset="0"/>
                <a:cs typeface="Segoe UI" panose="020B0502040204020203" pitchFamily="34" charset="0"/>
              </a:rPr>
              <a:t>the global average and five times lower than in Europe and Northern America.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2015 and 2021, the average salaries in the transport and storage sector in Asia and the Pacific region were about </a:t>
            </a:r>
            <a:r>
              <a:rPr lang="en-US" sz="1400" b="1" dirty="0">
                <a:latin typeface="Segoe UI" panose="020B0502040204020203" pitchFamily="34" charset="0"/>
                <a:cs typeface="Segoe UI" panose="020B0502040204020203" pitchFamily="34" charset="0"/>
              </a:rPr>
              <a:t>USD 880 and 910</a:t>
            </a:r>
            <a:r>
              <a:rPr lang="en-US" sz="1400" dirty="0">
                <a:latin typeface="Segoe UI" panose="020B0502040204020203" pitchFamily="34" charset="0"/>
                <a:cs typeface="Segoe UI" panose="020B0502040204020203" pitchFamily="34" charset="0"/>
              </a:rPr>
              <a:t>, respectively</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In contrast, transport sector wages have increased significantly in Europe and Northern America (USD 3,260 to 3,500)  </a:t>
            </a:r>
            <a:endParaRPr lang="en-IN" sz="14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4463C3FC-7CE8-549A-001F-8AC188A85932}"/>
              </a:ext>
            </a:extLst>
          </p:cNvPr>
          <p:cNvSpPr txBox="1"/>
          <p:nvPr/>
        </p:nvSpPr>
        <p:spPr>
          <a:xfrm>
            <a:off x="4166648" y="176534"/>
            <a:ext cx="7647822" cy="338554"/>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Average Monthly Wages in Transport and Storage (2015 – 2021)</a:t>
            </a:r>
          </a:p>
        </p:txBody>
      </p:sp>
      <p:sp>
        <p:nvSpPr>
          <p:cNvPr id="31" name="TextBox 30">
            <a:extLst>
              <a:ext uri="{FF2B5EF4-FFF2-40B4-BE49-F238E27FC236}">
                <a16:creationId xmlns:a16="http://schemas.microsoft.com/office/drawing/2014/main" id="{B70E6D87-FD67-A2FF-0D11-D0758C500A31}"/>
              </a:ext>
            </a:extLst>
          </p:cNvPr>
          <p:cNvSpPr txBox="1"/>
          <p:nvPr/>
        </p:nvSpPr>
        <p:spPr>
          <a:xfrm>
            <a:off x="1195873" y="445681"/>
            <a:ext cx="2160069"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the Economy</a:t>
            </a:r>
            <a:endParaRPr lang="en-IN" sz="1400" b="1" dirty="0">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4B60091E-B00A-E530-900D-FB12991F18AD}"/>
              </a:ext>
            </a:extLst>
          </p:cNvPr>
          <p:cNvGrpSpPr/>
          <p:nvPr/>
        </p:nvGrpSpPr>
        <p:grpSpPr>
          <a:xfrm>
            <a:off x="377530" y="425444"/>
            <a:ext cx="748721" cy="523220"/>
            <a:chOff x="10845800" y="5089314"/>
            <a:chExt cx="1092576" cy="763512"/>
          </a:xfrm>
        </p:grpSpPr>
        <p:pic>
          <p:nvPicPr>
            <p:cNvPr id="5" name="Picture 2" descr="Chart - Free business icons">
              <a:extLst>
                <a:ext uri="{FF2B5EF4-FFF2-40B4-BE49-F238E27FC236}">
                  <a16:creationId xmlns:a16="http://schemas.microsoft.com/office/drawing/2014/main" id="{F35527B7-37C7-5CAE-1808-45586AB38F4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1292044" y="5106953"/>
              <a:ext cx="646332" cy="6463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ar, vehicle, transport Icon in For Municipal Tasks">
              <a:extLst>
                <a:ext uri="{FF2B5EF4-FFF2-40B4-BE49-F238E27FC236}">
                  <a16:creationId xmlns:a16="http://schemas.microsoft.com/office/drawing/2014/main" id="{92C99F58-B3BD-38E1-0F61-2B1458B51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1553"/>
            <a:stretch/>
          </p:blipFill>
          <p:spPr bwMode="auto">
            <a:xfrm>
              <a:off x="10845800" y="5089314"/>
              <a:ext cx="446244" cy="7635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6065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69DD25E-0819-4B5F-AED5-186637ABDC01}"/>
              </a:ext>
            </a:extLst>
          </p:cNvPr>
          <p:cNvGraphicFramePr/>
          <p:nvPr>
            <p:extLst>
              <p:ext uri="{D42A27DB-BD31-4B8C-83A1-F6EECF244321}">
                <p14:modId xmlns:p14="http://schemas.microsoft.com/office/powerpoint/2010/main" val="2656952587"/>
              </p:ext>
            </p:extLst>
          </p:nvPr>
        </p:nvGraphicFramePr>
        <p:xfrm>
          <a:off x="4166647" y="880452"/>
          <a:ext cx="7638396" cy="4902892"/>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86ADA14-06EA-1E19-2A7D-CE06F9CF787C}"/>
              </a:ext>
            </a:extLst>
          </p:cNvPr>
          <p:cNvSpPr/>
          <p:nvPr/>
        </p:nvSpPr>
        <p:spPr>
          <a:xfrm>
            <a:off x="0" y="0"/>
            <a:ext cx="379900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F755CE02-7E53-7FDE-15B9-90886F41A45B}"/>
              </a:ext>
            </a:extLst>
          </p:cNvPr>
          <p:cNvCxnSpPr/>
          <p:nvPr/>
        </p:nvCxnSpPr>
        <p:spPr>
          <a:xfrm flipH="1">
            <a:off x="9756742" y="6537449"/>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E2EEB4-0B57-40E4-1108-6BA17D338C96}"/>
              </a:ext>
            </a:extLst>
          </p:cNvPr>
          <p:cNvSpPr txBox="1"/>
          <p:nvPr/>
        </p:nvSpPr>
        <p:spPr>
          <a:xfrm>
            <a:off x="4166648" y="5957805"/>
            <a:ext cx="7647822" cy="294504"/>
          </a:xfrm>
          <a:prstGeom prst="rect">
            <a:avLst/>
          </a:prstGeom>
          <a:noFill/>
        </p:spPr>
        <p:txBody>
          <a:bodyPr wrap="square">
            <a:spAutoFit/>
          </a:bodyPr>
          <a:lstStyle/>
          <a:p>
            <a:pPr algn="ctr">
              <a:lnSpc>
                <a:spcPct val="150000"/>
              </a:lnSpc>
            </a:pPr>
            <a:r>
              <a:rPr lang="en-US" sz="1000" i="1" dirty="0">
                <a:latin typeface="Segoe UI" panose="020B0502040204020203" pitchFamily="34" charset="0"/>
                <a:cs typeface="Segoe UI" panose="020B0502040204020203" pitchFamily="34" charset="0"/>
              </a:rPr>
              <a:t>Source: ATO National Database SEC-TIV-013 (World Bank 2023). (accessed June 2023).</a:t>
            </a:r>
          </a:p>
        </p:txBody>
      </p:sp>
      <p:sp>
        <p:nvSpPr>
          <p:cNvPr id="27" name="TextBox 26">
            <a:extLst>
              <a:ext uri="{FF2B5EF4-FFF2-40B4-BE49-F238E27FC236}">
                <a16:creationId xmlns:a16="http://schemas.microsoft.com/office/drawing/2014/main" id="{41671200-AC61-8C12-744E-BE8BAB7EC4CB}"/>
              </a:ext>
            </a:extLst>
          </p:cNvPr>
          <p:cNvSpPr txBox="1"/>
          <p:nvPr/>
        </p:nvSpPr>
        <p:spPr>
          <a:xfrm>
            <a:off x="386957" y="2426722"/>
            <a:ext cx="3053827" cy="2758704"/>
          </a:xfrm>
          <a:prstGeom prst="rect">
            <a:avLst/>
          </a:prstGeom>
          <a:noFill/>
        </p:spPr>
        <p:txBody>
          <a:bodyPr wrap="square" anchor="ctr" anchorCtr="0">
            <a:spAutoFit/>
          </a:bodyPr>
          <a:lstStyle/>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Over the past two decades, </a:t>
            </a:r>
            <a:r>
              <a:rPr lang="en-US" sz="1400" b="1" dirty="0">
                <a:latin typeface="Segoe UI" panose="020B0502040204020203" pitchFamily="34" charset="0"/>
                <a:cs typeface="Segoe UI" panose="020B0502040204020203" pitchFamily="34" charset="0"/>
              </a:rPr>
              <a:t>62%</a:t>
            </a:r>
            <a:r>
              <a:rPr lang="en-US" sz="1400" dirty="0">
                <a:latin typeface="Segoe UI" panose="020B0502040204020203" pitchFamily="34" charset="0"/>
                <a:cs typeface="Segoe UI" panose="020B0502040204020203" pitchFamily="34" charset="0"/>
              </a:rPr>
              <a:t> of total PPP transport project investments in Asia have been in </a:t>
            </a:r>
            <a:r>
              <a:rPr lang="en-US" sz="1400" b="1" dirty="0">
                <a:latin typeface="Segoe UI" panose="020B0502040204020203" pitchFamily="34" charset="0"/>
                <a:cs typeface="Segoe UI" panose="020B0502040204020203" pitchFamily="34" charset="0"/>
              </a:rPr>
              <a:t>road</a:t>
            </a:r>
            <a:r>
              <a:rPr lang="en-US" sz="1400" dirty="0">
                <a:latin typeface="Segoe UI" panose="020B0502040204020203" pitchFamily="34" charset="0"/>
                <a:cs typeface="Segoe UI" panose="020B0502040204020203" pitchFamily="34" charset="0"/>
              </a:rPr>
              <a:t> projects, 19% in railways, 10% in Ports and 9% in Airports. </a:t>
            </a:r>
          </a:p>
          <a:p>
            <a:pPr marL="285750" indent="-285750">
              <a:lnSpc>
                <a:spcPct val="125000"/>
              </a:lnSpc>
              <a:buFont typeface="Arial" panose="020B0604020202020204" pitchFamily="34" charset="0"/>
              <a:buChar char="•"/>
            </a:pPr>
            <a:r>
              <a:rPr lang="en-US" sz="1400" dirty="0">
                <a:latin typeface="Segoe UI" panose="020B0502040204020203" pitchFamily="34" charset="0"/>
                <a:cs typeface="Segoe UI" panose="020B0502040204020203" pitchFamily="34" charset="0"/>
              </a:rPr>
              <a:t>Since 2015, PPP investment growth in Asia in the port sector has been the least, while airports and roads have seen significant investments increase. </a:t>
            </a:r>
          </a:p>
        </p:txBody>
      </p:sp>
      <p:sp>
        <p:nvSpPr>
          <p:cNvPr id="28" name="TextBox 27">
            <a:extLst>
              <a:ext uri="{FF2B5EF4-FFF2-40B4-BE49-F238E27FC236}">
                <a16:creationId xmlns:a16="http://schemas.microsoft.com/office/drawing/2014/main" id="{4463C3FC-7CE8-549A-001F-8AC188A85932}"/>
              </a:ext>
            </a:extLst>
          </p:cNvPr>
          <p:cNvSpPr txBox="1"/>
          <p:nvPr/>
        </p:nvSpPr>
        <p:spPr>
          <a:xfrm>
            <a:off x="4434840" y="176534"/>
            <a:ext cx="7111438" cy="584775"/>
          </a:xfrm>
          <a:prstGeom prst="rect">
            <a:avLst/>
          </a:prstGeom>
          <a:noFill/>
        </p:spPr>
        <p:txBody>
          <a:bodyPr wrap="square" anchor="t" anchorCtr="0">
            <a:spAutoFit/>
          </a:bodyPr>
          <a:lstStyle/>
          <a:p>
            <a:pPr algn="ctr"/>
            <a:r>
              <a:rPr lang="en-US" sz="1600" b="1" dirty="0">
                <a:latin typeface="Segoe UI" panose="020B0502040204020203" pitchFamily="34" charset="0"/>
                <a:cs typeface="Segoe UI" panose="020B0502040204020203" pitchFamily="34" charset="0"/>
              </a:rPr>
              <a:t>Transport Sector Public-Private Partnerships Investments in Asia-Pacific by Subsector (2000 – 2022)</a:t>
            </a:r>
          </a:p>
        </p:txBody>
      </p:sp>
      <p:sp>
        <p:nvSpPr>
          <p:cNvPr id="31" name="TextBox 30">
            <a:extLst>
              <a:ext uri="{FF2B5EF4-FFF2-40B4-BE49-F238E27FC236}">
                <a16:creationId xmlns:a16="http://schemas.microsoft.com/office/drawing/2014/main" id="{B70E6D87-FD67-A2FF-0D11-D0758C500A31}"/>
              </a:ext>
            </a:extLst>
          </p:cNvPr>
          <p:cNvSpPr txBox="1"/>
          <p:nvPr/>
        </p:nvSpPr>
        <p:spPr>
          <a:xfrm>
            <a:off x="1195873" y="445681"/>
            <a:ext cx="2160069" cy="523220"/>
          </a:xfrm>
          <a:prstGeom prst="rect">
            <a:avLst/>
          </a:prstGeom>
          <a:noFill/>
        </p:spPr>
        <p:txBody>
          <a:bodyPr wrap="square" anchor="ctr" anchorCtr="0">
            <a:spAutoFit/>
          </a:bodyPr>
          <a:lstStyle/>
          <a:p>
            <a:r>
              <a:rPr lang="en-US" sz="1400" b="1" dirty="0">
                <a:latin typeface="Segoe UI" panose="020B0502040204020203" pitchFamily="34" charset="0"/>
                <a:cs typeface="Segoe UI" panose="020B0502040204020203" pitchFamily="34" charset="0"/>
              </a:rPr>
              <a:t>Transport and the Economy</a:t>
            </a:r>
            <a:endParaRPr lang="en-IN" sz="1400" b="1"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63DA375A-EB02-667F-84E9-9F0CC00F3E32}"/>
              </a:ext>
            </a:extLst>
          </p:cNvPr>
          <p:cNvGrpSpPr/>
          <p:nvPr/>
        </p:nvGrpSpPr>
        <p:grpSpPr>
          <a:xfrm>
            <a:off x="377530" y="425444"/>
            <a:ext cx="748721" cy="523220"/>
            <a:chOff x="10845800" y="5089314"/>
            <a:chExt cx="1092576" cy="763512"/>
          </a:xfrm>
        </p:grpSpPr>
        <p:pic>
          <p:nvPicPr>
            <p:cNvPr id="9" name="Picture 2" descr="Chart - Free business icons">
              <a:extLst>
                <a:ext uri="{FF2B5EF4-FFF2-40B4-BE49-F238E27FC236}">
                  <a16:creationId xmlns:a16="http://schemas.microsoft.com/office/drawing/2014/main" id="{4B96DBFF-B8B3-85DD-92EE-304D4333F5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1292044" y="5106953"/>
              <a:ext cx="646332" cy="6463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ar, vehicle, transport Icon in For Municipal Tasks">
              <a:extLst>
                <a:ext uri="{FF2B5EF4-FFF2-40B4-BE49-F238E27FC236}">
                  <a16:creationId xmlns:a16="http://schemas.microsoft.com/office/drawing/2014/main" id="{8138BE7E-BB76-948E-F8BB-67E7A21EC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1553"/>
            <a:stretch/>
          </p:blipFill>
          <p:spPr bwMode="auto">
            <a:xfrm>
              <a:off x="10845800" y="5089314"/>
              <a:ext cx="446244" cy="7635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9125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BF9B4A-D552-E952-468F-61FA94008701}"/>
              </a:ext>
            </a:extLst>
          </p:cNvPr>
          <p:cNvSpPr txBox="1"/>
          <p:nvPr/>
        </p:nvSpPr>
        <p:spPr>
          <a:xfrm>
            <a:off x="968469" y="4982814"/>
            <a:ext cx="3089637" cy="830997"/>
          </a:xfrm>
          <a:prstGeom prst="rect">
            <a:avLst/>
          </a:prstGeom>
          <a:noFill/>
        </p:spPr>
        <p:txBody>
          <a:bodyPr wrap="square">
            <a:spAutoFit/>
          </a:bodyPr>
          <a:lstStyle/>
          <a:p>
            <a:pPr algn="ctr"/>
            <a:r>
              <a:rPr lang="en-US" sz="4800" b="1" dirty="0">
                <a:solidFill>
                  <a:schemeClr val="tx1">
                    <a:lumMod val="75000"/>
                    <a:lumOff val="25000"/>
                  </a:schemeClr>
                </a:solidFill>
                <a:latin typeface="Segoe UI" panose="020B0502040204020203" pitchFamily="34" charset="0"/>
                <a:cs typeface="Segoe UI" panose="020B0502040204020203" pitchFamily="34" charset="0"/>
              </a:rPr>
              <a:t>Theme 2</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C6133A43-C53D-F9FE-C354-09A2D609AB8E}"/>
              </a:ext>
            </a:extLst>
          </p:cNvPr>
          <p:cNvGrpSpPr/>
          <p:nvPr/>
        </p:nvGrpSpPr>
        <p:grpSpPr>
          <a:xfrm flipH="1">
            <a:off x="669303" y="-1"/>
            <a:ext cx="11522697" cy="6157815"/>
            <a:chOff x="0" y="0"/>
            <a:chExt cx="11382506" cy="6082896"/>
          </a:xfrm>
        </p:grpSpPr>
        <p:sp>
          <p:nvSpPr>
            <p:cNvPr id="8" name="Rectangle 7">
              <a:extLst>
                <a:ext uri="{FF2B5EF4-FFF2-40B4-BE49-F238E27FC236}">
                  <a16:creationId xmlns:a16="http://schemas.microsoft.com/office/drawing/2014/main" id="{DA292F82-5BA9-6C6A-4700-581AC66E8550}"/>
                </a:ext>
              </a:extLst>
            </p:cNvPr>
            <p:cNvSpPr/>
            <p:nvPr/>
          </p:nvSpPr>
          <p:spPr>
            <a:xfrm>
              <a:off x="0" y="0"/>
              <a:ext cx="11382506" cy="459085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Rectangle 8">
              <a:extLst>
                <a:ext uri="{FF2B5EF4-FFF2-40B4-BE49-F238E27FC236}">
                  <a16:creationId xmlns:a16="http://schemas.microsoft.com/office/drawing/2014/main" id="{1516B558-60F4-7643-455D-A7BC1387E5DC}"/>
                </a:ext>
              </a:extLst>
            </p:cNvPr>
            <p:cNvSpPr/>
            <p:nvPr/>
          </p:nvSpPr>
          <p:spPr>
            <a:xfrm>
              <a:off x="7777112" y="622169"/>
              <a:ext cx="3567686" cy="5460727"/>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1" name="TextBox 10">
            <a:extLst>
              <a:ext uri="{FF2B5EF4-FFF2-40B4-BE49-F238E27FC236}">
                <a16:creationId xmlns:a16="http://schemas.microsoft.com/office/drawing/2014/main" id="{5D22C029-B837-D07A-4AE9-4488BAB9BB20}"/>
              </a:ext>
            </a:extLst>
          </p:cNvPr>
          <p:cNvSpPr txBox="1"/>
          <p:nvPr/>
        </p:nvSpPr>
        <p:spPr>
          <a:xfrm>
            <a:off x="4580096" y="4829954"/>
            <a:ext cx="6126004" cy="1200329"/>
          </a:xfrm>
          <a:prstGeom prst="rect">
            <a:avLst/>
          </a:prstGeom>
          <a:noFill/>
        </p:spPr>
        <p:txBody>
          <a:bodyPr wrap="square" anchor="ctr" anchorCtr="0">
            <a:spAutoFit/>
          </a:bodyPr>
          <a:lstStyle/>
          <a:p>
            <a:r>
              <a:rPr lang="en-US" sz="3600" b="1" dirty="0">
                <a:solidFill>
                  <a:schemeClr val="tx1">
                    <a:lumMod val="75000"/>
                    <a:lumOff val="25000"/>
                  </a:schemeClr>
                </a:solidFill>
                <a:latin typeface="Segoe UI" panose="020B0502040204020203" pitchFamily="34" charset="0"/>
                <a:cs typeface="Segoe UI" panose="020B0502040204020203" pitchFamily="34" charset="0"/>
              </a:rPr>
              <a:t>Transport Infrastructure and Activity</a:t>
            </a:r>
            <a:endParaRPr lang="en-IN" sz="36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C2F6CF56-AD04-8619-525C-1FE13A3BAA98}"/>
              </a:ext>
            </a:extLst>
          </p:cNvPr>
          <p:cNvCxnSpPr/>
          <p:nvPr/>
        </p:nvCxnSpPr>
        <p:spPr>
          <a:xfrm flipH="1">
            <a:off x="9756742" y="6150950"/>
            <a:ext cx="24352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218" name="Picture 2" descr="Infrastructure - Free transportation icons">
            <a:extLst>
              <a:ext uri="{FF2B5EF4-FFF2-40B4-BE49-F238E27FC236}">
                <a16:creationId xmlns:a16="http://schemas.microsoft.com/office/drawing/2014/main" id="{30E81316-6127-0E68-E452-03DA55243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2232" y="4982814"/>
            <a:ext cx="884585" cy="88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199847"/>
      </p:ext>
    </p:extLst>
  </p:cSld>
  <p:clrMapOvr>
    <a:masterClrMapping/>
  </p:clrMapOvr>
</p:sld>
</file>

<file path=ppt/theme/theme1.xml><?xml version="1.0" encoding="utf-8"?>
<a:theme xmlns:a="http://schemas.openxmlformats.org/drawingml/2006/main" name="Office Theme">
  <a:themeElements>
    <a:clrScheme name="UNCRD Brochure">
      <a:dk1>
        <a:sysClr val="windowText" lastClr="000000"/>
      </a:dk1>
      <a:lt1>
        <a:sysClr val="window" lastClr="FFFFFF"/>
      </a:lt1>
      <a:dk2>
        <a:srgbClr val="775F55"/>
      </a:dk2>
      <a:lt2>
        <a:srgbClr val="EBDDC3"/>
      </a:lt2>
      <a:accent1>
        <a:srgbClr val="FE6807"/>
      </a:accent1>
      <a:accent2>
        <a:srgbClr val="FFA803"/>
      </a:accent2>
      <a:accent3>
        <a:srgbClr val="FDC83E"/>
      </a:accent3>
      <a:accent4>
        <a:srgbClr val="7DFFFD"/>
      </a:accent4>
      <a:accent5>
        <a:srgbClr val="22D7CE"/>
      </a:accent5>
      <a:accent6>
        <a:srgbClr val="148476"/>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4960</Words>
  <Application>Microsoft Office PowerPoint</Application>
  <PresentationFormat>Widescreen</PresentationFormat>
  <Paragraphs>405</Paragraphs>
  <Slides>52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Arial Black</vt:lpstr>
      <vt:lpstr>Calibri</vt:lpstr>
      <vt:lpstr>Calibri Light</vt:lpstr>
      <vt:lpstr>Segoe UI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Adwait Limaye</dc:creator>
  <cp:lastModifiedBy>Sudhir Gota</cp:lastModifiedBy>
  <cp:revision>2</cp:revision>
  <dcterms:created xsi:type="dcterms:W3CDTF">2023-08-17T04:15:18Z</dcterms:created>
  <dcterms:modified xsi:type="dcterms:W3CDTF">2023-08-29T09:40:04Z</dcterms:modified>
</cp:coreProperties>
</file>