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9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0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1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2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2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2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27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3" r:id="rId2"/>
    <p:sldId id="314" r:id="rId3"/>
    <p:sldId id="338" r:id="rId4"/>
    <p:sldId id="308" r:id="rId5"/>
    <p:sldId id="309" r:id="rId6"/>
    <p:sldId id="310" r:id="rId7"/>
    <p:sldId id="339" r:id="rId8"/>
    <p:sldId id="300" r:id="rId9"/>
    <p:sldId id="334" r:id="rId10"/>
    <p:sldId id="345" r:id="rId11"/>
    <p:sldId id="344" r:id="rId12"/>
    <p:sldId id="346" r:id="rId13"/>
    <p:sldId id="347" r:id="rId14"/>
    <p:sldId id="328" r:id="rId15"/>
    <p:sldId id="295" r:id="rId16"/>
    <p:sldId id="340" r:id="rId17"/>
    <p:sldId id="298" r:id="rId18"/>
    <p:sldId id="299" r:id="rId19"/>
    <p:sldId id="256" r:id="rId20"/>
    <p:sldId id="341" r:id="rId21"/>
    <p:sldId id="306" r:id="rId22"/>
    <p:sldId id="302" r:id="rId23"/>
    <p:sldId id="307" r:id="rId24"/>
    <p:sldId id="323" r:id="rId25"/>
    <p:sldId id="329" r:id="rId26"/>
    <p:sldId id="319" r:id="rId27"/>
    <p:sldId id="297" r:id="rId28"/>
    <p:sldId id="342" r:id="rId29"/>
    <p:sldId id="318" r:id="rId30"/>
    <p:sldId id="320" r:id="rId31"/>
    <p:sldId id="336" r:id="rId32"/>
    <p:sldId id="337" r:id="rId33"/>
    <p:sldId id="321" r:id="rId34"/>
    <p:sldId id="317" r:id="rId35"/>
    <p:sldId id="332" r:id="rId36"/>
    <p:sldId id="349" r:id="rId37"/>
    <p:sldId id="348" r:id="rId38"/>
    <p:sldId id="312" r:id="rId39"/>
    <p:sldId id="35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95A"/>
    <a:srgbClr val="006EB7"/>
    <a:srgbClr val="71AD68"/>
    <a:srgbClr val="BB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3FD8C-722F-42DA-A00B-E57AF6C47FAE}" v="95" dt="2022-11-14T07:32:03.812"/>
    <p1510:client id="{7286CFDB-C0E8-4608-A3B8-2E37A3CE6780}" v="126" dt="2022-11-14T08:56:35.140"/>
    <p1510:client id="{9265CAE5-CEF8-4553-8647-1D68CFEDDFB9}" v="637" dt="2022-11-14T10:26:02.706"/>
    <p1510:client id="{AA48F065-74E4-4295-B50E-0A5AE1D86500}" v="13" dt="2022-11-14T05:30:26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S\%23ADB\%23Outlook\Phase%20-II%20-%202021-2022\%23Projections\Vehicle\Vehicle%20Projections(R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Chart%203%20in%20Microsoft%20PowerPoint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wnloads\EV%20Ownership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1cd6d1b69da4b5/Asian%20Transport%20Outlook/180_COP27/Data%20for%20ppt/policy%20indicator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1cd6d1b69da4b5/Asian%20Transport%20Outlook/180_COP27/Data%20for%20ppt/policy%20indicator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1cd6d1b69da4b5/Asian%20Transport%20Outlook/180_COP27/Data%20for%20ppt/policy%20indicator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aye\Downloads\targets%20slide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aye\Downloads\targets%20slide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aye\Downloads\targets%20slide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1cd6d1b69da4b5/Asian%20Transport%20Outlook/180_COP27/Data%20for%20ppt/policy%20indicator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1cd6d1b69da4b5/Asian%20Transport%20Outlook/180_COP27/Data%20for%20ppt/policy%20indicator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projects%20ADB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nschk\Documents\BASE\Climate%20Indicators-figur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02593063485672"/>
          <c:y val="3.0943400005276605E-2"/>
          <c:w val="0.83647136081592866"/>
          <c:h val="0.85860968556285999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PowerPoint]net Zero'!$D$3</c:f>
              <c:strCache>
                <c:ptCount val="1"/>
                <c:pt idx="0">
                  <c:v>Historical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442690596233779E-2"/>
                  <c:y val="-6.35887919650881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Historical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79B-4C6B-80BE-763F037E3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PowerPoint]net Zero'!$E$2:$Q$2</c:f>
              <c:numCache>
                <c:formatCode>General</c:formatCode>
                <c:ptCount val="13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'[Chart in Microsoft PowerPoint]net Zero'!$E$3:$Q$3</c:f>
              <c:numCache>
                <c:formatCode>0</c:formatCode>
                <c:ptCount val="13"/>
                <c:pt idx="0">
                  <c:v>1136.3050683904562</c:v>
                </c:pt>
                <c:pt idx="1">
                  <c:v>1223.3568149012567</c:v>
                </c:pt>
                <c:pt idx="2">
                  <c:v>1479.1114521409049</c:v>
                </c:pt>
                <c:pt idx="3">
                  <c:v>1789.1066858812032</c:v>
                </c:pt>
                <c:pt idx="4">
                  <c:v>2180.7137217684572</c:v>
                </c:pt>
                <c:pt idx="5">
                  <c:v>2713.3019323374051</c:v>
                </c:pt>
                <c:pt idx="6">
                  <c:v>2876.2582993260962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FB-A54C-8580-883656E5B1BD}"/>
            </c:ext>
          </c:extLst>
        </c:ser>
        <c:ser>
          <c:idx val="1"/>
          <c:order val="1"/>
          <c:tx>
            <c:strRef>
              <c:f>'[Chart in Microsoft PowerPoint]net Zero'!$D$5</c:f>
              <c:strCache>
                <c:ptCount val="1"/>
                <c:pt idx="0">
                  <c:v>ATO Reference Scenario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4.5251659250346375E-2"/>
                  <c:y val="-7.0242655188168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ATO, Reference Scenario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79B-4C6B-80BE-763F037E3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PowerPoint]net Zero'!$E$2:$Q$2</c:f>
              <c:numCache>
                <c:formatCode>General</c:formatCode>
                <c:ptCount val="13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'[Chart in Microsoft PowerPoint]net Zero'!$E$5:$Q$5</c:f>
              <c:numCache>
                <c:formatCode>General</c:formatCode>
                <c:ptCount val="13"/>
                <c:pt idx="6" formatCode="0">
                  <c:v>2876.2582993260962</c:v>
                </c:pt>
                <c:pt idx="7" formatCode="0">
                  <c:v>3272.9245710483156</c:v>
                </c:pt>
                <c:pt idx="8" formatCode="0">
                  <c:v>3491.8621268203306</c:v>
                </c:pt>
                <c:pt idx="9" formatCode="0">
                  <c:v>3572.5463524238921</c:v>
                </c:pt>
                <c:pt idx="10" formatCode="0">
                  <c:v>3674.0360131991524</c:v>
                </c:pt>
                <c:pt idx="11" formatCode="0">
                  <c:v>3739.9119100807584</c:v>
                </c:pt>
                <c:pt idx="12" formatCode="0">
                  <c:v>3816.9611922282675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8FB-A54C-8580-883656E5B1BD}"/>
            </c:ext>
          </c:extLst>
        </c:ser>
        <c:ser>
          <c:idx val="2"/>
          <c:order val="2"/>
          <c:tx>
            <c:strRef>
              <c:f>'[Chart in Microsoft PowerPoint]net Zero'!$D$7</c:f>
              <c:strCache>
                <c:ptCount val="1"/>
                <c:pt idx="0">
                  <c:v>Net Zero Scenario (based on IEA net zero scenario)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-0.19580051720097519"/>
                  <c:y val="-3.2612661337363964E-2"/>
                </c:manualLayout>
              </c:layout>
              <c:tx>
                <c:rich>
                  <a:bodyPr/>
                  <a:lstStyle/>
                  <a:p>
                    <a:r>
                      <a:rPr lang="it-IT" sz="1050"/>
                      <a:t>Net Zero Scenario (Based on IEA Net zero Scenario)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5579343206835"/>
                      <c:h val="0.1175938295501526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979B-4C6B-80BE-763F037E3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PowerPoint]net Zero'!$E$2:$Q$2</c:f>
              <c:numCache>
                <c:formatCode>General</c:formatCode>
                <c:ptCount val="13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'[Chart in Microsoft PowerPoint]net Zero'!$E$7:$Q$7</c:f>
              <c:numCache>
                <c:formatCode>General</c:formatCode>
                <c:ptCount val="13"/>
                <c:pt idx="7" formatCode="0">
                  <c:v>3272.9245710483156</c:v>
                </c:pt>
                <c:pt idx="8" formatCode="0">
                  <c:v>2791.7349929249408</c:v>
                </c:pt>
                <c:pt idx="9" formatCode="0">
                  <c:v>2053.2871565670935</c:v>
                </c:pt>
                <c:pt idx="10" formatCode="0">
                  <c:v>1379.680594107414</c:v>
                </c:pt>
                <c:pt idx="11" formatCode="0">
                  <c:v>782.94481715880693</c:v>
                </c:pt>
                <c:pt idx="12" formatCode="0">
                  <c:v>367.79455501791062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8FB-A54C-8580-883656E5B1BD}"/>
            </c:ext>
          </c:extLst>
        </c:ser>
        <c:ser>
          <c:idx val="4"/>
          <c:order val="4"/>
          <c:tx>
            <c:strRef>
              <c:f>'[Chart in Microsoft PowerPoint]net Zero'!$D$4</c:f>
              <c:strCache>
                <c:ptCount val="1"/>
                <c:pt idx="0">
                  <c:v>BAU (&lt;2015)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5.5694349846580157E-2"/>
                  <c:y val="-5.51906576478468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BAU (&lt;2015)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79B-4C6B-80BE-763F037E3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PowerPoint]net Zero'!$E$2:$Q$2</c:f>
              <c:numCache>
                <c:formatCode>General</c:formatCode>
                <c:ptCount val="13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'[Chart in Microsoft PowerPoint]net Zero'!$E$4:$Q$4</c:f>
              <c:numCache>
                <c:formatCode>General</c:formatCode>
                <c:ptCount val="13"/>
                <c:pt idx="5" formatCode="0">
                  <c:v>2713</c:v>
                </c:pt>
                <c:pt idx="6" formatCode="0">
                  <c:v>3293</c:v>
                </c:pt>
                <c:pt idx="7" formatCode="0">
                  <c:v>3872</c:v>
                </c:pt>
                <c:pt idx="8" formatCode="0">
                  <c:v>4734.7300842069644</c:v>
                </c:pt>
                <c:pt idx="9" formatCode="0">
                  <c:v>5468</c:v>
                </c:pt>
                <c:pt idx="10" formatCode="0">
                  <c:v>6201.5564607085944</c:v>
                </c:pt>
                <c:pt idx="11" formatCode="0">
                  <c:v>6595</c:v>
                </c:pt>
                <c:pt idx="12" formatCode="0">
                  <c:v>6988.5281843767516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48FB-A54C-8580-883656E5B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492943"/>
        <c:axId val="25489007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'[Chart in Microsoft PowerPoint]net Zero'!$D$10</c15:sqref>
                        </c15:formulaRef>
                      </c:ext>
                    </c:extLst>
                    <c:strCache>
                      <c:ptCount val="1"/>
                      <c:pt idx="0">
                        <c:v>Low Carbon Scenario (1.5 Degree, Gota et al.)</c:v>
                      </c:pt>
                    </c:strCache>
                  </c:strRef>
                </c:tx>
                <c:spPr>
                  <a:ln w="28575" cap="rnd">
                    <a:solidFill>
                      <a:srgbClr val="92D050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'[Chart in Microsoft PowerPoint]net Zero'!$E$2:$Q$2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1990</c:v>
                      </c:pt>
                      <c:pt idx="1">
                        <c:v>1995</c:v>
                      </c:pt>
                      <c:pt idx="2">
                        <c:v>2000</c:v>
                      </c:pt>
                      <c:pt idx="3">
                        <c:v>2005</c:v>
                      </c:pt>
                      <c:pt idx="4">
                        <c:v>2010</c:v>
                      </c:pt>
                      <c:pt idx="5">
                        <c:v>2015</c:v>
                      </c:pt>
                      <c:pt idx="6">
                        <c:v>2020</c:v>
                      </c:pt>
                      <c:pt idx="7">
                        <c:v>2025</c:v>
                      </c:pt>
                      <c:pt idx="8">
                        <c:v>2030</c:v>
                      </c:pt>
                      <c:pt idx="9">
                        <c:v>2035</c:v>
                      </c:pt>
                      <c:pt idx="10">
                        <c:v>2040</c:v>
                      </c:pt>
                      <c:pt idx="11">
                        <c:v>2045</c:v>
                      </c:pt>
                      <c:pt idx="12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'[Chart in Microsoft PowerPoint]net Zero'!$E$10:$Q$10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7" formatCode="0">
                        <c:v>3272.9245710483156</c:v>
                      </c:pt>
                      <c:pt idx="8" formatCode="0">
                        <c:v>3126.1460477426513</c:v>
                      </c:pt>
                      <c:pt idx="9" formatCode="0">
                        <c:v>2719.1929270163441</c:v>
                      </c:pt>
                      <c:pt idx="10" formatCode="0">
                        <c:v>2270.666232725549</c:v>
                      </c:pt>
                      <c:pt idx="11" formatCode="0">
                        <c:v>1740.5778648833373</c:v>
                      </c:pt>
                      <c:pt idx="12" formatCode="0">
                        <c:v>999.55945787693565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4-48FB-A54C-8580-883656E5B1B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PowerPoint]net Zero'!$D$6</c15:sqref>
                        </c15:formulaRef>
                      </c:ext>
                    </c:extLst>
                    <c:strCache>
                      <c:ptCount val="1"/>
                      <c:pt idx="0">
                        <c:v>NDC Scenario (based on GECO)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PowerPoint]net Zero'!$E$2:$Q$2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1990</c:v>
                      </c:pt>
                      <c:pt idx="1">
                        <c:v>1995</c:v>
                      </c:pt>
                      <c:pt idx="2">
                        <c:v>2000</c:v>
                      </c:pt>
                      <c:pt idx="3">
                        <c:v>2005</c:v>
                      </c:pt>
                      <c:pt idx="4">
                        <c:v>2010</c:v>
                      </c:pt>
                      <c:pt idx="5">
                        <c:v>2015</c:v>
                      </c:pt>
                      <c:pt idx="6">
                        <c:v>2020</c:v>
                      </c:pt>
                      <c:pt idx="7">
                        <c:v>2025</c:v>
                      </c:pt>
                      <c:pt idx="8">
                        <c:v>2030</c:v>
                      </c:pt>
                      <c:pt idx="9">
                        <c:v>2035</c:v>
                      </c:pt>
                      <c:pt idx="10">
                        <c:v>2040</c:v>
                      </c:pt>
                      <c:pt idx="11">
                        <c:v>2045</c:v>
                      </c:pt>
                      <c:pt idx="12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PowerPoint]net Zero'!$E$6:$Q$6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7" formatCode="0">
                        <c:v>3272.9245710483156</c:v>
                      </c:pt>
                      <c:pt idx="8" formatCode="0">
                        <c:v>3316.5916892115697</c:v>
                      </c:pt>
                      <c:pt idx="9">
                        <c:v>3025</c:v>
                      </c:pt>
                      <c:pt idx="10" formatCode="0">
                        <c:v>2734.3820215549235</c:v>
                      </c:pt>
                      <c:pt idx="11">
                        <c:v>2093</c:v>
                      </c:pt>
                      <c:pt idx="12" formatCode="0">
                        <c:v>1450.7987279582815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8FB-A54C-8580-883656E5B1BD}"/>
                  </c:ext>
                </c:extLst>
              </c15:ser>
            </c15:filteredLineSeries>
          </c:ext>
        </c:extLst>
      </c:lineChart>
      <c:catAx>
        <c:axId val="254929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489007"/>
        <c:crosses val="autoZero"/>
        <c:auto val="1"/>
        <c:lblAlgn val="ctr"/>
        <c:lblOffset val="100"/>
        <c:noMultiLvlLbl val="0"/>
      </c:catAx>
      <c:valAx>
        <c:axId val="2548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Asia Transport CO2 Emissions (W2W), Mt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492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Share of non-roads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'PPP non-roads'!$B$13:$D$13</c:f>
              <c:strCache>
                <c:ptCount val="3"/>
                <c:pt idx="0">
                  <c:v>2000-2010</c:v>
                </c:pt>
                <c:pt idx="1">
                  <c:v>2011-2015</c:v>
                </c:pt>
                <c:pt idx="2">
                  <c:v>2016-2020</c:v>
                </c:pt>
              </c:strCache>
            </c:strRef>
          </c:cat>
          <c:val>
            <c:numRef>
              <c:f>'PPP non-roads'!$B$14:$D$14</c:f>
              <c:numCache>
                <c:formatCode>0%</c:formatCode>
                <c:ptCount val="3"/>
                <c:pt idx="0">
                  <c:v>0.4472640342698172</c:v>
                </c:pt>
                <c:pt idx="1">
                  <c:v>0.3132567802444412</c:v>
                </c:pt>
                <c:pt idx="2">
                  <c:v>0.33555380425084624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3-7546-A06E-0A010D9C8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455407"/>
        <c:axId val="392751231"/>
      </c:barChart>
      <c:catAx>
        <c:axId val="392455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2751231"/>
        <c:crosses val="autoZero"/>
        <c:auto val="1"/>
        <c:lblAlgn val="ctr"/>
        <c:lblOffset val="100"/>
        <c:noMultiLvlLbl val="0"/>
      </c:catAx>
      <c:valAx>
        <c:axId val="3927512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2455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2"/>
      </a:solidFill>
    </a:ln>
    <a:effectLst/>
  </c:spPr>
  <c:txPr>
    <a:bodyPr/>
    <a:lstStyle/>
    <a:p>
      <a:pPr>
        <a:defRPr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'Regression Summary'!$BV$3</c:f>
              <c:strCache>
                <c:ptCount val="1"/>
                <c:pt idx="0">
                  <c:v>2000-2015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'Regression Summary'!$BU$4:$BU$8</c:f>
              <c:strCache>
                <c:ptCount val="5"/>
                <c:pt idx="0">
                  <c:v>2 &amp; 3 W</c:v>
                </c:pt>
                <c:pt idx="1">
                  <c:v>LDV</c:v>
                </c:pt>
                <c:pt idx="2">
                  <c:v>Public Transport Vehicles (Formal/Informal)</c:v>
                </c:pt>
                <c:pt idx="3">
                  <c:v>Freight Vehicles </c:v>
                </c:pt>
                <c:pt idx="4">
                  <c:v>Other Vehicles (Multi use/NA)</c:v>
                </c:pt>
              </c:strCache>
            </c:strRef>
          </c:cat>
          <c:val>
            <c:numRef>
              <c:f>'Regression Summary'!$BV$4:$BV$8</c:f>
              <c:numCache>
                <c:formatCode>0.0%</c:formatCode>
                <c:ptCount val="5"/>
                <c:pt idx="0">
                  <c:v>8.292955417283121E-2</c:v>
                </c:pt>
                <c:pt idx="1">
                  <c:v>7.6783092661450114E-2</c:v>
                </c:pt>
                <c:pt idx="2">
                  <c:v>5.4511799307918718E-2</c:v>
                </c:pt>
                <c:pt idx="3">
                  <c:v>1.9119965406893646E-2</c:v>
                </c:pt>
                <c:pt idx="4">
                  <c:v>3.8889281724883817E-2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7E-4518-9D4C-3C8AABDAFDA3}"/>
            </c:ext>
          </c:extLst>
        </c:ser>
        <c:ser>
          <c:idx val="1"/>
          <c:order val="1"/>
          <c:tx>
            <c:strRef>
              <c:f>'Regression Summary'!$BW$3</c:f>
              <c:strCache>
                <c:ptCount val="1"/>
                <c:pt idx="0">
                  <c:v>2015-2020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'Regression Summary'!$BU$4:$BU$8</c:f>
              <c:strCache>
                <c:ptCount val="5"/>
                <c:pt idx="0">
                  <c:v>2 &amp; 3 W</c:v>
                </c:pt>
                <c:pt idx="1">
                  <c:v>LDV</c:v>
                </c:pt>
                <c:pt idx="2">
                  <c:v>Public Transport Vehicles (Formal/Informal)</c:v>
                </c:pt>
                <c:pt idx="3">
                  <c:v>Freight Vehicles </c:v>
                </c:pt>
                <c:pt idx="4">
                  <c:v>Other Vehicles (Multi use/NA)</c:v>
                </c:pt>
              </c:strCache>
            </c:strRef>
          </c:cat>
          <c:val>
            <c:numRef>
              <c:f>'Regression Summary'!$BW$4:$BW$8</c:f>
              <c:numCache>
                <c:formatCode>0.0%</c:formatCode>
                <c:ptCount val="5"/>
                <c:pt idx="0">
                  <c:v>6.558277922960043E-2</c:v>
                </c:pt>
                <c:pt idx="1">
                  <c:v>6.7082176468814758E-2</c:v>
                </c:pt>
                <c:pt idx="2">
                  <c:v>5.7638672037991778E-3</c:v>
                </c:pt>
                <c:pt idx="3">
                  <c:v>3.1212682382078638E-2</c:v>
                </c:pt>
                <c:pt idx="4">
                  <c:v>0.13156773170596914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7E-4518-9D4C-3C8AABDA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2682744"/>
        <c:axId val="822683728"/>
      </c:barChart>
      <c:catAx>
        <c:axId val="822682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22683728"/>
        <c:crosses val="autoZero"/>
        <c:auto val="1"/>
        <c:lblAlgn val="ctr"/>
        <c:lblOffset val="100"/>
        <c:noMultiLvlLbl val="0"/>
      </c:catAx>
      <c:valAx>
        <c:axId val="82268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Annual Growth rates – Vehicle Registrations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22682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'sales production'!$C$34</c:f>
              <c:strCache>
                <c:ptCount val="1"/>
                <c:pt idx="0">
                  <c:v>2005-2015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'sales production'!$A$35:$B$38</c:f>
              <c:multiLvlStrCache>
                <c:ptCount val="4"/>
                <c:lvl>
                  <c:pt idx="0">
                    <c:v>Bicycles and other cycles, incl. delivery tricycles, not motorised</c:v>
                  </c:pt>
                  <c:pt idx="1">
                    <c:v>Buses</c:v>
                  </c:pt>
                  <c:pt idx="2">
                    <c:v>All Vehicles</c:v>
                  </c:pt>
                  <c:pt idx="3">
                    <c:v>Railway or tramway locomotives, rolling stock and parts thereof</c:v>
                  </c:pt>
                </c:lvl>
                <c:lvl>
                  <c:pt idx="0">
                    <c:v>Imports (USD)</c:v>
                  </c:pt>
                </c:lvl>
              </c:multiLvlStrCache>
            </c:multiLvlStrRef>
          </c:cat>
          <c:val>
            <c:numRef>
              <c:f>'sales production'!$C$35:$C$38</c:f>
              <c:numCache>
                <c:formatCode>0.0%</c:formatCode>
                <c:ptCount val="4"/>
                <c:pt idx="0">
                  <c:v>8.1180106860187173E-2</c:v>
                </c:pt>
                <c:pt idx="1">
                  <c:v>9.6556489265613221E-2</c:v>
                </c:pt>
                <c:pt idx="2">
                  <c:v>0.10312497355545114</c:v>
                </c:pt>
                <c:pt idx="3">
                  <c:v>5.8387521540932186E-2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F2-7742-A70D-CCE92D89CD9B}"/>
            </c:ext>
          </c:extLst>
        </c:ser>
        <c:ser>
          <c:idx val="1"/>
          <c:order val="1"/>
          <c:tx>
            <c:strRef>
              <c:f>'sales production'!$D$34</c:f>
              <c:strCache>
                <c:ptCount val="1"/>
                <c:pt idx="0">
                  <c:v>2015-2021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'sales production'!$A$35:$B$38</c:f>
              <c:multiLvlStrCache>
                <c:ptCount val="4"/>
                <c:lvl>
                  <c:pt idx="0">
                    <c:v>Bicycles and other cycles, incl. delivery tricycles, not motorised</c:v>
                  </c:pt>
                  <c:pt idx="1">
                    <c:v>Buses</c:v>
                  </c:pt>
                  <c:pt idx="2">
                    <c:v>All Vehicles</c:v>
                  </c:pt>
                  <c:pt idx="3">
                    <c:v>Railway or tramway locomotives, rolling stock and parts thereof</c:v>
                  </c:pt>
                </c:lvl>
                <c:lvl>
                  <c:pt idx="0">
                    <c:v>Imports (USD)</c:v>
                  </c:pt>
                </c:lvl>
              </c:multiLvlStrCache>
            </c:multiLvlStrRef>
          </c:cat>
          <c:val>
            <c:numRef>
              <c:f>'sales production'!$D$35:$D$38</c:f>
              <c:numCache>
                <c:formatCode>0.0%</c:formatCode>
                <c:ptCount val="4"/>
                <c:pt idx="0">
                  <c:v>4.6820376227547866E-2</c:v>
                </c:pt>
                <c:pt idx="1">
                  <c:v>-9.5503321812700603E-2</c:v>
                </c:pt>
                <c:pt idx="2">
                  <c:v>1.2042481743251177E-2</c:v>
                </c:pt>
                <c:pt idx="3">
                  <c:v>2.8795015877197905E-2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F2-7742-A70D-CCE92D89C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0013407"/>
        <c:axId val="1461805167"/>
      </c:barChart>
      <c:catAx>
        <c:axId val="81001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61805167"/>
        <c:crosses val="autoZero"/>
        <c:auto val="1"/>
        <c:lblAlgn val="ctr"/>
        <c:lblOffset val="100"/>
        <c:noMultiLvlLbl val="0"/>
      </c:catAx>
      <c:valAx>
        <c:axId val="1461805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dirty="0"/>
                  <a:t>Growth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001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77111525522969"/>
          <c:y val="9.0465393546292142E-2"/>
          <c:w val="0.69932376277864228"/>
          <c:h val="0.6419330544478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'sales production'!$C$34</c:f>
              <c:strCache>
                <c:ptCount val="1"/>
                <c:pt idx="0">
                  <c:v>2005-2015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'sales production'!$A$39:$D$39</c:f>
              <c:strCache>
                <c:ptCount val="4"/>
                <c:pt idx="0">
                  <c:v>Vehicle Production</c:v>
                </c:pt>
                <c:pt idx="2">
                  <c:v>8.7%</c:v>
                </c:pt>
                <c:pt idx="3">
                  <c:v>-0.3%</c:v>
                </c:pt>
              </c:strCache>
            </c:strRef>
          </c:cat>
          <c:val>
            <c:numRef>
              <c:f>'sales production'!$C$39</c:f>
              <c:numCache>
                <c:formatCode>0.0%</c:formatCode>
                <c:ptCount val="1"/>
                <c:pt idx="0">
                  <c:v>8.6808744021861187E-2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3-AF42-B5CA-FE468763DF24}"/>
            </c:ext>
          </c:extLst>
        </c:ser>
        <c:ser>
          <c:idx val="1"/>
          <c:order val="1"/>
          <c:tx>
            <c:strRef>
              <c:f>'sales production'!$D$34</c:f>
              <c:strCache>
                <c:ptCount val="1"/>
                <c:pt idx="0">
                  <c:v>2015-2021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'sales production'!$A$39:$D$39</c:f>
              <c:strCache>
                <c:ptCount val="4"/>
                <c:pt idx="0">
                  <c:v>Vehicle Production</c:v>
                </c:pt>
                <c:pt idx="2">
                  <c:v>8.7%</c:v>
                </c:pt>
                <c:pt idx="3">
                  <c:v>-0.3%</c:v>
                </c:pt>
              </c:strCache>
            </c:strRef>
          </c:cat>
          <c:val>
            <c:numRef>
              <c:f>'sales production'!$D$39</c:f>
              <c:numCache>
                <c:formatCode>0.0%</c:formatCode>
                <c:ptCount val="1"/>
                <c:pt idx="0">
                  <c:v>-3.1622720357079581E-3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3-AF42-B5CA-FE468763D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0013407"/>
        <c:axId val="1461805167"/>
      </c:barChart>
      <c:catAx>
        <c:axId val="81001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61805167"/>
        <c:crosses val="autoZero"/>
        <c:auto val="1"/>
        <c:lblAlgn val="ctr"/>
        <c:lblOffset val="100"/>
        <c:noMultiLvlLbl val="0"/>
      </c:catAx>
      <c:valAx>
        <c:axId val="1461805167"/>
        <c:scaling>
          <c:orientation val="minMax"/>
          <c:max val="0.15000000000000002"/>
          <c:min val="-0.1500000000000000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810013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PowerPoint]ATO(Bottom-up)'!$R$153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5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PowerPoint]ATO(Bottom-up)'!$R$154:$R$157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7-3E40-9545-C19372E43A62}"/>
            </c:ext>
          </c:extLst>
        </c:ser>
        <c:ser>
          <c:idx val="1"/>
          <c:order val="1"/>
          <c:tx>
            <c:strRef>
              <c:f>'[Chart in Microsoft PowerPoint]ATO(Bottom-up)'!$S$153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5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PowerPoint]ATO(Bottom-up)'!$S$154:$S$157</c:f>
              <c:numCache>
                <c:formatCode>0</c:formatCode>
                <c:ptCount val="4"/>
                <c:pt idx="0">
                  <c:v>105.752951556279</c:v>
                </c:pt>
                <c:pt idx="1">
                  <c:v>149.1354899652849</c:v>
                </c:pt>
                <c:pt idx="2">
                  <c:v>128.27054873417529</c:v>
                </c:pt>
                <c:pt idx="3">
                  <c:v>129.98634257100386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97-3E40-9545-C19372E43A62}"/>
            </c:ext>
          </c:extLst>
        </c:ser>
        <c:ser>
          <c:idx val="2"/>
          <c:order val="2"/>
          <c:tx>
            <c:strRef>
              <c:f>'[Chart in Microsoft PowerPoint]ATO(Bottom-up)'!$T$153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PowerPoint]ATO(Bottom-up)'!$T$154:$T$157</c:f>
              <c:numCache>
                <c:formatCode>0</c:formatCode>
                <c:ptCount val="4"/>
                <c:pt idx="0">
                  <c:v>111.31648175263102</c:v>
                </c:pt>
                <c:pt idx="1">
                  <c:v>227.02776274418417</c:v>
                </c:pt>
                <c:pt idx="2">
                  <c:v>159.02162328976885</c:v>
                </c:pt>
                <c:pt idx="3">
                  <c:v>167.70864376815879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97-3E40-9545-C19372E43A62}"/>
            </c:ext>
          </c:extLst>
        </c:ser>
        <c:ser>
          <c:idx val="3"/>
          <c:order val="3"/>
          <c:tx>
            <c:strRef>
              <c:f>'[Chart in Microsoft PowerPoint]ATO(Bottom-up)'!$U$153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PowerPoint]ATO(Bottom-up)'!$U$154:$U$157</c:f>
              <c:numCache>
                <c:formatCode>0</c:formatCode>
                <c:ptCount val="4"/>
                <c:pt idx="0">
                  <c:v>116.76411177169528</c:v>
                </c:pt>
                <c:pt idx="1">
                  <c:v>298.07722223223692</c:v>
                </c:pt>
                <c:pt idx="2">
                  <c:v>194.37595105207629</c:v>
                </c:pt>
                <c:pt idx="3">
                  <c:v>221.8251403312693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97-3E40-9545-C19372E43A62}"/>
            </c:ext>
          </c:extLst>
        </c:ser>
        <c:ser>
          <c:idx val="4"/>
          <c:order val="4"/>
          <c:tx>
            <c:strRef>
              <c:f>'[Chart in Microsoft PowerPoint]ATO(Bottom-up)'!$V$153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PowerPoint]ATO(Bottom-up)'!$V$154:$V$157</c:f>
              <c:numCache>
                <c:formatCode>0</c:formatCode>
                <c:ptCount val="4"/>
                <c:pt idx="0">
                  <c:v>119.88270428390757</c:v>
                </c:pt>
                <c:pt idx="1">
                  <c:v>354.9855899519942</c:v>
                </c:pt>
                <c:pt idx="2">
                  <c:v>203.16687410207339</c:v>
                </c:pt>
                <c:pt idx="3">
                  <c:v>251.41637886578584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97-3E40-9545-C19372E43A62}"/>
            </c:ext>
          </c:extLst>
        </c:ser>
        <c:ser>
          <c:idx val="5"/>
          <c:order val="5"/>
          <c:tx>
            <c:strRef>
              <c:f>'[Chart in Microsoft PowerPoint]ATO(Bottom-up)'!$W$153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PowerPoint]ATO(Bottom-up)'!$Q$154:$Q$157</c:f>
              <c:strCache>
                <c:ptCount val="4"/>
                <c:pt idx="0">
                  <c:v>Population</c:v>
                </c:pt>
                <c:pt idx="1">
                  <c:v>GDP</c:v>
                </c:pt>
                <c:pt idx="2">
                  <c:v>Passenger Activity (PKM)</c:v>
                </c:pt>
                <c:pt idx="3">
                  <c:v>Freight Activity (Tonne-km)</c:v>
                </c:pt>
              </c:strCache>
            </c:strRef>
          </c:cat>
          <c:val>
            <c:numRef>
              <c:f>'[Chart in Microsoft PowerPoint]ATO(Bottom-up)'!$W$154:$W$157</c:f>
              <c:numCache>
                <c:formatCode>0</c:formatCode>
                <c:ptCount val="4"/>
                <c:pt idx="0">
                  <c:v>121.84241907089782</c:v>
                </c:pt>
                <c:pt idx="1">
                  <c:v>382.60909287844299</c:v>
                </c:pt>
                <c:pt idx="2">
                  <c:v>199.78676577718795</c:v>
                </c:pt>
                <c:pt idx="3">
                  <c:v>243.95673484324811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97-3E40-9545-C19372E43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4930240"/>
        <c:axId val="1534935816"/>
      </c:barChart>
      <c:catAx>
        <c:axId val="153493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534935816"/>
        <c:crosses val="autoZero"/>
        <c:auto val="1"/>
        <c:lblAlgn val="ctr"/>
        <c:lblOffset val="100"/>
        <c:noMultiLvlLbl val="0"/>
      </c:catAx>
      <c:valAx>
        <c:axId val="153493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/>
                  <a:t>Assuming 2000=100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53493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Annual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894700244321106E-2"/>
          <c:y val="6.0681844371440544E-2"/>
          <c:w val="0.88591611118483504"/>
          <c:h val="0.79999227730728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PowerPoint]ATO for Figures'!$AD$120</c:f>
              <c:strCache>
                <c:ptCount val="1"/>
                <c:pt idx="0">
                  <c:v>2000-2010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PowerPoint]ATO for Figures'!$Q$121:$Q$122</c:f>
              <c:strCache>
                <c:ptCount val="2"/>
                <c:pt idx="0">
                  <c:v>Total Passenger Activity (billion pkm)</c:v>
                </c:pt>
                <c:pt idx="1">
                  <c:v>Total Freight Activity (billion tkm)</c:v>
                </c:pt>
              </c:strCache>
            </c:strRef>
          </c:cat>
          <c:val>
            <c:numRef>
              <c:f>'[Chart 2 in Microsoft PowerPoint]ATO for Figures'!$AD$121:$AD$122</c:f>
              <c:numCache>
                <c:formatCode>0.0%</c:formatCode>
                <c:ptCount val="2"/>
                <c:pt idx="0">
                  <c:v>4.4777342488061533E-2</c:v>
                </c:pt>
                <c:pt idx="1">
                  <c:v>5.0865643545830785E-2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5-3247-8A31-832B1FA6DF72}"/>
            </c:ext>
          </c:extLst>
        </c:ser>
        <c:ser>
          <c:idx val="1"/>
          <c:order val="1"/>
          <c:tx>
            <c:strRef>
              <c:f>'[Chart 2 in Microsoft PowerPoint]ATO for Figures'!$AE$120</c:f>
              <c:strCache>
                <c:ptCount val="1"/>
                <c:pt idx="0">
                  <c:v>2010-2015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PowerPoint]ATO for Figures'!$Q$121:$Q$122</c:f>
              <c:strCache>
                <c:ptCount val="2"/>
                <c:pt idx="0">
                  <c:v>Total Passenger Activity (billion pkm)</c:v>
                </c:pt>
                <c:pt idx="1">
                  <c:v>Total Freight Activity (billion tkm)</c:v>
                </c:pt>
              </c:strCache>
            </c:strRef>
          </c:cat>
          <c:val>
            <c:numRef>
              <c:f>'[Chart 2 in Microsoft PowerPoint]ATO for Figures'!$AE$121:$AE$122</c:f>
              <c:numCache>
                <c:formatCode>0.0%</c:formatCode>
                <c:ptCount val="2"/>
                <c:pt idx="0">
                  <c:v>3.6813057405972183E-2</c:v>
                </c:pt>
                <c:pt idx="1">
                  <c:v>5.4355072711112395E-2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5-3247-8A31-832B1FA6DF72}"/>
            </c:ext>
          </c:extLst>
        </c:ser>
        <c:ser>
          <c:idx val="2"/>
          <c:order val="2"/>
          <c:tx>
            <c:strRef>
              <c:f>'[Chart 2 in Microsoft PowerPoint]ATO for Figures'!$AF$120</c:f>
              <c:strCache>
                <c:ptCount val="1"/>
                <c:pt idx="0">
                  <c:v>2015-2020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PowerPoint]ATO for Figures'!$Q$121:$Q$122</c:f>
              <c:strCache>
                <c:ptCount val="2"/>
                <c:pt idx="0">
                  <c:v>Total Passenger Activity (billion pkm)</c:v>
                </c:pt>
                <c:pt idx="1">
                  <c:v>Total Freight Activity (billion tkm)</c:v>
                </c:pt>
              </c:strCache>
            </c:strRef>
          </c:cat>
          <c:val>
            <c:numRef>
              <c:f>'[Chart 2 in Microsoft PowerPoint]ATO for Figures'!$AF$121:$AF$122</c:f>
              <c:numCache>
                <c:formatCode>0.0%</c:formatCode>
                <c:ptCount val="2"/>
                <c:pt idx="0">
                  <c:v>2.023248946246925E-2</c:v>
                </c:pt>
                <c:pt idx="1">
                  <c:v>3.5211022387349633E-2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E5-3247-8A31-832B1FA6D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4174784"/>
        <c:axId val="1074178720"/>
      </c:barChart>
      <c:catAx>
        <c:axId val="10741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4178720"/>
        <c:crosses val="autoZero"/>
        <c:auto val="1"/>
        <c:lblAlgn val="ctr"/>
        <c:lblOffset val="100"/>
        <c:noMultiLvlLbl val="0"/>
      </c:catAx>
      <c:valAx>
        <c:axId val="107417872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741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PowerPoint]Mode share'!$D$119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6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share'!$D$120:$D$126</c:f>
              <c:numCache>
                <c:formatCode>0%</c:formatCode>
                <c:ptCount val="7"/>
                <c:pt idx="0">
                  <c:v>0.24342876494522217</c:v>
                </c:pt>
                <c:pt idx="1">
                  <c:v>0.44206635913527209</c:v>
                </c:pt>
                <c:pt idx="2">
                  <c:v>9.8788098914891168E-2</c:v>
                </c:pt>
                <c:pt idx="3">
                  <c:v>1.5406412899235174E-2</c:v>
                </c:pt>
                <c:pt idx="4">
                  <c:v>4.9604611389343536E-2</c:v>
                </c:pt>
                <c:pt idx="5">
                  <c:v>1.0007328625238624E-2</c:v>
                </c:pt>
                <c:pt idx="6">
                  <c:v>0.14069842409079727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6F-9E4B-9CB3-902448A4B534}"/>
            </c:ext>
          </c:extLst>
        </c:ser>
        <c:ser>
          <c:idx val="1"/>
          <c:order val="1"/>
          <c:tx>
            <c:strRef>
              <c:f>'[Chart 2 in Microsoft PowerPoint]Mode share'!$E$119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6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share'!$E$120:$E$126</c:f>
              <c:numCache>
                <c:formatCode>0%</c:formatCode>
                <c:ptCount val="7"/>
                <c:pt idx="0">
                  <c:v>0.23462268638630984</c:v>
                </c:pt>
                <c:pt idx="1">
                  <c:v>0.43426371381332418</c:v>
                </c:pt>
                <c:pt idx="2">
                  <c:v>0.11726991707258608</c:v>
                </c:pt>
                <c:pt idx="3">
                  <c:v>1.4911838515366482E-2</c:v>
                </c:pt>
                <c:pt idx="4">
                  <c:v>5.7871969006314916E-2</c:v>
                </c:pt>
                <c:pt idx="5">
                  <c:v>1.0979170573460579E-2</c:v>
                </c:pt>
                <c:pt idx="6">
                  <c:v>0.13008070463263813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6F-9E4B-9CB3-902448A4B534}"/>
            </c:ext>
          </c:extLst>
        </c:ser>
        <c:ser>
          <c:idx val="2"/>
          <c:order val="2"/>
          <c:tx>
            <c:strRef>
              <c:f>'[Chart 2 in Microsoft PowerPoint]Mode share'!$F$119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6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share'!$F$120:$F$126</c:f>
              <c:numCache>
                <c:formatCode>0%</c:formatCode>
                <c:ptCount val="7"/>
                <c:pt idx="0">
                  <c:v>0.24310177459588586</c:v>
                </c:pt>
                <c:pt idx="1">
                  <c:v>0.41374965883101256</c:v>
                </c:pt>
                <c:pt idx="2">
                  <c:v>0.13529603679072949</c:v>
                </c:pt>
                <c:pt idx="3">
                  <c:v>1.5104795767340973E-2</c:v>
                </c:pt>
                <c:pt idx="4">
                  <c:v>5.4509711617487772E-2</c:v>
                </c:pt>
                <c:pt idx="5">
                  <c:v>1.07969964321436E-2</c:v>
                </c:pt>
                <c:pt idx="6">
                  <c:v>0.12744102596539994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6F-9E4B-9CB3-902448A4B534}"/>
            </c:ext>
          </c:extLst>
        </c:ser>
        <c:ser>
          <c:idx val="3"/>
          <c:order val="3"/>
          <c:tx>
            <c:strRef>
              <c:f>'[Chart 2 in Microsoft PowerPoint]Mode share'!$G$119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share'!$G$120:$G$126</c:f>
              <c:numCache>
                <c:formatCode>0%</c:formatCode>
                <c:ptCount val="7"/>
                <c:pt idx="0">
                  <c:v>0.25672854328938838</c:v>
                </c:pt>
                <c:pt idx="1">
                  <c:v>0.3911614214329035</c:v>
                </c:pt>
                <c:pt idx="2">
                  <c:v>0.14018273981267432</c:v>
                </c:pt>
                <c:pt idx="3">
                  <c:v>1.4804555043394445E-2</c:v>
                </c:pt>
                <c:pt idx="4">
                  <c:v>5.5291814767229899E-2</c:v>
                </c:pt>
                <c:pt idx="5">
                  <c:v>1.0977605973178267E-2</c:v>
                </c:pt>
                <c:pt idx="6">
                  <c:v>0.13085331968123118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6F-9E4B-9CB3-902448A4B534}"/>
            </c:ext>
          </c:extLst>
        </c:ser>
        <c:ser>
          <c:idx val="4"/>
          <c:order val="4"/>
          <c:tx>
            <c:strRef>
              <c:f>'[Chart 2 in Microsoft PowerPoint]Mode share'!$H$119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share'!$H$120:$H$126</c:f>
              <c:numCache>
                <c:formatCode>0%</c:formatCode>
                <c:ptCount val="7"/>
                <c:pt idx="0">
                  <c:v>0.2644075119890178</c:v>
                </c:pt>
                <c:pt idx="1">
                  <c:v>0.38086759514246538</c:v>
                </c:pt>
                <c:pt idx="2">
                  <c:v>0.14571060408063444</c:v>
                </c:pt>
                <c:pt idx="3">
                  <c:v>1.4469833891243207E-2</c:v>
                </c:pt>
                <c:pt idx="4">
                  <c:v>5.5893341477038241E-2</c:v>
                </c:pt>
                <c:pt idx="5">
                  <c:v>1.1551936252222931E-2</c:v>
                </c:pt>
                <c:pt idx="6">
                  <c:v>0.12709917716737806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6F-9E4B-9CB3-902448A4B534}"/>
            </c:ext>
          </c:extLst>
        </c:ser>
        <c:ser>
          <c:idx val="5"/>
          <c:order val="5"/>
          <c:tx>
            <c:strRef>
              <c:f>'[Chart 2 in Microsoft PowerPoint]Mode share'!$I$119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PowerPoint]Mode share'!$C$120:$C$126</c:f>
              <c:strCache>
                <c:ptCount val="7"/>
                <c:pt idx="0">
                  <c:v>Light-duty vehicles (LDVs)</c:v>
                </c:pt>
                <c:pt idx="1">
                  <c:v>Buses</c:v>
                </c:pt>
                <c:pt idx="2">
                  <c:v>2-Wheelers</c:v>
                </c:pt>
                <c:pt idx="3">
                  <c:v>3-Wheelers</c:v>
                </c:pt>
                <c:pt idx="4">
                  <c:v>Domestic Aviation</c:v>
                </c:pt>
                <c:pt idx="5">
                  <c:v>waterways/shipping</c:v>
                </c:pt>
                <c:pt idx="6">
                  <c:v>Rail</c:v>
                </c:pt>
              </c:strCache>
            </c:strRef>
          </c:cat>
          <c:val>
            <c:numRef>
              <c:f>'[Chart 2 in Microsoft PowerPoint]Mode share'!$I$120:$I$126</c:f>
              <c:numCache>
                <c:formatCode>0%</c:formatCode>
                <c:ptCount val="7"/>
                <c:pt idx="0">
                  <c:v>0.27810709146968093</c:v>
                </c:pt>
                <c:pt idx="1">
                  <c:v>0.36508950094047538</c:v>
                </c:pt>
                <c:pt idx="2">
                  <c:v>0.14966329247701696</c:v>
                </c:pt>
                <c:pt idx="3">
                  <c:v>1.4132383142171042E-2</c:v>
                </c:pt>
                <c:pt idx="4">
                  <c:v>5.6220524080189259E-2</c:v>
                </c:pt>
                <c:pt idx="5">
                  <c:v>1.0408157383565807E-2</c:v>
                </c:pt>
                <c:pt idx="6">
                  <c:v>0.12637905050690088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6F-9E4B-9CB3-902448A4B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6543944"/>
        <c:axId val="776544928"/>
      </c:barChart>
      <c:catAx>
        <c:axId val="776543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6544928"/>
        <c:crosses val="autoZero"/>
        <c:auto val="1"/>
        <c:lblAlgn val="ctr"/>
        <c:lblOffset val="100"/>
        <c:noMultiLvlLbl val="0"/>
      </c:catAx>
      <c:valAx>
        <c:axId val="77654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PKM Mode Share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654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PowerPoint]Mode share'!$D$119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5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share'!$D$143:$D$146</c:f>
              <c:numCache>
                <c:formatCode>0.0%</c:formatCode>
                <c:ptCount val="4"/>
                <c:pt idx="0">
                  <c:v>0.52000691011292932</c:v>
                </c:pt>
                <c:pt idx="1">
                  <c:v>0.36315849704956632</c:v>
                </c:pt>
                <c:pt idx="2">
                  <c:v>0.1149073256539474</c:v>
                </c:pt>
                <c:pt idx="3">
                  <c:v>1.9272671835567927E-3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ED-F94E-911E-441219EF8A7D}"/>
            </c:ext>
          </c:extLst>
        </c:ser>
        <c:ser>
          <c:idx val="1"/>
          <c:order val="1"/>
          <c:tx>
            <c:strRef>
              <c:f>'[Chart in Microsoft PowerPoint]Mode share'!$E$119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5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share'!$E$143:$E$146</c:f>
              <c:numCache>
                <c:formatCode>0.0%</c:formatCode>
                <c:ptCount val="4"/>
                <c:pt idx="0">
                  <c:v>0.4897616831771211</c:v>
                </c:pt>
                <c:pt idx="1">
                  <c:v>0.35492823264228995</c:v>
                </c:pt>
                <c:pt idx="2">
                  <c:v>0.15318491180190869</c:v>
                </c:pt>
                <c:pt idx="3">
                  <c:v>2.1251723786802961E-3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ED-F94E-911E-441219EF8A7D}"/>
            </c:ext>
          </c:extLst>
        </c:ser>
        <c:ser>
          <c:idx val="2"/>
          <c:order val="2"/>
          <c:tx>
            <c:strRef>
              <c:f>'[Chart in Microsoft PowerPoint]Mode share'!$F$119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share'!$F$143:$F$146</c:f>
              <c:numCache>
                <c:formatCode>0.0%</c:formatCode>
                <c:ptCount val="4"/>
                <c:pt idx="0">
                  <c:v>0.48336067457854304</c:v>
                </c:pt>
                <c:pt idx="1">
                  <c:v>0.35170505025404686</c:v>
                </c:pt>
                <c:pt idx="2">
                  <c:v>0.16232049021273962</c:v>
                </c:pt>
                <c:pt idx="3">
                  <c:v>2.613784954670479E-3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ED-F94E-911E-441219EF8A7D}"/>
            </c:ext>
          </c:extLst>
        </c:ser>
        <c:ser>
          <c:idx val="3"/>
          <c:order val="3"/>
          <c:tx>
            <c:strRef>
              <c:f>'[Chart in Microsoft PowerPoint]Mode share'!$G$119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share'!$G$143:$G$146</c:f>
              <c:numCache>
                <c:formatCode>0.0%</c:formatCode>
                <c:ptCount val="4"/>
                <c:pt idx="0">
                  <c:v>0.46280556325568534</c:v>
                </c:pt>
                <c:pt idx="1">
                  <c:v>0.34912839397776968</c:v>
                </c:pt>
                <c:pt idx="2">
                  <c:v>0.18575317997327725</c:v>
                </c:pt>
                <c:pt idx="3">
                  <c:v>2.3128627932676943E-3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ED-F94E-911E-441219EF8A7D}"/>
            </c:ext>
          </c:extLst>
        </c:ser>
        <c:ser>
          <c:idx val="4"/>
          <c:order val="4"/>
          <c:tx>
            <c:strRef>
              <c:f>'[Chart in Microsoft PowerPoint]Mode share'!$H$119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share'!$H$143:$H$146</c:f>
              <c:numCache>
                <c:formatCode>0.0%</c:formatCode>
                <c:ptCount val="4"/>
                <c:pt idx="0">
                  <c:v>0.44437253364416235</c:v>
                </c:pt>
                <c:pt idx="1">
                  <c:v>0.34797465020270624</c:v>
                </c:pt>
                <c:pt idx="2">
                  <c:v>0.2054542471311506</c:v>
                </c:pt>
                <c:pt idx="3">
                  <c:v>2.1985690219807155E-3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ED-F94E-911E-441219EF8A7D}"/>
            </c:ext>
          </c:extLst>
        </c:ser>
        <c:ser>
          <c:idx val="5"/>
          <c:order val="5"/>
          <c:tx>
            <c:strRef>
              <c:f>'[Chart in Microsoft PowerPoint]Mode share'!$I$119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PowerPoint]Mode share'!$C$143:$C$146</c:f>
              <c:strCache>
                <c:ptCount val="4"/>
                <c:pt idx="0">
                  <c:v>Road</c:v>
                </c:pt>
                <c:pt idx="1">
                  <c:v>Rail</c:v>
                </c:pt>
                <c:pt idx="2">
                  <c:v>Inland waterways/shipping</c:v>
                </c:pt>
                <c:pt idx="3">
                  <c:v>Domestic Aviation</c:v>
                </c:pt>
              </c:strCache>
            </c:strRef>
          </c:cat>
          <c:val>
            <c:numRef>
              <c:f>'[Chart in Microsoft PowerPoint]Mode share'!$I$143:$I$146</c:f>
              <c:numCache>
                <c:formatCode>0.0%</c:formatCode>
                <c:ptCount val="4"/>
                <c:pt idx="0">
                  <c:v>0.43873369778673765</c:v>
                </c:pt>
                <c:pt idx="1">
                  <c:v>0.34856077976619826</c:v>
                </c:pt>
                <c:pt idx="2">
                  <c:v>0.21055342653639678</c:v>
                </c:pt>
                <c:pt idx="3">
                  <c:v>2.1520959106674483E-3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ED-F94E-911E-441219EF8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6543944"/>
        <c:axId val="776544928"/>
      </c:barChart>
      <c:catAx>
        <c:axId val="776543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6544928"/>
        <c:crosses val="autoZero"/>
        <c:auto val="1"/>
        <c:lblAlgn val="ctr"/>
        <c:lblOffset val="100"/>
        <c:noMultiLvlLbl val="0"/>
      </c:catAx>
      <c:valAx>
        <c:axId val="77654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Tonne-km Mode Share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654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PowerPoint]Global-Passenger'!$D$71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PowerPoint]Global-Passenger'!$C$72:$C$78</c:f>
              <c:strCache>
                <c:ptCount val="7"/>
                <c:pt idx="0">
                  <c:v>Bicycle</c:v>
                </c:pt>
                <c:pt idx="1">
                  <c:v>Walk</c:v>
                </c:pt>
                <c:pt idx="2">
                  <c:v>Motorcycle</c:v>
                </c:pt>
                <c:pt idx="3">
                  <c:v>LDV + taxi</c:v>
                </c:pt>
                <c:pt idx="4">
                  <c:v>Public Transit (formal)</c:v>
                </c:pt>
                <c:pt idx="5">
                  <c:v>Public transport - private/informal/3W</c:v>
                </c:pt>
                <c:pt idx="6">
                  <c:v>Shared Mobility</c:v>
                </c:pt>
              </c:strCache>
            </c:strRef>
          </c:cat>
          <c:val>
            <c:numRef>
              <c:f>'[Chart 2 in Microsoft PowerPoint]Global-Passenger'!$D$72:$D$78</c:f>
              <c:numCache>
                <c:formatCode>0.0%</c:formatCode>
                <c:ptCount val="7"/>
                <c:pt idx="0">
                  <c:v>2.2578733868611259E-2</c:v>
                </c:pt>
                <c:pt idx="1">
                  <c:v>0.13252849649062173</c:v>
                </c:pt>
                <c:pt idx="2">
                  <c:v>0.21830361246983865</c:v>
                </c:pt>
                <c:pt idx="3">
                  <c:v>0.24248151818936914</c:v>
                </c:pt>
                <c:pt idx="4">
                  <c:v>0.21096945787493357</c:v>
                </c:pt>
                <c:pt idx="5">
                  <c:v>0.15976219777974149</c:v>
                </c:pt>
                <c:pt idx="6">
                  <c:v>1.3375983326884201E-2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5-8F4A-B315-95EBF6BC347C}"/>
            </c:ext>
          </c:extLst>
        </c:ser>
        <c:ser>
          <c:idx val="1"/>
          <c:order val="1"/>
          <c:tx>
            <c:strRef>
              <c:f>'[Chart 2 in Microsoft PowerPoint]Global-Passenger'!$E$71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PowerPoint]Global-Passenger'!$C$72:$C$78</c:f>
              <c:strCache>
                <c:ptCount val="7"/>
                <c:pt idx="0">
                  <c:v>Bicycle</c:v>
                </c:pt>
                <c:pt idx="1">
                  <c:v>Walk</c:v>
                </c:pt>
                <c:pt idx="2">
                  <c:v>Motorcycle</c:v>
                </c:pt>
                <c:pt idx="3">
                  <c:v>LDV + taxi</c:v>
                </c:pt>
                <c:pt idx="4">
                  <c:v>Public Transit (formal)</c:v>
                </c:pt>
                <c:pt idx="5">
                  <c:v>Public transport - private/informal/3W</c:v>
                </c:pt>
                <c:pt idx="6">
                  <c:v>Shared Mobility</c:v>
                </c:pt>
              </c:strCache>
            </c:strRef>
          </c:cat>
          <c:val>
            <c:numRef>
              <c:f>'[Chart 2 in Microsoft PowerPoint]Global-Passenger'!$E$72:$E$78</c:f>
              <c:numCache>
                <c:formatCode>0.0%</c:formatCode>
                <c:ptCount val="7"/>
                <c:pt idx="0">
                  <c:v>3.3150270192550957E-2</c:v>
                </c:pt>
                <c:pt idx="1">
                  <c:v>0.12205677133660563</c:v>
                </c:pt>
                <c:pt idx="2">
                  <c:v>0.27429548863161918</c:v>
                </c:pt>
                <c:pt idx="3">
                  <c:v>0.28966045440098515</c:v>
                </c:pt>
                <c:pt idx="4">
                  <c:v>0.17531958643638842</c:v>
                </c:pt>
                <c:pt idx="5">
                  <c:v>8.3611946675443513E-2</c:v>
                </c:pt>
                <c:pt idx="6">
                  <c:v>2.1905482326407162E-2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5-8F4A-B315-95EBF6BC3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9118032"/>
        <c:axId val="949114424"/>
      </c:barChart>
      <c:catAx>
        <c:axId val="949118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9114424"/>
        <c:crosses val="autoZero"/>
        <c:auto val="1"/>
        <c:lblAlgn val="ctr"/>
        <c:lblOffset val="100"/>
        <c:noMultiLvlLbl val="0"/>
      </c:catAx>
      <c:valAx>
        <c:axId val="94911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PKM Mode Share in Urban Transport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911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PowerPoint]Figure 4'!$T$31</c:f>
              <c:strCache>
                <c:ptCount val="1"/>
                <c:pt idx="0">
                  <c:v>2005-2015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PowerPoint]Figure 4'!$D$32:$D$36</c:f>
              <c:strCache>
                <c:ptCount val="5"/>
                <c:pt idx="0">
                  <c:v>Western Asia</c:v>
                </c:pt>
                <c:pt idx="1">
                  <c:v>Southern Asia</c:v>
                </c:pt>
                <c:pt idx="2">
                  <c:v>South-Eastern Asia</c:v>
                </c:pt>
                <c:pt idx="3">
                  <c:v>Eastern Asia</c:v>
                </c:pt>
                <c:pt idx="4">
                  <c:v>Central Asia</c:v>
                </c:pt>
              </c:strCache>
            </c:strRef>
          </c:cat>
          <c:val>
            <c:numRef>
              <c:f>'[Chart in Microsoft PowerPoint]Figure 4'!$T$32:$T$36</c:f>
              <c:numCache>
                <c:formatCode>0.0%</c:formatCode>
                <c:ptCount val="5"/>
                <c:pt idx="0">
                  <c:v>-2.9332461288322897E-2</c:v>
                </c:pt>
                <c:pt idx="1">
                  <c:v>-1.3429044387927469E-2</c:v>
                </c:pt>
                <c:pt idx="2">
                  <c:v>-6.9656118838600234E-3</c:v>
                </c:pt>
                <c:pt idx="3">
                  <c:v>-6.4308606980313376E-3</c:v>
                </c:pt>
                <c:pt idx="4">
                  <c:v>-9.637404783880088E-3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8-2C40-A220-5CAF874BB43A}"/>
            </c:ext>
          </c:extLst>
        </c:ser>
        <c:ser>
          <c:idx val="1"/>
          <c:order val="1"/>
          <c:tx>
            <c:strRef>
              <c:f>'[Chart in Microsoft PowerPoint]Figure 4'!$U$31</c:f>
              <c:strCache>
                <c:ptCount val="1"/>
                <c:pt idx="0">
                  <c:v>2015-2019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PowerPoint]Figure 4'!$D$32:$D$36</c:f>
              <c:strCache>
                <c:ptCount val="5"/>
                <c:pt idx="0">
                  <c:v>Western Asia</c:v>
                </c:pt>
                <c:pt idx="1">
                  <c:v>Southern Asia</c:v>
                </c:pt>
                <c:pt idx="2">
                  <c:v>South-Eastern Asia</c:v>
                </c:pt>
                <c:pt idx="3">
                  <c:v>Eastern Asia</c:v>
                </c:pt>
                <c:pt idx="4">
                  <c:v>Central Asia</c:v>
                </c:pt>
              </c:strCache>
            </c:strRef>
          </c:cat>
          <c:val>
            <c:numRef>
              <c:f>'[Chart in Microsoft PowerPoint]Figure 4'!$U$32:$U$36</c:f>
              <c:numCache>
                <c:formatCode>0.0%</c:formatCode>
                <c:ptCount val="5"/>
                <c:pt idx="0">
                  <c:v>-6.4815848917743057E-3</c:v>
                </c:pt>
                <c:pt idx="1">
                  <c:v>-1.5825017295251209E-2</c:v>
                </c:pt>
                <c:pt idx="2">
                  <c:v>-8.9624011383889757E-3</c:v>
                </c:pt>
                <c:pt idx="3">
                  <c:v>-2.5867669838460783E-2</c:v>
                </c:pt>
                <c:pt idx="4">
                  <c:v>-2.0458765259154799E-2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8-2C40-A220-5CAF874BB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4462464"/>
        <c:axId val="814467712"/>
      </c:barChart>
      <c:catAx>
        <c:axId val="81446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14467712"/>
        <c:crosses val="autoZero"/>
        <c:auto val="1"/>
        <c:lblAlgn val="ctr"/>
        <c:lblOffset val="100"/>
        <c:noMultiLvlLbl val="0"/>
      </c:catAx>
      <c:valAx>
        <c:axId val="81446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Annual Growth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1446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9525">
                <a:solidFill>
                  <a:srgbClr val="002060"/>
                </a:solidFill>
              </a:ln>
              <a:effectLst/>
            </c:spPr>
          </c:marker>
          <c:dPt>
            <c:idx val="16"/>
            <c:marker>
              <c:symbol val="circle"/>
              <c:size val="9"/>
              <c:spPr>
                <a:solidFill>
                  <a:srgbClr val="FFC00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AA2-E742-94C7-1D0CED954CC8}"/>
              </c:ext>
            </c:extLst>
          </c:dPt>
          <c:dLbls>
            <c:dLbl>
              <c:idx val="0"/>
              <c:layout>
                <c:manualLayout>
                  <c:x val="-0.10985998515435111"/>
                  <c:y val="-8.5170084964675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Clean Air Asia-2008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AA2-E742-94C7-1D0CED954CC8}"/>
                </c:ext>
              </c:extLst>
            </c:dLbl>
            <c:dLbl>
              <c:idx val="1"/>
              <c:layout>
                <c:manualLayout>
                  <c:x val="-8.6149737290232439E-2"/>
                  <c:y val="-4.12775823970620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ITPS-2011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AA2-E742-94C7-1D0CED954CC8}"/>
                </c:ext>
              </c:extLst>
            </c:dLbl>
            <c:dLbl>
              <c:idx val="2"/>
              <c:layout>
                <c:manualLayout>
                  <c:x val="-7.0336391437308868E-2"/>
                  <c:y val="-4.36681222707423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ICCT-2012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AA2-E742-94C7-1D0CED954CC8}"/>
                </c:ext>
              </c:extLst>
            </c:dLbl>
            <c:dLbl>
              <c:idx val="3"/>
              <c:layout>
                <c:manualLayout>
                  <c:x val="-3.5168195718654434E-2"/>
                  <c:y val="-5.02183406113537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TRL, UC-Davs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AA2-E742-94C7-1D0CED954CC8}"/>
                </c:ext>
              </c:extLst>
            </c:dLbl>
            <c:dLbl>
              <c:idx val="4"/>
              <c:layout>
                <c:manualLayout>
                  <c:x val="-0.15902140672782875"/>
                  <c:y val="-3.05676855895196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ICCT-2017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AA2-E742-94C7-1D0CED954CC8}"/>
                </c:ext>
              </c:extLst>
            </c:dLbl>
            <c:dLbl>
              <c:idx val="5"/>
              <c:layout>
                <c:manualLayout>
                  <c:x val="-7.492354740061162E-2"/>
                  <c:y val="-5.4585152838427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IEA-ETP,2017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AA2-E742-94C7-1D0CED954CC8}"/>
                </c:ext>
              </c:extLst>
            </c:dLbl>
            <c:dLbl>
              <c:idx val="6"/>
              <c:layout>
                <c:manualLayout>
                  <c:x val="-3.0581039755351681E-2"/>
                  <c:y val="-4.36681222707423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GCAM-Low Policy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AA2-E742-94C7-1D0CED954CC8}"/>
                </c:ext>
              </c:extLst>
            </c:dLbl>
            <c:dLbl>
              <c:idx val="7"/>
              <c:layout>
                <c:manualLayout>
                  <c:x val="-5.748611260921152E-2"/>
                  <c:y val="1.78737039058236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GCAM-Paris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AA2-E742-94C7-1D0CED954CC8}"/>
                </c:ext>
              </c:extLst>
            </c:dLbl>
            <c:dLbl>
              <c:idx val="8"/>
              <c:layout>
                <c:manualLayout>
                  <c:x val="-0.19571865443425071"/>
                  <c:y val="-1.52838427947598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Remap-Planned Energy Scenario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AA2-E742-94C7-1D0CED954CC8}"/>
                </c:ext>
              </c:extLst>
            </c:dLbl>
            <c:dLbl>
              <c:idx val="9"/>
              <c:layout>
                <c:manualLayout>
                  <c:x val="-1.0703363914373088E-2"/>
                  <c:y val="-6.11353711790392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SLOCAT,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0AA2-E742-94C7-1D0CED954CC8}"/>
                </c:ext>
              </c:extLst>
            </c:dLbl>
            <c:dLbl>
              <c:idx val="10"/>
              <c:layout>
                <c:manualLayout>
                  <c:x val="-0.16819571865443425"/>
                  <c:y val="4.14847161572051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APEC-Energy Outlook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0AA2-E742-94C7-1D0CED954CC8}"/>
                </c:ext>
              </c:extLst>
            </c:dLbl>
            <c:dLbl>
              <c:idx val="11"/>
              <c:layout>
                <c:manualLayout>
                  <c:x val="-3.3271719038817142E-2"/>
                  <c:y val="3.95256916996047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GECO-2020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0AA2-E742-94C7-1D0CED954CC8}"/>
                </c:ext>
              </c:extLst>
            </c:dLbl>
            <c:dLbl>
              <c:idx val="12"/>
              <c:layout>
                <c:manualLayout>
                  <c:x val="2.832782685898089E-2"/>
                  <c:y val="1.9825402259500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GAINS,2020 (WEO-2016)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0AA2-E742-94C7-1D0CED954CC8}"/>
                </c:ext>
              </c:extLst>
            </c:dLbl>
            <c:dLbl>
              <c:idx val="13"/>
              <c:layout>
                <c:manualLayout>
                  <c:x val="4.770386150361342E-3"/>
                  <c:y val="7.36306229048101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DNV-2020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0AA2-E742-94C7-1D0CED954CC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DNV-2021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0AA2-E742-94C7-1D0CED954CC8}"/>
                </c:ext>
              </c:extLst>
            </c:dLbl>
            <c:dLbl>
              <c:idx val="15"/>
              <c:layout>
                <c:manualLayout>
                  <c:x val="-3.0581039755351682E-3"/>
                  <c:y val="-5.45851528384279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ITF-Outlook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0AA2-E742-94C7-1D0CED954CC8}"/>
                </c:ext>
              </c:extLst>
            </c:dLbl>
            <c:dLbl>
              <c:idx val="16"/>
              <c:layout>
                <c:manualLayout>
                  <c:x val="1.6635859519408502E-2"/>
                  <c:y val="4.15019762845849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AA2-E742-94C7-1D0CED954C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'[Chart 2 in Microsoft PowerPoint]BAU'!$D$155:$D$171</c:f>
              <c:numCache>
                <c:formatCode>General</c:formatCode>
                <c:ptCount val="17"/>
                <c:pt idx="0">
                  <c:v>2008</c:v>
                </c:pt>
                <c:pt idx="1">
                  <c:v>2011</c:v>
                </c:pt>
                <c:pt idx="2">
                  <c:v>2012</c:v>
                </c:pt>
                <c:pt idx="3">
                  <c:v>2016</c:v>
                </c:pt>
                <c:pt idx="4">
                  <c:v>2017</c:v>
                </c:pt>
                <c:pt idx="5">
                  <c:v>2017</c:v>
                </c:pt>
                <c:pt idx="6">
                  <c:v>2018</c:v>
                </c:pt>
                <c:pt idx="7">
                  <c:v>2018</c:v>
                </c:pt>
                <c:pt idx="8">
                  <c:v>2018</c:v>
                </c:pt>
                <c:pt idx="9">
                  <c:v>2019</c:v>
                </c:pt>
                <c:pt idx="10">
                  <c:v>2019</c:v>
                </c:pt>
                <c:pt idx="11">
                  <c:v>2020</c:v>
                </c:pt>
                <c:pt idx="12">
                  <c:v>2020</c:v>
                </c:pt>
                <c:pt idx="13">
                  <c:v>2020</c:v>
                </c:pt>
                <c:pt idx="14">
                  <c:v>2021</c:v>
                </c:pt>
                <c:pt idx="15">
                  <c:v>2021</c:v>
                </c:pt>
                <c:pt idx="16">
                  <c:v>2022</c:v>
                </c:pt>
              </c:numCache>
            </c:numRef>
          </c:xVal>
          <c:yVal>
            <c:numRef>
              <c:f>'[Chart 2 in Microsoft PowerPoint]BAU'!$F$155:$F$171</c:f>
              <c:numCache>
                <c:formatCode>0.0%</c:formatCode>
                <c:ptCount val="17"/>
                <c:pt idx="0">
                  <c:v>4.5990713126949023E-2</c:v>
                </c:pt>
                <c:pt idx="1">
                  <c:v>4.6541842044691917E-2</c:v>
                </c:pt>
                <c:pt idx="2">
                  <c:v>5.0190375327175962E-2</c:v>
                </c:pt>
                <c:pt idx="3">
                  <c:v>4.6541842044691917E-2</c:v>
                </c:pt>
                <c:pt idx="4">
                  <c:v>3.5781800841774292E-2</c:v>
                </c:pt>
                <c:pt idx="5">
                  <c:v>3.9287420481437962E-2</c:v>
                </c:pt>
                <c:pt idx="6">
                  <c:v>3.5639479572152633E-2</c:v>
                </c:pt>
                <c:pt idx="7">
                  <c:v>3.511447345898544E-2</c:v>
                </c:pt>
                <c:pt idx="8">
                  <c:v>3.0003069388329084E-2</c:v>
                </c:pt>
                <c:pt idx="9">
                  <c:v>3.991510869154391E-2</c:v>
                </c:pt>
                <c:pt idx="10">
                  <c:v>2.9168444413582462E-2</c:v>
                </c:pt>
                <c:pt idx="11">
                  <c:v>2.6779070500034585E-2</c:v>
                </c:pt>
                <c:pt idx="12">
                  <c:v>3.3000000000000002E-2</c:v>
                </c:pt>
                <c:pt idx="13">
                  <c:v>3.4947236089136302E-2</c:v>
                </c:pt>
                <c:pt idx="14">
                  <c:v>3.6570776084959844E-2</c:v>
                </c:pt>
                <c:pt idx="15">
                  <c:v>3.7353140736617219E-2</c:v>
                </c:pt>
                <c:pt idx="16">
                  <c:v>2.9046989045896865E-2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AA2-E742-94C7-1D0CED954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5663592"/>
        <c:axId val="755664576"/>
      </c:scatterChart>
      <c:valAx>
        <c:axId val="755663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55664576"/>
        <c:crosses val="autoZero"/>
        <c:crossBetween val="midCat"/>
      </c:valAx>
      <c:valAx>
        <c:axId val="75566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AAGR,Asia Transport CO2 Emissions, 2000-2030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55663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'fossil fuel subsidy'!$A$50</c:f>
              <c:strCache>
                <c:ptCount val="1"/>
                <c:pt idx="0">
                  <c:v>Asia-Pacific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'fossil fuel subsidy'!$B$49:$C$49</c:f>
              <c:strCache>
                <c:ptCount val="2"/>
                <c:pt idx="0">
                  <c:v>2010-2015</c:v>
                </c:pt>
                <c:pt idx="1">
                  <c:v>2016-2021</c:v>
                </c:pt>
              </c:strCache>
            </c:strRef>
          </c:cat>
          <c:val>
            <c:numRef>
              <c:f>'fossil fuel subsidy'!$B$50:$C$50</c:f>
              <c:numCache>
                <c:formatCode>_(* #,##0_);_(* \(#,##0\);_(* "-"??_);_(@_)</c:formatCode>
                <c:ptCount val="2"/>
                <c:pt idx="0">
                  <c:v>586.75702356845977</c:v>
                </c:pt>
                <c:pt idx="1">
                  <c:v>251.69728446998283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A-804F-80C2-1295297BC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39723712"/>
        <c:axId val="1239845840"/>
      </c:barChart>
      <c:lineChart>
        <c:grouping val="standard"/>
        <c:varyColors val="0"/>
        <c:ser>
          <c:idx val="1"/>
          <c:order val="1"/>
          <c:tx>
            <c:strRef>
              <c:f>'fossil fuel subsidy'!$A$51</c:f>
              <c:strCache>
                <c:ptCount val="1"/>
                <c:pt idx="0">
                  <c:v>Crude Oil Price, Brent Spot Average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4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'fossil fuel subsidy'!$B$49:$C$49</c:f>
              <c:strCache>
                <c:ptCount val="2"/>
                <c:pt idx="0">
                  <c:v>2010-2015</c:v>
                </c:pt>
                <c:pt idx="1">
                  <c:v>2016-2021</c:v>
                </c:pt>
              </c:strCache>
            </c:strRef>
          </c:cat>
          <c:val>
            <c:numRef>
              <c:f>'fossil fuel subsidy'!$B$51:$C$51</c:f>
              <c:numCache>
                <c:formatCode>General</c:formatCode>
                <c:ptCount val="2"/>
                <c:pt idx="0">
                  <c:v>93</c:v>
                </c:pt>
                <c:pt idx="1">
                  <c:v>57.67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DA-804F-80C2-1295297BC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655430479"/>
        <c:axId val="656107631"/>
      </c:lineChart>
      <c:catAx>
        <c:axId val="123972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9845840"/>
        <c:crosses val="autoZero"/>
        <c:auto val="1"/>
        <c:lblAlgn val="ctr"/>
        <c:lblOffset val="100"/>
        <c:noMultiLvlLbl val="0"/>
      </c:catAx>
      <c:valAx>
        <c:axId val="123984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Billion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9723712"/>
        <c:crosses val="autoZero"/>
        <c:crossBetween val="between"/>
      </c:valAx>
      <c:valAx>
        <c:axId val="65610763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Dollars per barrel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5430479"/>
        <c:crosses val="max"/>
        <c:crossBetween val="between"/>
      </c:valAx>
      <c:catAx>
        <c:axId val="6554304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61076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3 in Microsoft PowerPoint]Sheet1'!$A$6:$B$6</c:f>
              <c:strCache>
                <c:ptCount val="2"/>
                <c:pt idx="0">
                  <c:v>Asia (excld Central Asia)</c:v>
                </c:pt>
                <c:pt idx="1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3 in Microsoft PowerPoint]Sheet1'!$C$2:$F$2</c:f>
              <c:strCache>
                <c:ptCount val="4"/>
                <c:pt idx="0">
                  <c:v>Oil</c:v>
                </c:pt>
                <c:pt idx="1">
                  <c:v>Natural gas</c:v>
                </c:pt>
                <c:pt idx="2">
                  <c:v>Biofuel</c:v>
                </c:pt>
                <c:pt idx="3">
                  <c:v>Electricity</c:v>
                </c:pt>
              </c:strCache>
            </c:strRef>
          </c:cat>
          <c:val>
            <c:numRef>
              <c:f>'[Chart 3 in Microsoft PowerPoint]Sheet1'!$C$6:$F$6</c:f>
              <c:numCache>
                <c:formatCode>0%</c:formatCode>
                <c:ptCount val="4"/>
                <c:pt idx="0">
                  <c:v>0.97909589756989812</c:v>
                </c:pt>
                <c:pt idx="1">
                  <c:v>1.3065064018813691E-3</c:v>
                </c:pt>
                <c:pt idx="2">
                  <c:v>1.9597596028220538E-4</c:v>
                </c:pt>
                <c:pt idx="3">
                  <c:v>1.9401620067938333E-2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8-F64E-AB0B-881E9CB862B7}"/>
            </c:ext>
          </c:extLst>
        </c:ser>
        <c:ser>
          <c:idx val="1"/>
          <c:order val="1"/>
          <c:tx>
            <c:strRef>
              <c:f>'[Chart 3 in Microsoft PowerPoint]Sheet1'!$A$7:$B$7</c:f>
              <c:strCache>
                <c:ptCount val="2"/>
                <c:pt idx="0">
                  <c:v>Asia (excld Central Asia)</c:v>
                </c:pt>
                <c:pt idx="1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3 in Microsoft PowerPoint]Sheet1'!$C$2:$F$2</c:f>
              <c:strCache>
                <c:ptCount val="4"/>
                <c:pt idx="0">
                  <c:v>Oil</c:v>
                </c:pt>
                <c:pt idx="1">
                  <c:v>Natural gas</c:v>
                </c:pt>
                <c:pt idx="2">
                  <c:v>Biofuel</c:v>
                </c:pt>
                <c:pt idx="3">
                  <c:v>Electricity</c:v>
                </c:pt>
              </c:strCache>
            </c:strRef>
          </c:cat>
          <c:val>
            <c:numRef>
              <c:f>'[Chart 3 in Microsoft PowerPoint]Sheet1'!$C$7:$F$7</c:f>
              <c:numCache>
                <c:formatCode>0%</c:formatCode>
                <c:ptCount val="4"/>
                <c:pt idx="0">
                  <c:v>0.92469299701294394</c:v>
                </c:pt>
                <c:pt idx="1">
                  <c:v>4.3113176236309329E-2</c:v>
                </c:pt>
                <c:pt idx="2">
                  <c:v>8.2973780285429798E-3</c:v>
                </c:pt>
                <c:pt idx="3">
                  <c:v>2.3896448722203784E-2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8-F64E-AB0B-881E9CB862B7}"/>
            </c:ext>
          </c:extLst>
        </c:ser>
        <c:ser>
          <c:idx val="2"/>
          <c:order val="2"/>
          <c:tx>
            <c:strRef>
              <c:f>'[Chart 3 in Microsoft PowerPoint]Sheet1'!$A$8:$B$8</c:f>
              <c:strCache>
                <c:ptCount val="2"/>
                <c:pt idx="0">
                  <c:v>Asia (excld Central Asia)</c:v>
                </c:pt>
                <c:pt idx="1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3 in Microsoft PowerPoint]Sheet1'!$C$2:$F$2</c:f>
              <c:strCache>
                <c:ptCount val="4"/>
                <c:pt idx="0">
                  <c:v>Oil</c:v>
                </c:pt>
                <c:pt idx="1">
                  <c:v>Natural gas</c:v>
                </c:pt>
                <c:pt idx="2">
                  <c:v>Biofuel</c:v>
                </c:pt>
                <c:pt idx="3">
                  <c:v>Electricity</c:v>
                </c:pt>
              </c:strCache>
            </c:strRef>
          </c:cat>
          <c:val>
            <c:numRef>
              <c:f>'[Chart 3 in Microsoft PowerPoint]Sheet1'!$C$8:$F$8</c:f>
              <c:numCache>
                <c:formatCode>0%</c:formatCode>
                <c:ptCount val="4"/>
                <c:pt idx="0">
                  <c:v>0.89852503639931636</c:v>
                </c:pt>
                <c:pt idx="1">
                  <c:v>5.1813635500411473E-2</c:v>
                </c:pt>
                <c:pt idx="2">
                  <c:v>1.8674431854149524E-2</c:v>
                </c:pt>
                <c:pt idx="3">
                  <c:v>3.0986896246122681E-2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8-F64E-AB0B-881E9CB86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7361456"/>
        <c:axId val="977363096"/>
      </c:barChart>
      <c:catAx>
        <c:axId val="977361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7363096"/>
        <c:crosses val="autoZero"/>
        <c:auto val="1"/>
        <c:lblAlgn val="ctr"/>
        <c:lblOffset val="100"/>
        <c:noMultiLvlLbl val="0"/>
      </c:catAx>
      <c:valAx>
        <c:axId val="9773630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Share in Transport Energy Consumption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736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1199594727096828E-2"/>
          <c:y val="1.4746468153144201E-2"/>
          <c:w val="0.90797218185886552"/>
          <c:h val="4.53637742753088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b="1"/>
              <a:t>Average Annual Growth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PowerPoint]Sheet1'!$H$3</c:f>
              <c:strCache>
                <c:ptCount val="1"/>
                <c:pt idx="0">
                  <c:v>2000-2015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PowerPoint]Sheet1'!$I$2:$L$2</c:f>
              <c:strCache>
                <c:ptCount val="4"/>
                <c:pt idx="0">
                  <c:v>Oil</c:v>
                </c:pt>
                <c:pt idx="1">
                  <c:v>Natural Gas</c:v>
                </c:pt>
                <c:pt idx="2">
                  <c:v>Biofuel</c:v>
                </c:pt>
                <c:pt idx="3">
                  <c:v>Electricity</c:v>
                </c:pt>
              </c:strCache>
            </c:strRef>
          </c:cat>
          <c:val>
            <c:numRef>
              <c:f>'[Chart in Microsoft PowerPoint]Sheet1'!$I$3:$L$3</c:f>
              <c:numCache>
                <c:formatCode>0.0%</c:formatCode>
                <c:ptCount val="4"/>
                <c:pt idx="0">
                  <c:v>4.2197917556961562E-2</c:v>
                </c:pt>
                <c:pt idx="1">
                  <c:v>0.32080471427468416</c:v>
                </c:pt>
                <c:pt idx="2">
                  <c:v>0.34293373497766355</c:v>
                </c:pt>
                <c:pt idx="3">
                  <c:v>6.0811949375740415E-2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7-824E-9783-834E7983DD86}"/>
            </c:ext>
          </c:extLst>
        </c:ser>
        <c:ser>
          <c:idx val="1"/>
          <c:order val="1"/>
          <c:tx>
            <c:strRef>
              <c:f>'[Chart in Microsoft PowerPoint]Sheet1'!$H$4</c:f>
              <c:strCache>
                <c:ptCount val="1"/>
                <c:pt idx="0">
                  <c:v>2015-2020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PowerPoint]Sheet1'!$I$2:$L$2</c:f>
              <c:strCache>
                <c:ptCount val="4"/>
                <c:pt idx="0">
                  <c:v>Oil</c:v>
                </c:pt>
                <c:pt idx="1">
                  <c:v>Natural Gas</c:v>
                </c:pt>
                <c:pt idx="2">
                  <c:v>Biofuel</c:v>
                </c:pt>
                <c:pt idx="3">
                  <c:v>Electricity</c:v>
                </c:pt>
              </c:strCache>
            </c:strRef>
          </c:cat>
          <c:val>
            <c:numRef>
              <c:f>'[Chart in Microsoft PowerPoint]Sheet1'!$I$4:$L$4</c:f>
              <c:numCache>
                <c:formatCode>0.0%</c:formatCode>
                <c:ptCount val="4"/>
                <c:pt idx="0">
                  <c:v>3.7547633684740234E-3</c:v>
                </c:pt>
                <c:pt idx="1">
                  <c:v>4.7340519085577792E-2</c:v>
                </c:pt>
                <c:pt idx="2">
                  <c:v>0.18735996267868416</c:v>
                </c:pt>
                <c:pt idx="3">
                  <c:v>6.3383798178019646E-2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7-824E-9783-834E7983D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2363488"/>
        <c:axId val="962363816"/>
      </c:barChart>
      <c:catAx>
        <c:axId val="962363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62363816"/>
        <c:crosses val="autoZero"/>
        <c:auto val="1"/>
        <c:lblAlgn val="ctr"/>
        <c:lblOffset val="100"/>
        <c:noMultiLvlLbl val="0"/>
      </c:catAx>
      <c:valAx>
        <c:axId val="962363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96236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2"/>
      </a:solidFill>
    </a:ln>
    <a:effectLst/>
  </c:spPr>
  <c:txPr>
    <a:bodyPr/>
    <a:lstStyle/>
    <a:p>
      <a:pPr>
        <a:defRPr sz="9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'rail electrification'!$A$2</c:f>
              <c:strCache>
                <c:ptCount val="1"/>
                <c:pt idx="0">
                  <c:v>ATO Weighted 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'rail electrification'!$B$1:$E$1</c:f>
              <c:strCache>
                <c:ptCount val="4"/>
                <c:pt idx="0">
                  <c:v>2000</c:v>
                </c:pt>
                <c:pt idx="1">
                  <c:v>2010</c:v>
                </c:pt>
                <c:pt idx="2">
                  <c:v>2015</c:v>
                </c:pt>
                <c:pt idx="3">
                  <c:v>2020</c:v>
                </c:pt>
              </c:strCache>
            </c:strRef>
          </c:cat>
          <c:val>
            <c:numRef>
              <c:f>'rail electrification'!$B$2:$E$2</c:f>
              <c:numCache>
                <c:formatCode>0%</c:formatCode>
                <c:ptCount val="4"/>
                <c:pt idx="0">
                  <c:v>0.33067879792637034</c:v>
                </c:pt>
                <c:pt idx="1">
                  <c:v>0.39093644367424057</c:v>
                </c:pt>
                <c:pt idx="2">
                  <c:v>0.45788310692291923</c:v>
                </c:pt>
                <c:pt idx="3">
                  <c:v>0.59006947311719682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4-D740-869E-F3BC7F7F5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6137919"/>
        <c:axId val="390482943"/>
      </c:barChart>
      <c:catAx>
        <c:axId val="48613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482943"/>
        <c:crosses val="autoZero"/>
        <c:auto val="1"/>
        <c:lblAlgn val="ctr"/>
        <c:lblOffset val="100"/>
        <c:noMultiLvlLbl val="0"/>
      </c:catAx>
      <c:valAx>
        <c:axId val="39048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Share of Electrification in Railways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6137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Electric!$C$7:$H$7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Electric!$C$8:$H$8</c:f>
              <c:numCache>
                <c:formatCode>General</c:formatCode>
                <c:ptCount val="6"/>
                <c:pt idx="0">
                  <c:v>0.74093774242090993</c:v>
                </c:pt>
                <c:pt idx="1">
                  <c:v>1.0385220672606312</c:v>
                </c:pt>
                <c:pt idx="2">
                  <c:v>2.7870190779720918</c:v>
                </c:pt>
                <c:pt idx="3">
                  <c:v>3.8814603897021698</c:v>
                </c:pt>
                <c:pt idx="4">
                  <c:v>4.6891580900000003</c:v>
                </c:pt>
                <c:pt idx="5">
                  <c:v>7.78386288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45-544C-A6AF-ADA84769D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737617768"/>
        <c:axId val="737618752"/>
      </c:barChart>
      <c:catAx>
        <c:axId val="737617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7618752"/>
        <c:crosses val="autoZero"/>
        <c:auto val="1"/>
        <c:lblAlgn val="ctr"/>
        <c:lblOffset val="100"/>
        <c:noMultiLvlLbl val="0"/>
      </c:catAx>
      <c:valAx>
        <c:axId val="73761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Estimated EV Fleet in Asia - Million Vehicles (Excluding 2&amp;3 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7617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'[policy indicators.xlsx]Sheet3'!$A$37</c:f>
              <c:strCache>
                <c:ptCount val="1"/>
                <c:pt idx="0">
                  <c:v>% of ATO economies with Biofuel mandate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'[policy indicators.xlsx]Sheet3'!$B$35:$C$35</c:f>
              <c:numCache>
                <c:formatCode>General</c:formatCode>
                <c:ptCount val="2"/>
                <c:pt idx="0">
                  <c:v>2015</c:v>
                </c:pt>
                <c:pt idx="1">
                  <c:v>2020</c:v>
                </c:pt>
              </c:numCache>
            </c:numRef>
          </c:cat>
          <c:val>
            <c:numRef>
              <c:f>'[policy indicators.xlsx]Sheet3'!$B$37:$C$37</c:f>
              <c:numCache>
                <c:formatCode>0%</c:formatCode>
                <c:ptCount val="2"/>
                <c:pt idx="0">
                  <c:v>0.17647058823529413</c:v>
                </c:pt>
                <c:pt idx="1">
                  <c:v>0.21568627450980393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0-423A-B5F4-95C7F6EF93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2363104"/>
        <c:axId val="562361856"/>
      </c:barChart>
      <c:catAx>
        <c:axId val="56236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62361856"/>
        <c:crosses val="autoZero"/>
        <c:auto val="1"/>
        <c:lblAlgn val="ctr"/>
        <c:lblOffset val="100"/>
        <c:noMultiLvlLbl val="0"/>
      </c:catAx>
      <c:valAx>
        <c:axId val="56236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6236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'ATO for Figures'!$R$253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'ATO for Figures'!$O$254:$Q$263</c:f>
              <c:multiLvlStrCache>
                <c:ptCount val="10"/>
                <c:lvl>
                  <c:pt idx="0">
                    <c:v>LDV</c:v>
                  </c:pt>
                  <c:pt idx="1">
                    <c:v>Bus</c:v>
                  </c:pt>
                  <c:pt idx="2">
                    <c:v>2W+3W</c:v>
                  </c:pt>
                  <c:pt idx="3">
                    <c:v>Domestic Aviation</c:v>
                  </c:pt>
                  <c:pt idx="4">
                    <c:v>Inland waterways/shipping</c:v>
                  </c:pt>
                  <c:pt idx="5">
                    <c:v>Passenger Rail</c:v>
                  </c:pt>
                  <c:pt idx="6">
                    <c:v>Freight Road</c:v>
                  </c:pt>
                  <c:pt idx="7">
                    <c:v>Freight Rail</c:v>
                  </c:pt>
                  <c:pt idx="8">
                    <c:v>Freight Inland waterways/shipping</c:v>
                  </c:pt>
                  <c:pt idx="9">
                    <c:v>Freight Domestic Aviation</c:v>
                  </c:pt>
                </c:lvl>
                <c:lvl>
                  <c:pt idx="0">
                    <c:v>Passenger (g/pkm)</c:v>
                  </c:pt>
                  <c:pt idx="6">
                    <c:v>Freight (g/tonne-km)</c:v>
                  </c:pt>
                </c:lvl>
              </c:multiLvlStrCache>
            </c:multiLvlStrRef>
          </c:cat>
          <c:val>
            <c:numRef>
              <c:f>'ATO for Figures'!$R$254:$R$263</c:f>
              <c:numCache>
                <c:formatCode>0</c:formatCode>
                <c:ptCount val="10"/>
                <c:pt idx="0">
                  <c:v>223.63072691478436</c:v>
                </c:pt>
                <c:pt idx="1">
                  <c:v>44.157195824767413</c:v>
                </c:pt>
                <c:pt idx="2" formatCode="General">
                  <c:v>62.71220811994359</c:v>
                </c:pt>
                <c:pt idx="3">
                  <c:v>234.262152363529</c:v>
                </c:pt>
                <c:pt idx="4">
                  <c:v>85.51147635973615</c:v>
                </c:pt>
                <c:pt idx="5">
                  <c:v>12.402069105476636</c:v>
                </c:pt>
                <c:pt idx="6">
                  <c:v>233.21091783850676</c:v>
                </c:pt>
                <c:pt idx="7">
                  <c:v>27.099762879381085</c:v>
                </c:pt>
                <c:pt idx="8">
                  <c:v>14.7020501081092</c:v>
                </c:pt>
                <c:pt idx="9">
                  <c:v>292.00774848838489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7-4DC6-A832-4C5BE96A07A6}"/>
            </c:ext>
          </c:extLst>
        </c:ser>
        <c:ser>
          <c:idx val="1"/>
          <c:order val="1"/>
          <c:tx>
            <c:strRef>
              <c:f>'ATO for Figures'!$S$253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'ATO for Figures'!$O$254:$Q$263</c:f>
              <c:multiLvlStrCache>
                <c:ptCount val="10"/>
                <c:lvl>
                  <c:pt idx="0">
                    <c:v>LDV</c:v>
                  </c:pt>
                  <c:pt idx="1">
                    <c:v>Bus</c:v>
                  </c:pt>
                  <c:pt idx="2">
                    <c:v>2W+3W</c:v>
                  </c:pt>
                  <c:pt idx="3">
                    <c:v>Domestic Aviation</c:v>
                  </c:pt>
                  <c:pt idx="4">
                    <c:v>Inland waterways/shipping</c:v>
                  </c:pt>
                  <c:pt idx="5">
                    <c:v>Passenger Rail</c:v>
                  </c:pt>
                  <c:pt idx="6">
                    <c:v>Freight Road</c:v>
                  </c:pt>
                  <c:pt idx="7">
                    <c:v>Freight Rail</c:v>
                  </c:pt>
                  <c:pt idx="8">
                    <c:v>Freight Inland waterways/shipping</c:v>
                  </c:pt>
                  <c:pt idx="9">
                    <c:v>Freight Domestic Aviation</c:v>
                  </c:pt>
                </c:lvl>
                <c:lvl>
                  <c:pt idx="0">
                    <c:v>Passenger (g/pkm)</c:v>
                  </c:pt>
                  <c:pt idx="6">
                    <c:v>Freight (g/tonne-km)</c:v>
                  </c:pt>
                </c:lvl>
              </c:multiLvlStrCache>
            </c:multiLvlStrRef>
          </c:cat>
          <c:val>
            <c:numRef>
              <c:f>'ATO for Figures'!$S$254:$S$263</c:f>
              <c:numCache>
                <c:formatCode>0</c:formatCode>
                <c:ptCount val="10"/>
                <c:pt idx="0">
                  <c:v>154.60089730019382</c:v>
                </c:pt>
                <c:pt idx="1">
                  <c:v>30.514710766995545</c:v>
                </c:pt>
                <c:pt idx="2" formatCode="General">
                  <c:v>49.039949187012517</c:v>
                </c:pt>
                <c:pt idx="3">
                  <c:v>206.07802852220567</c:v>
                </c:pt>
                <c:pt idx="4">
                  <c:v>54.412413414000994</c:v>
                </c:pt>
                <c:pt idx="5">
                  <c:v>10.438779444790649</c:v>
                </c:pt>
                <c:pt idx="6">
                  <c:v>160.68316327149216</c:v>
                </c:pt>
                <c:pt idx="7">
                  <c:v>21.811526190099837</c:v>
                </c:pt>
                <c:pt idx="8">
                  <c:v>11.449047205731466</c:v>
                </c:pt>
                <c:pt idx="9">
                  <c:v>253.57652495230474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7-4DC6-A832-4C5BE96A0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00808800"/>
        <c:axId val="1100806176"/>
      </c:barChart>
      <c:catAx>
        <c:axId val="110080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100806176"/>
        <c:crosses val="autoZero"/>
        <c:auto val="1"/>
        <c:lblAlgn val="ctr"/>
        <c:lblOffset val="100"/>
        <c:noMultiLvlLbl val="0"/>
      </c:catAx>
      <c:valAx>
        <c:axId val="1100806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10080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PowerPoint]ATO for Figures'!$R$171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6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Figures'!$R$172:$R$173</c:f>
              <c:numCache>
                <c:formatCode>0</c:formatCode>
                <c:ptCount val="2"/>
                <c:pt idx="0">
                  <c:v>95.000871551608242</c:v>
                </c:pt>
                <c:pt idx="1">
                  <c:v>80.63427326438385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D-5044-A97A-E76FD72E16AE}"/>
            </c:ext>
          </c:extLst>
        </c:ser>
        <c:ser>
          <c:idx val="1"/>
          <c:order val="1"/>
          <c:tx>
            <c:strRef>
              <c:f>'[Chart 2 in Microsoft PowerPoint]ATO for Figures'!$S$171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6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Figures'!$S$172:$S$173</c:f>
              <c:numCache>
                <c:formatCode>0</c:formatCode>
                <c:ptCount val="2"/>
                <c:pt idx="0">
                  <c:v>87.617652315916416</c:v>
                </c:pt>
                <c:pt idx="1">
                  <c:v>76.869044531309555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BD-5044-A97A-E76FD72E16AE}"/>
            </c:ext>
          </c:extLst>
        </c:ser>
        <c:ser>
          <c:idx val="2"/>
          <c:order val="2"/>
          <c:tx>
            <c:strRef>
              <c:f>'[Chart 2 in Microsoft PowerPoint]ATO for Figures'!$T$171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6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Figures'!$T$172:$T$173</c:f>
              <c:numCache>
                <c:formatCode>0</c:formatCode>
                <c:ptCount val="2"/>
                <c:pt idx="0">
                  <c:v>86.567099968259186</c:v>
                </c:pt>
                <c:pt idx="1">
                  <c:v>75.678131755271608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BD-5044-A97A-E76FD72E16AE}"/>
            </c:ext>
          </c:extLst>
        </c:ser>
        <c:ser>
          <c:idx val="3"/>
          <c:order val="3"/>
          <c:tx>
            <c:strRef>
              <c:f>'[Chart 2 in Microsoft PowerPoint]ATO for Figures'!$U$171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Figures'!$U$172:$U$173</c:f>
              <c:numCache>
                <c:formatCode>0</c:formatCode>
                <c:ptCount val="2"/>
                <c:pt idx="0">
                  <c:v>85.220161422187161</c:v>
                </c:pt>
                <c:pt idx="1">
                  <c:v>75.978730873024332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BD-5044-A97A-E76FD72E16AE}"/>
            </c:ext>
          </c:extLst>
        </c:ser>
        <c:ser>
          <c:idx val="4"/>
          <c:order val="4"/>
          <c:tx>
            <c:strRef>
              <c:f>'[Chart 2 in Microsoft PowerPoint]ATO for Figures'!$V$171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Figures'!$V$172:$V$173</c:f>
              <c:numCache>
                <c:formatCode>0</c:formatCode>
                <c:ptCount val="2"/>
                <c:pt idx="0">
                  <c:v>81.813049910116732</c:v>
                </c:pt>
                <c:pt idx="1">
                  <c:v>73.026726085471068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BD-5044-A97A-E76FD72E16AE}"/>
            </c:ext>
          </c:extLst>
        </c:ser>
        <c:ser>
          <c:idx val="5"/>
          <c:order val="5"/>
          <c:tx>
            <c:strRef>
              <c:f>'[Chart 2 in Microsoft PowerPoint]ATO for Figures'!$W$171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2 in Microsoft PowerPoint]ATO for Figures'!$Q$172:$Q$173</c:f>
              <c:strCache>
                <c:ptCount val="2"/>
                <c:pt idx="0">
                  <c:v>g CO2/Passenger-km</c:v>
                </c:pt>
                <c:pt idx="1">
                  <c:v>g CO2/Tonne-km</c:v>
                </c:pt>
              </c:strCache>
            </c:strRef>
          </c:cat>
          <c:val>
            <c:numRef>
              <c:f>'[Chart 2 in Microsoft PowerPoint]ATO for Figures'!$W$172:$W$173</c:f>
              <c:numCache>
                <c:formatCode>0</c:formatCode>
                <c:ptCount val="2"/>
                <c:pt idx="0">
                  <c:v>78.426264178770793</c:v>
                </c:pt>
                <c:pt idx="1">
                  <c:v>70.181988467807571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BD-5044-A97A-E76FD72E1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227528"/>
        <c:axId val="1078224576"/>
      </c:barChart>
      <c:catAx>
        <c:axId val="107822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78224576"/>
        <c:crosses val="autoZero"/>
        <c:auto val="1"/>
        <c:lblAlgn val="ctr"/>
        <c:lblOffset val="100"/>
        <c:noMultiLvlLbl val="0"/>
      </c:catAx>
      <c:valAx>
        <c:axId val="107822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78227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Sheet3!$A$12</c:f>
              <c:strCache>
                <c:ptCount val="1"/>
                <c:pt idx="0">
                  <c:v>Avg. no. of transport targets per NDC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Sheet3!$B$11:$D$11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Sheet3!$B$12:$D$12</c:f>
              <c:numCache>
                <c:formatCode>General</c:formatCode>
                <c:ptCount val="3"/>
                <c:pt idx="0" formatCode="0.00">
                  <c:v>1.7272727272727273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A-49BC-A923-55808D22B5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0688432"/>
        <c:axId val="490680112"/>
      </c:barChart>
      <c:catAx>
        <c:axId val="49068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90680112"/>
        <c:crosses val="autoZero"/>
        <c:auto val="1"/>
        <c:lblAlgn val="ctr"/>
        <c:lblOffset val="100"/>
        <c:noMultiLvlLbl val="0"/>
      </c:catAx>
      <c:valAx>
        <c:axId val="490680112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9068843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'[policy indicators.xlsx]Sheet3'!$A$15</c:f>
              <c:strCache>
                <c:ptCount val="1"/>
                <c:pt idx="0">
                  <c:v>Avg. no. of transport targets per LTS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'[policy indicators.xlsx]Sheet3'!$C$14</c:f>
              <c:strCache>
                <c:ptCount val="1"/>
                <c:pt idx="0">
                  <c:v>LTS</c:v>
                </c:pt>
              </c:strCache>
            </c:strRef>
          </c:cat>
          <c:val>
            <c:numRef>
              <c:f>'[policy indicators.xlsx]Sheet3'!$C$15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E-42EE-901C-EBB9204203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9341344"/>
        <c:axId val="1790313040"/>
      </c:barChart>
      <c:catAx>
        <c:axId val="179934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90313040"/>
        <c:crosses val="autoZero"/>
        <c:auto val="1"/>
        <c:lblAlgn val="ctr"/>
        <c:lblOffset val="100"/>
        <c:noMultiLvlLbl val="0"/>
      </c:catAx>
      <c:valAx>
        <c:axId val="179031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9934134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PowerPoint]No. of countries'!$E$165</c:f>
              <c:strCache>
                <c:ptCount val="1"/>
                <c:pt idx="0">
                  <c:v>2000-2015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PowerPoint]No. of countries'!$D$166:$D$169</c:f>
              <c:strCache>
                <c:ptCount val="4"/>
                <c:pt idx="0">
                  <c:v>&lt;1%</c:v>
                </c:pt>
                <c:pt idx="1">
                  <c:v>1-2%</c:v>
                </c:pt>
                <c:pt idx="2">
                  <c:v>2-4%</c:v>
                </c:pt>
                <c:pt idx="3">
                  <c:v>&gt;4%</c:v>
                </c:pt>
              </c:strCache>
            </c:strRef>
          </c:cat>
          <c:val>
            <c:numRef>
              <c:f>'[Chart in Microsoft PowerPoint]No. of countries'!$E$166:$E$169</c:f>
              <c:numCache>
                <c:formatCode>0.0%</c:formatCode>
                <c:ptCount val="4"/>
                <c:pt idx="0">
                  <c:v>0.10869565217391304</c:v>
                </c:pt>
                <c:pt idx="1">
                  <c:v>0.13043478260869565</c:v>
                </c:pt>
                <c:pt idx="2">
                  <c:v>0.2391304347826087</c:v>
                </c:pt>
                <c:pt idx="3">
                  <c:v>0.52173913043478259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F-7F49-860B-4903F538D8C8}"/>
            </c:ext>
          </c:extLst>
        </c:ser>
        <c:ser>
          <c:idx val="1"/>
          <c:order val="1"/>
          <c:tx>
            <c:strRef>
              <c:f>'[Chart in Microsoft PowerPoint]No. of countries'!$F$165</c:f>
              <c:strCache>
                <c:ptCount val="1"/>
                <c:pt idx="0">
                  <c:v>2015-2021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PowerPoint]No. of countries'!$D$166:$D$169</c:f>
              <c:strCache>
                <c:ptCount val="4"/>
                <c:pt idx="0">
                  <c:v>&lt;1%</c:v>
                </c:pt>
                <c:pt idx="1">
                  <c:v>1-2%</c:v>
                </c:pt>
                <c:pt idx="2">
                  <c:v>2-4%</c:v>
                </c:pt>
                <c:pt idx="3">
                  <c:v>&gt;4%</c:v>
                </c:pt>
              </c:strCache>
            </c:strRef>
          </c:cat>
          <c:val>
            <c:numRef>
              <c:f>'[Chart in Microsoft PowerPoint]No. of countries'!$F$166:$F$169</c:f>
              <c:numCache>
                <c:formatCode>0.0%</c:formatCode>
                <c:ptCount val="4"/>
                <c:pt idx="0">
                  <c:v>0.41304347826086957</c:v>
                </c:pt>
                <c:pt idx="1">
                  <c:v>0.17391304347826086</c:v>
                </c:pt>
                <c:pt idx="2">
                  <c:v>0.15217391304347827</c:v>
                </c:pt>
                <c:pt idx="3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F-7F49-860B-4903F538D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2194016"/>
        <c:axId val="1192190736"/>
      </c:barChart>
      <c:catAx>
        <c:axId val="1192194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Annual Growth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192190736"/>
        <c:crosses val="autoZero"/>
        <c:auto val="1"/>
        <c:lblAlgn val="ctr"/>
        <c:lblOffset val="100"/>
        <c:noMultiLvlLbl val="0"/>
      </c:catAx>
      <c:valAx>
        <c:axId val="119219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Share of Asian Countries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19219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Sheet3!$E$68:$F$68</c:f>
              <c:strCache>
                <c:ptCount val="2"/>
                <c:pt idx="1">
                  <c:v>Avoid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109030583731671E-2"/>
                  <c:y val="-1.335470085470095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BE-413A-83B7-B34B115670ED}"/>
                </c:ext>
              </c:extLst>
            </c:dLbl>
            <c:dLbl>
              <c:idx val="1"/>
              <c:layout>
                <c:manualLayout>
                  <c:x val="9.7090468720892678E-2"/>
                  <c:y val="-1.60256410256411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BE-413A-83B7-B34B115670ED}"/>
                </c:ext>
              </c:extLst>
            </c:dLbl>
            <c:dLbl>
              <c:idx val="2"/>
              <c:layout>
                <c:manualLayout>
                  <c:x val="8.3220401760765214E-2"/>
                  <c:y val="-8.01282051282051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BE-413A-83B7-B34B11567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Sheet3!$G$68:$I$68</c:f>
              <c:numCache>
                <c:formatCode>0.0</c:formatCode>
                <c:ptCount val="3"/>
                <c:pt idx="0">
                  <c:v>0.16666666666666666</c:v>
                </c:pt>
                <c:pt idx="1">
                  <c:v>0.36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BE-413A-83B7-B34B115670ED}"/>
            </c:ext>
          </c:extLst>
        </c:ser>
        <c:ser>
          <c:idx val="1"/>
          <c:order val="1"/>
          <c:tx>
            <c:strRef>
              <c:f>Sheet3!$E$69:$F$69</c:f>
              <c:strCache>
                <c:ptCount val="2"/>
                <c:pt idx="1">
                  <c:v>Shift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Sheet3!$G$69:$I$69</c:f>
              <c:numCache>
                <c:formatCode>0.0</c:formatCode>
                <c:ptCount val="3"/>
                <c:pt idx="0">
                  <c:v>1.5666666666666667</c:v>
                </c:pt>
                <c:pt idx="1">
                  <c:v>1.64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BE-413A-83B7-B34B115670ED}"/>
            </c:ext>
          </c:extLst>
        </c:ser>
        <c:ser>
          <c:idx val="2"/>
          <c:order val="2"/>
          <c:tx>
            <c:strRef>
              <c:f>Sheet3!$E$70:$F$70</c:f>
              <c:strCache>
                <c:ptCount val="2"/>
                <c:pt idx="1">
                  <c:v>Improve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Sheet3!$G$70:$I$70</c:f>
              <c:numCache>
                <c:formatCode>0.0</c:formatCode>
                <c:ptCount val="3"/>
                <c:pt idx="0">
                  <c:v>2.9666666666666668</c:v>
                </c:pt>
                <c:pt idx="1">
                  <c:v>4.92</c:v>
                </c:pt>
                <c:pt idx="2">
                  <c:v>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BE-413A-83B7-B34B115670ED}"/>
            </c:ext>
          </c:extLst>
        </c:ser>
        <c:ser>
          <c:idx val="3"/>
          <c:order val="3"/>
          <c:tx>
            <c:strRef>
              <c:f>Sheet3!$E$71:$F$71</c:f>
              <c:strCache>
                <c:ptCount val="2"/>
                <c:pt idx="1">
                  <c:v>Avoid, Improve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220401760765186E-2"/>
                  <c:y val="8.01282051282051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BE-413A-83B7-B34B115670ED}"/>
                </c:ext>
              </c:extLst>
            </c:dLbl>
            <c:dLbl>
              <c:idx val="1"/>
              <c:layout>
                <c:manualLayout>
                  <c:x val="8.9164716172248373E-2"/>
                  <c:y val="2.93803418803418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BE-413A-83B7-B34B115670E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BE-413A-83B7-B34B11567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Sheet3!$G$71:$I$71</c:f>
              <c:numCache>
                <c:formatCode>0.0</c:formatCode>
                <c:ptCount val="3"/>
                <c:pt idx="0">
                  <c:v>0.23333333333333334</c:v>
                </c:pt>
                <c:pt idx="1">
                  <c:v>0.16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BE-413A-83B7-B34B115670ED}"/>
            </c:ext>
          </c:extLst>
        </c:ser>
        <c:ser>
          <c:idx val="4"/>
          <c:order val="4"/>
          <c:tx>
            <c:strRef>
              <c:f>Sheet3!$E$72:$F$72</c:f>
              <c:strCache>
                <c:ptCount val="2"/>
                <c:pt idx="1">
                  <c:v>Avoid, Shift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424582251993334E-2"/>
                  <c:y val="-5.07478632478632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BE-413A-83B7-B34B115670ED}"/>
                </c:ext>
              </c:extLst>
            </c:dLbl>
            <c:dLbl>
              <c:idx val="1"/>
              <c:layout>
                <c:manualLayout>
                  <c:x val="0.10501622126953698"/>
                  <c:y val="-1.06837606837607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BE-413A-83B7-B34B115670ED}"/>
                </c:ext>
              </c:extLst>
            </c:dLbl>
            <c:dLbl>
              <c:idx val="2"/>
              <c:layout>
                <c:manualLayout>
                  <c:x val="7.9257525486443062E-2"/>
                  <c:y val="-4.006410256410256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BE-413A-83B7-B34B11567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Sheet3!$G$72:$I$72</c:f>
              <c:numCache>
                <c:formatCode>0.0</c:formatCode>
                <c:ptCount val="3"/>
                <c:pt idx="0">
                  <c:v>6.6666666666666666E-2</c:v>
                </c:pt>
                <c:pt idx="1">
                  <c:v>0.36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BE-413A-83B7-B34B115670ED}"/>
            </c:ext>
          </c:extLst>
        </c:ser>
        <c:ser>
          <c:idx val="5"/>
          <c:order val="5"/>
          <c:tx>
            <c:strRef>
              <c:f>Sheet3!$E$73:$F$73</c:f>
              <c:strCache>
                <c:ptCount val="2"/>
                <c:pt idx="1">
                  <c:v>Avoid, Shift, Improve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9443144114832295E-3"/>
                  <c:y val="-6.67735042735043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BE-413A-83B7-B34B115670ED}"/>
                </c:ext>
              </c:extLst>
            </c:dLbl>
            <c:dLbl>
              <c:idx val="1"/>
              <c:layout>
                <c:manualLayout>
                  <c:x val="-9.1146154309409588E-2"/>
                  <c:y val="-8.01282051282051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BE-413A-83B7-B34B115670E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BE-413A-83B7-B34B11567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Sheet3!$G$73:$I$73</c:f>
              <c:numCache>
                <c:formatCode>0.0</c:formatCode>
                <c:ptCount val="3"/>
                <c:pt idx="0">
                  <c:v>0.23333333333333334</c:v>
                </c:pt>
                <c:pt idx="1">
                  <c:v>0.2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6BE-413A-83B7-B34B115670ED}"/>
            </c:ext>
          </c:extLst>
        </c:ser>
        <c:ser>
          <c:idx val="6"/>
          <c:order val="6"/>
          <c:tx>
            <c:strRef>
              <c:f>Sheet3!$E$74:$F$74</c:f>
              <c:strCache>
                <c:ptCount val="2"/>
                <c:pt idx="1">
                  <c:v>Shift, Improve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6BE-413A-83B7-B34B115670ED}"/>
                </c:ext>
              </c:extLst>
            </c:dLbl>
            <c:dLbl>
              <c:idx val="1"/>
              <c:layout>
                <c:manualLayout>
                  <c:x val="3.7647324606060385E-2"/>
                  <c:y val="-5.34188034188034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6BE-413A-83B7-B34B115670E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6BE-413A-83B7-B34B11567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Sheet3!$G$67:$I$67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Sheet3!$G$74:$I$74</c:f>
              <c:numCache>
                <c:formatCode>0.0</c:formatCode>
                <c:ptCount val="3"/>
                <c:pt idx="0">
                  <c:v>0</c:v>
                </c:pt>
                <c:pt idx="1">
                  <c:v>0.24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6BE-413A-83B7-B34B115670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74475823"/>
        <c:axId val="274476239"/>
      </c:barChart>
      <c:catAx>
        <c:axId val="27447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4476239"/>
        <c:crosses val="autoZero"/>
        <c:auto val="1"/>
        <c:lblAlgn val="ctr"/>
        <c:lblOffset val="100"/>
        <c:noMultiLvlLbl val="0"/>
      </c:catAx>
      <c:valAx>
        <c:axId val="274476239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447582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'mode share'!$J$95</c:f>
              <c:strCache>
                <c:ptCount val="1"/>
                <c:pt idx="0">
                  <c:v>Passenger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'mode share'!$I$96:$I$110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'mode share'!$J$96:$J$110</c:f>
              <c:numCache>
                <c:formatCode>General</c:formatCode>
                <c:ptCount val="15"/>
                <c:pt idx="0">
                  <c:v>0</c:v>
                </c:pt>
                <c:pt idx="2">
                  <c:v>1</c:v>
                </c:pt>
                <c:pt idx="7">
                  <c:v>8</c:v>
                </c:pt>
                <c:pt idx="8">
                  <c:v>1</c:v>
                </c:pt>
                <c:pt idx="10">
                  <c:v>3</c:v>
                </c:pt>
                <c:pt idx="11">
                  <c:v>2</c:v>
                </c:pt>
                <c:pt idx="12">
                  <c:v>10</c:v>
                </c:pt>
                <c:pt idx="13">
                  <c:v>4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08-48F2-9EAE-2282664A423C}"/>
            </c:ext>
          </c:extLst>
        </c:ser>
        <c:ser>
          <c:idx val="1"/>
          <c:order val="1"/>
          <c:tx>
            <c:strRef>
              <c:f>'mode share'!$K$95</c:f>
              <c:strCache>
                <c:ptCount val="1"/>
                <c:pt idx="0">
                  <c:v>Freight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'mode share'!$I$96:$I$110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'mode share'!$K$96:$K$110</c:f>
              <c:numCache>
                <c:formatCode>General</c:formatCode>
                <c:ptCount val="15"/>
                <c:pt idx="0">
                  <c:v>1</c:v>
                </c:pt>
                <c:pt idx="2">
                  <c:v>0</c:v>
                </c:pt>
                <c:pt idx="7">
                  <c:v>4</c:v>
                </c:pt>
                <c:pt idx="8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08-48F2-9EAE-2282664A423C}"/>
            </c:ext>
          </c:extLst>
        </c:ser>
        <c:ser>
          <c:idx val="2"/>
          <c:order val="2"/>
          <c:tx>
            <c:strRef>
              <c:f>'mode share'!$L$95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'mode share'!$I$96:$I$110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'mode share'!$L$96:$L$110</c:f>
              <c:numCache>
                <c:formatCode>General</c:formatCode>
                <c:ptCount val="15"/>
                <c:pt idx="0">
                  <c:v>0</c:v>
                </c:pt>
                <c:pt idx="2">
                  <c:v>0</c:v>
                </c:pt>
                <c:pt idx="7">
                  <c:v>0</c:v>
                </c:pt>
                <c:pt idx="8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08-48F2-9EAE-2282664A4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251912"/>
        <c:axId val="398257160"/>
      </c:barChart>
      <c:catAx>
        <c:axId val="39825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98257160"/>
        <c:crosses val="autoZero"/>
        <c:auto val="1"/>
        <c:lblAlgn val="ctr"/>
        <c:lblOffset val="100"/>
        <c:noMultiLvlLbl val="0"/>
      </c:catAx>
      <c:valAx>
        <c:axId val="39825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9825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ev!$L$171</c:f>
              <c:strCache>
                <c:ptCount val="1"/>
                <c:pt idx="0">
                  <c:v>No. of EV targets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ev!$K$172:$K$185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ev!$L$172:$L$185</c:f>
              <c:numCache>
                <c:formatCode>General</c:formatCode>
                <c:ptCount val="14"/>
                <c:pt idx="0">
                  <c:v>2</c:v>
                </c:pt>
                <c:pt idx="4">
                  <c:v>11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7</c:v>
                </c:pt>
                <c:pt idx="10">
                  <c:v>13</c:v>
                </c:pt>
                <c:pt idx="11">
                  <c:v>29</c:v>
                </c:pt>
                <c:pt idx="12">
                  <c:v>34</c:v>
                </c:pt>
                <c:pt idx="1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E4-48FB-89B6-810D991C8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397520"/>
        <c:axId val="379399488"/>
      </c:barChart>
      <c:catAx>
        <c:axId val="37939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79399488"/>
        <c:crosses val="autoZero"/>
        <c:auto val="1"/>
        <c:lblAlgn val="ctr"/>
        <c:lblOffset val="100"/>
        <c:noMultiLvlLbl val="0"/>
      </c:catAx>
      <c:valAx>
        <c:axId val="37939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7939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b="1"/>
              <a:t>Distribution of Sources (2008 - 2021)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53-4057-8422-7C84D1F32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53-4057-8422-7C84D1F32FC5}"/>
              </c:ext>
            </c:extLst>
          </c:dPt>
          <c:dLbls>
            <c:dLbl>
              <c:idx val="0"/>
              <c:layout>
                <c:manualLayout>
                  <c:x val="5.2941176470588235E-2"/>
                  <c:y val="0.14059833633209676"/>
                </c:manualLayout>
              </c:layout>
              <c:tx>
                <c:rich>
                  <a:bodyPr/>
                  <a:lstStyle/>
                  <a:p>
                    <a:fld id="{94FB6BE5-88B2-AD45-A79B-4A5CCEC85FC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F2274257-CEA8-854B-9B7A-51D460A574A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653-4057-8422-7C84D1F32FC5}"/>
                </c:ext>
              </c:extLst>
            </c:dLbl>
            <c:dLbl>
              <c:idx val="1"/>
              <c:layout>
                <c:manualLayout>
                  <c:x val="-0.11176470588235296"/>
                  <c:y val="-6.0256429856612892E-2"/>
                </c:manualLayout>
              </c:layout>
              <c:tx>
                <c:rich>
                  <a:bodyPr/>
                  <a:lstStyle/>
                  <a:p>
                    <a:fld id="{42313DB0-AB1A-654F-9E38-477D9B5C206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18BE7E2C-F728-ED43-A66E-A7F820F5490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05882352941176"/>
                      <c:h val="0.3138358357587908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653-4057-8422-7C84D1F32F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val>
            <c:numRef>
              <c:f>ev!$M$188:$N$188</c:f>
              <c:numCache>
                <c:formatCode>0%</c:formatCode>
                <c:ptCount val="2"/>
                <c:pt idx="0">
                  <c:v>0.13207547169811321</c:v>
                </c:pt>
                <c:pt idx="1">
                  <c:v>0.86792452830188682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ev!$M$171:$N$171</c15:f>
                <c15:dlblRangeCache>
                  <c:ptCount val="2"/>
                  <c:pt idx="0">
                    <c:v>NDC/ LTS</c:v>
                  </c:pt>
                  <c:pt idx="1">
                    <c:v>Other than NDC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2653-4057-8422-7C84D1F32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'[policy indicators.xlsx]Sheet3'!$A$98</c:f>
              <c:strCache>
                <c:ptCount val="1"/>
                <c:pt idx="0">
                  <c:v>Avg. no. of climate adaptation measures per NDC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'[policy indicators.xlsx]Sheet3'!$B$97:$D$97</c:f>
              <c:strCache>
                <c:ptCount val="3"/>
                <c:pt idx="0">
                  <c:v>NDC 1.0</c:v>
                </c:pt>
                <c:pt idx="1">
                  <c:v>Update of First NDC</c:v>
                </c:pt>
                <c:pt idx="2">
                  <c:v>Second NDC</c:v>
                </c:pt>
              </c:strCache>
            </c:strRef>
          </c:cat>
          <c:val>
            <c:numRef>
              <c:f>'[policy indicators.xlsx]Sheet3'!$B$98:$D$98</c:f>
              <c:numCache>
                <c:formatCode>0.0</c:formatCode>
                <c:ptCount val="3"/>
                <c:pt idx="0">
                  <c:v>1.4444444444444444</c:v>
                </c:pt>
                <c:pt idx="1">
                  <c:v>2.75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4-4D71-BDE9-97E9AC4EB0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2685999"/>
        <c:axId val="272683087"/>
      </c:barChart>
      <c:catAx>
        <c:axId val="27268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2683087"/>
        <c:crosses val="autoZero"/>
        <c:auto val="1"/>
        <c:lblAlgn val="ctr"/>
        <c:lblOffset val="100"/>
        <c:noMultiLvlLbl val="0"/>
      </c:catAx>
      <c:valAx>
        <c:axId val="27268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2685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Sheet3!$A$21</c:f>
              <c:strCache>
                <c:ptCount val="1"/>
                <c:pt idx="0">
                  <c:v>Percentage of Transport policy documents having 'Climate Change' reference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Sheet3!$B$20:$C$20</c:f>
              <c:strCache>
                <c:ptCount val="2"/>
                <c:pt idx="0">
                  <c:v>&lt;2016</c:v>
                </c:pt>
                <c:pt idx="1">
                  <c:v>&gt;2016</c:v>
                </c:pt>
              </c:strCache>
            </c:strRef>
          </c:cat>
          <c:val>
            <c:numRef>
              <c:f>Sheet3!$B$21:$C$21</c:f>
              <c:numCache>
                <c:formatCode>0%</c:formatCode>
                <c:ptCount val="2"/>
                <c:pt idx="0">
                  <c:v>0.56999999999999995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2-48C2-A674-A56DD3CC5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629376"/>
        <c:axId val="558631040"/>
      </c:barChart>
      <c:catAx>
        <c:axId val="55862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58631040"/>
        <c:crosses val="autoZero"/>
        <c:auto val="1"/>
        <c:lblAlgn val="ctr"/>
        <c:lblOffset val="100"/>
        <c:noMultiLvlLbl val="0"/>
      </c:catAx>
      <c:valAx>
        <c:axId val="55863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5862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Sheet1!$Z$9</c:f>
              <c:strCache>
                <c:ptCount val="1"/>
                <c:pt idx="0">
                  <c:v>Adaptation amount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Sheet1!$Y$10:$Y$11</c:f>
              <c:strCache>
                <c:ptCount val="2"/>
                <c:pt idx="0">
                  <c:v>2015-2018</c:v>
                </c:pt>
                <c:pt idx="1">
                  <c:v>2019-2022</c:v>
                </c:pt>
              </c:strCache>
            </c:strRef>
          </c:cat>
          <c:val>
            <c:numRef>
              <c:f>Sheet1!$Z$10:$Z$11</c:f>
              <c:numCache>
                <c:formatCode>_(* #,##0_);_(* \(#,##0\);_(* "-"??_);_(@_)</c:formatCode>
                <c:ptCount val="2"/>
                <c:pt idx="0">
                  <c:v>839.68884000000003</c:v>
                </c:pt>
                <c:pt idx="1">
                  <c:v>584.72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D-E34C-93D7-BC13AC627FD3}"/>
            </c:ext>
          </c:extLst>
        </c:ser>
        <c:ser>
          <c:idx val="1"/>
          <c:order val="1"/>
          <c:tx>
            <c:strRef>
              <c:f>Sheet1!$AA$9</c:f>
              <c:strCache>
                <c:ptCount val="1"/>
                <c:pt idx="0">
                  <c:v>Mitigation amount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Sheet1!$Y$10:$Y$11</c:f>
              <c:strCache>
                <c:ptCount val="2"/>
                <c:pt idx="0">
                  <c:v>2015-2018</c:v>
                </c:pt>
                <c:pt idx="1">
                  <c:v>2019-2022</c:v>
                </c:pt>
              </c:strCache>
            </c:strRef>
          </c:cat>
          <c:val>
            <c:numRef>
              <c:f>Sheet1!$AA$10:$AA$11</c:f>
              <c:numCache>
                <c:formatCode>_(* #,##0_);_(* \(#,##0\);_(* "-"??_);_(@_)</c:formatCode>
                <c:ptCount val="2"/>
                <c:pt idx="0">
                  <c:v>2275.92</c:v>
                </c:pt>
                <c:pt idx="1">
                  <c:v>5172.9199999999992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9D-E34C-93D7-BC13AC627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9357168"/>
        <c:axId val="1029211808"/>
      </c:barChart>
      <c:lineChart>
        <c:grouping val="standard"/>
        <c:varyColors val="0"/>
        <c:ser>
          <c:idx val="2"/>
          <c:order val="2"/>
          <c:tx>
            <c:strRef>
              <c:f>Sheet1!$AB$9</c:f>
              <c:strCache>
                <c:ptCount val="1"/>
                <c:pt idx="0">
                  <c:v>Share of projects with A/M component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5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Sheet1!$Y$10:$Y$11</c:f>
              <c:strCache>
                <c:ptCount val="2"/>
                <c:pt idx="0">
                  <c:v>2015-2018</c:v>
                </c:pt>
                <c:pt idx="1">
                  <c:v>2019-2022</c:v>
                </c:pt>
              </c:strCache>
            </c:strRef>
          </c:cat>
          <c:val>
            <c:numRef>
              <c:f>Sheet1!$AB$10:$AB$11</c:f>
              <c:numCache>
                <c:formatCode>0%</c:formatCode>
                <c:ptCount val="2"/>
                <c:pt idx="0">
                  <c:v>0.55118110236220474</c:v>
                </c:pt>
                <c:pt idx="1">
                  <c:v>0.61016949152542377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9D-E34C-93D7-BC13AC627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1319259471"/>
        <c:axId val="1893426528"/>
      </c:lineChart>
      <c:catAx>
        <c:axId val="102935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9211808"/>
        <c:crosses val="autoZero"/>
        <c:auto val="1"/>
        <c:lblAlgn val="ctr"/>
        <c:lblOffset val="100"/>
        <c:noMultiLvlLbl val="0"/>
      </c:catAx>
      <c:valAx>
        <c:axId val="102921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Cumulatie Adaptation/Mitigation amount, Mln.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9357168"/>
        <c:crosses val="autoZero"/>
        <c:crossBetween val="between"/>
      </c:valAx>
      <c:valAx>
        <c:axId val="1893426528"/>
        <c:scaling>
          <c:orientation val="minMax"/>
          <c:max val="0.70000000000000007"/>
          <c:min val="0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19259471"/>
        <c:crosses val="max"/>
        <c:crossBetween val="between"/>
      </c:valAx>
      <c:catAx>
        <c:axId val="13192594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34265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PowerPoint]Infrastructure Projections'!$X$212</c:f>
              <c:strCache>
                <c:ptCount val="1"/>
                <c:pt idx="0">
                  <c:v>2000-2010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PowerPoint]Infrastructure Projections'!$B$213:$B$218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in Microsoft PowerPoint]Infrastructure Projections'!$X$213:$X$218</c:f>
              <c:numCache>
                <c:formatCode>0.0%</c:formatCode>
                <c:ptCount val="6"/>
                <c:pt idx="0">
                  <c:v>2.8120150963704793E-2</c:v>
                </c:pt>
                <c:pt idx="1">
                  <c:v>1.3073869805299232E-2</c:v>
                </c:pt>
                <c:pt idx="2">
                  <c:v>0.14923451324438619</c:v>
                </c:pt>
                <c:pt idx="3">
                  <c:v>0.4384325478871931</c:v>
                </c:pt>
                <c:pt idx="4">
                  <c:v>4.9588247032758437E-2</c:v>
                </c:pt>
                <c:pt idx="5">
                  <c:v>1.8474279466752286E-2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50-2948-AAA2-96C31300A906}"/>
            </c:ext>
          </c:extLst>
        </c:ser>
        <c:ser>
          <c:idx val="1"/>
          <c:order val="1"/>
          <c:tx>
            <c:strRef>
              <c:f>'[Chart in Microsoft PowerPoint]Infrastructure Projections'!$Y$212</c:f>
              <c:strCache>
                <c:ptCount val="1"/>
                <c:pt idx="0">
                  <c:v>2010-2015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PowerPoint]Infrastructure Projections'!$B$213:$B$218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in Microsoft PowerPoint]Infrastructure Projections'!$Y$213:$Y$218</c:f>
              <c:numCache>
                <c:formatCode>0.0%</c:formatCode>
                <c:ptCount val="6"/>
                <c:pt idx="0">
                  <c:v>3.1268711826861528E-2</c:v>
                </c:pt>
                <c:pt idx="1">
                  <c:v>2.1949351347296364E-2</c:v>
                </c:pt>
                <c:pt idx="2">
                  <c:v>0.25560654240124037</c:v>
                </c:pt>
                <c:pt idx="3">
                  <c:v>9.0855977175697156E-2</c:v>
                </c:pt>
                <c:pt idx="4">
                  <c:v>5.4107479429436278E-2</c:v>
                </c:pt>
                <c:pt idx="5">
                  <c:v>4.9039634474288718E-2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50-2948-AAA2-96C31300A906}"/>
            </c:ext>
          </c:extLst>
        </c:ser>
        <c:ser>
          <c:idx val="2"/>
          <c:order val="2"/>
          <c:tx>
            <c:strRef>
              <c:f>'[Chart in Microsoft PowerPoint]Infrastructure Projections'!$Z$212</c:f>
              <c:strCache>
                <c:ptCount val="1"/>
                <c:pt idx="0">
                  <c:v>2015-2020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PowerPoint]Infrastructure Projections'!$B$213:$B$218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in Microsoft PowerPoint]Infrastructure Projections'!$Z$213:$Z$218</c:f>
              <c:numCache>
                <c:formatCode>0.0%</c:formatCode>
                <c:ptCount val="6"/>
                <c:pt idx="0">
                  <c:v>3.3113850947142254E-2</c:v>
                </c:pt>
                <c:pt idx="1">
                  <c:v>1.9802471487436524E-2</c:v>
                </c:pt>
                <c:pt idx="2">
                  <c:v>9.2346522164493683E-2</c:v>
                </c:pt>
                <c:pt idx="3">
                  <c:v>6.8548396295937675E-2</c:v>
                </c:pt>
                <c:pt idx="4">
                  <c:v>8.7574326702706484E-2</c:v>
                </c:pt>
                <c:pt idx="5">
                  <c:v>5.8673150044939115E-2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50-2948-AAA2-96C31300A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257560"/>
        <c:axId val="765257888"/>
      </c:barChart>
      <c:catAx>
        <c:axId val="765257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65257888"/>
        <c:crosses val="autoZero"/>
        <c:auto val="1"/>
        <c:lblAlgn val="ctr"/>
        <c:lblOffset val="100"/>
        <c:noMultiLvlLbl val="0"/>
      </c:catAx>
      <c:valAx>
        <c:axId val="7652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Annual Growth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65257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'req. chart'!$B$2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'req. chart'!$A$3:$A$5</c:f>
              <c:strCache>
                <c:ptCount val="3"/>
                <c:pt idx="0">
                  <c:v>BRT</c:v>
                </c:pt>
                <c:pt idx="1">
                  <c:v>Metro</c:v>
                </c:pt>
                <c:pt idx="2">
                  <c:v>LRT</c:v>
                </c:pt>
              </c:strCache>
            </c:strRef>
          </c:cat>
          <c:val>
            <c:numRef>
              <c:f>'req. chart'!$B$3:$B$5</c:f>
              <c:numCache>
                <c:formatCode>General</c:formatCode>
                <c:ptCount val="3"/>
                <c:pt idx="0">
                  <c:v>2</c:v>
                </c:pt>
                <c:pt idx="1">
                  <c:v>33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2CA-94F6-D91B23A9343A}"/>
            </c:ext>
          </c:extLst>
        </c:ser>
        <c:ser>
          <c:idx val="1"/>
          <c:order val="1"/>
          <c:tx>
            <c:strRef>
              <c:f>'req. chart'!$C$2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'req. chart'!$A$3:$A$5</c:f>
              <c:strCache>
                <c:ptCount val="3"/>
                <c:pt idx="0">
                  <c:v>BRT</c:v>
                </c:pt>
                <c:pt idx="1">
                  <c:v>Metro</c:v>
                </c:pt>
                <c:pt idx="2">
                  <c:v>LRT</c:v>
                </c:pt>
              </c:strCache>
            </c:strRef>
          </c:cat>
          <c:val>
            <c:numRef>
              <c:f>'req. chart'!$C$3:$C$5</c:f>
              <c:numCache>
                <c:formatCode>General</c:formatCode>
                <c:ptCount val="3"/>
                <c:pt idx="0">
                  <c:v>38</c:v>
                </c:pt>
                <c:pt idx="1">
                  <c:v>62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2CA-94F6-D91B23A9343A}"/>
            </c:ext>
          </c:extLst>
        </c:ser>
        <c:ser>
          <c:idx val="2"/>
          <c:order val="2"/>
          <c:tx>
            <c:strRef>
              <c:f>'req. chart'!$D$2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'req. chart'!$A$3:$A$5</c:f>
              <c:strCache>
                <c:ptCount val="3"/>
                <c:pt idx="0">
                  <c:v>BRT</c:v>
                </c:pt>
                <c:pt idx="1">
                  <c:v>Metro</c:v>
                </c:pt>
                <c:pt idx="2">
                  <c:v>LRT</c:v>
                </c:pt>
              </c:strCache>
            </c:strRef>
          </c:cat>
          <c:val>
            <c:numRef>
              <c:f>'req. chart'!$D$3:$D$5</c:f>
              <c:numCache>
                <c:formatCode>General</c:formatCode>
                <c:ptCount val="3"/>
                <c:pt idx="0">
                  <c:v>52</c:v>
                </c:pt>
                <c:pt idx="1">
                  <c:v>90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B2-42CA-94F6-D91B23A93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1987695"/>
        <c:axId val="661983535"/>
      </c:barChart>
      <c:catAx>
        <c:axId val="66198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61983535"/>
        <c:crosses val="autoZero"/>
        <c:auto val="1"/>
        <c:lblAlgn val="ctr"/>
        <c:lblOffset val="100"/>
        <c:noMultiLvlLbl val="0"/>
      </c:catAx>
      <c:valAx>
        <c:axId val="661983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Number of Asian Cities</a:t>
                </a:r>
                <a:r>
                  <a:rPr lang="en-IN" b="1" baseline="0"/>
                  <a:t> with Rapid Urban Transit</a:t>
                </a:r>
                <a:endParaRPr lang="en-IN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6198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'[SG chart requests.xlsx]Total'!$D$132</c:f>
              <c:strCache>
                <c:ptCount val="1"/>
                <c:pt idx="0">
                  <c:v>No. of cities with Rapid Transit Systen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'[SG chart requests.xlsx]Total'!$E$131:$AT$131</c:f>
              <c:numCache>
                <c:formatCode>0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'[SG chart requests.xlsx]Total'!$E$132:$AT$132</c:f>
              <c:numCache>
                <c:formatCode>General</c:formatCode>
                <c:ptCount val="42"/>
                <c:pt idx="0">
                  <c:v>27</c:v>
                </c:pt>
                <c:pt idx="1">
                  <c:v>27</c:v>
                </c:pt>
                <c:pt idx="2">
                  <c:v>27</c:v>
                </c:pt>
                <c:pt idx="3">
                  <c:v>27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34</c:v>
                </c:pt>
                <c:pt idx="8">
                  <c:v>34</c:v>
                </c:pt>
                <c:pt idx="9">
                  <c:v>34</c:v>
                </c:pt>
                <c:pt idx="10">
                  <c:v>34</c:v>
                </c:pt>
                <c:pt idx="11">
                  <c:v>34</c:v>
                </c:pt>
                <c:pt idx="12">
                  <c:v>34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37</c:v>
                </c:pt>
                <c:pt idx="17">
                  <c:v>40</c:v>
                </c:pt>
                <c:pt idx="18">
                  <c:v>40</c:v>
                </c:pt>
                <c:pt idx="19">
                  <c:v>42</c:v>
                </c:pt>
                <c:pt idx="20">
                  <c:v>43</c:v>
                </c:pt>
                <c:pt idx="21">
                  <c:v>44</c:v>
                </c:pt>
                <c:pt idx="22">
                  <c:v>45</c:v>
                </c:pt>
                <c:pt idx="23">
                  <c:v>45</c:v>
                </c:pt>
                <c:pt idx="24">
                  <c:v>50</c:v>
                </c:pt>
                <c:pt idx="25">
                  <c:v>52</c:v>
                </c:pt>
                <c:pt idx="26">
                  <c:v>54</c:v>
                </c:pt>
                <c:pt idx="27">
                  <c:v>54</c:v>
                </c:pt>
                <c:pt idx="28">
                  <c:v>59</c:v>
                </c:pt>
                <c:pt idx="29">
                  <c:v>63</c:v>
                </c:pt>
                <c:pt idx="30">
                  <c:v>68</c:v>
                </c:pt>
                <c:pt idx="31">
                  <c:v>73</c:v>
                </c:pt>
                <c:pt idx="32">
                  <c:v>79</c:v>
                </c:pt>
                <c:pt idx="33">
                  <c:v>85</c:v>
                </c:pt>
                <c:pt idx="34">
                  <c:v>92</c:v>
                </c:pt>
                <c:pt idx="35">
                  <c:v>98</c:v>
                </c:pt>
                <c:pt idx="36">
                  <c:v>103</c:v>
                </c:pt>
                <c:pt idx="37">
                  <c:v>110</c:v>
                </c:pt>
                <c:pt idx="38">
                  <c:v>112</c:v>
                </c:pt>
                <c:pt idx="39">
                  <c:v>120</c:v>
                </c:pt>
                <c:pt idx="40">
                  <c:v>122</c:v>
                </c:pt>
                <c:pt idx="4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5-4057-8AC5-CC4C904C9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73039360"/>
        <c:axId val="973042688"/>
      </c:barChart>
      <c:lineChart>
        <c:grouping val="standard"/>
        <c:varyColors val="0"/>
        <c:ser>
          <c:idx val="1"/>
          <c:order val="1"/>
          <c:tx>
            <c:strRef>
              <c:f>'[SG chart requests.xlsx]Total'!$D$133</c:f>
              <c:strCache>
                <c:ptCount val="1"/>
                <c:pt idx="0">
                  <c:v>Total Rapid Transit KMs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'[SG chart requests.xlsx]Total'!$E$131:$AT$131</c:f>
              <c:numCache>
                <c:formatCode>0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'[SG chart requests.xlsx]Total'!$E$133:$AT$133</c:f>
              <c:numCache>
                <c:formatCode>#,##0</c:formatCode>
                <c:ptCount val="42"/>
                <c:pt idx="0">
                  <c:v>2265.619999999999</c:v>
                </c:pt>
                <c:pt idx="1">
                  <c:v>2281.3199999999979</c:v>
                </c:pt>
                <c:pt idx="2">
                  <c:v>2305.7199999999989</c:v>
                </c:pt>
                <c:pt idx="3">
                  <c:v>2379.1199999999981</c:v>
                </c:pt>
                <c:pt idx="4">
                  <c:v>2434.3199999999979</c:v>
                </c:pt>
                <c:pt idx="5">
                  <c:v>2582.4199999999983</c:v>
                </c:pt>
                <c:pt idx="6">
                  <c:v>2613.6699999999983</c:v>
                </c:pt>
                <c:pt idx="7">
                  <c:v>2690.6699999999973</c:v>
                </c:pt>
                <c:pt idx="8">
                  <c:v>2767.8699999999976</c:v>
                </c:pt>
                <c:pt idx="9">
                  <c:v>2808.2699999999977</c:v>
                </c:pt>
                <c:pt idx="10">
                  <c:v>2884.0699999999983</c:v>
                </c:pt>
                <c:pt idx="11">
                  <c:v>2901.6699999999987</c:v>
                </c:pt>
                <c:pt idx="12">
                  <c:v>2909.1699999999987</c:v>
                </c:pt>
                <c:pt idx="13">
                  <c:v>2945.2699999999977</c:v>
                </c:pt>
                <c:pt idx="14">
                  <c:v>3010.3699999999985</c:v>
                </c:pt>
                <c:pt idx="15">
                  <c:v>3057.0699999999988</c:v>
                </c:pt>
                <c:pt idx="16">
                  <c:v>3293.9699999999984</c:v>
                </c:pt>
                <c:pt idx="17">
                  <c:v>3383.0199999999986</c:v>
                </c:pt>
                <c:pt idx="18">
                  <c:v>3496.8199999999983</c:v>
                </c:pt>
                <c:pt idx="19">
                  <c:v>3630.4199999999983</c:v>
                </c:pt>
                <c:pt idx="20">
                  <c:v>3817.8199999999983</c:v>
                </c:pt>
                <c:pt idx="21">
                  <c:v>3892.719999999998</c:v>
                </c:pt>
                <c:pt idx="22">
                  <c:v>4027.8199999999983</c:v>
                </c:pt>
                <c:pt idx="23">
                  <c:v>4235.7199999999975</c:v>
                </c:pt>
                <c:pt idx="24">
                  <c:v>4581.4499999999971</c:v>
                </c:pt>
                <c:pt idx="25">
                  <c:v>4868.4499999999962</c:v>
                </c:pt>
                <c:pt idx="26">
                  <c:v>5049.9499999999962</c:v>
                </c:pt>
                <c:pt idx="27">
                  <c:v>5363.6999999999953</c:v>
                </c:pt>
                <c:pt idx="28">
                  <c:v>5716.8999999999951</c:v>
                </c:pt>
                <c:pt idx="29">
                  <c:v>6091.1999999999935</c:v>
                </c:pt>
                <c:pt idx="30">
                  <c:v>6835.7899999999945</c:v>
                </c:pt>
                <c:pt idx="31">
                  <c:v>7258.6399999999958</c:v>
                </c:pt>
                <c:pt idx="32">
                  <c:v>7746.1489999999967</c:v>
                </c:pt>
                <c:pt idx="33">
                  <c:v>8259.7059999999983</c:v>
                </c:pt>
                <c:pt idx="34">
                  <c:v>8817.5459999999948</c:v>
                </c:pt>
                <c:pt idx="35">
                  <c:v>9346.6529999999948</c:v>
                </c:pt>
                <c:pt idx="36">
                  <c:v>10080.605999999991</c:v>
                </c:pt>
                <c:pt idx="37">
                  <c:v>11185.325999999992</c:v>
                </c:pt>
                <c:pt idx="38">
                  <c:v>12081.88599999999</c:v>
                </c:pt>
                <c:pt idx="39">
                  <c:v>13253.89599999999</c:v>
                </c:pt>
                <c:pt idx="40">
                  <c:v>14617.005999999992</c:v>
                </c:pt>
                <c:pt idx="41">
                  <c:v>15845.901999999995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35-4057-8AC5-CC4C904C9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2822688"/>
        <c:axId val="936306512"/>
      </c:lineChart>
      <c:catAx>
        <c:axId val="94282268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36306512"/>
        <c:crosses val="autoZero"/>
        <c:auto val="1"/>
        <c:lblAlgn val="ctr"/>
        <c:lblOffset val="100"/>
        <c:noMultiLvlLbl val="0"/>
      </c:catAx>
      <c:valAx>
        <c:axId val="93630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Urban Rapid Transit kms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42822688"/>
        <c:crosses val="autoZero"/>
        <c:crossBetween val="between"/>
      </c:valAx>
      <c:valAx>
        <c:axId val="973042688"/>
        <c:scaling>
          <c:orientation val="minMax"/>
          <c:max val="18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No. of cities with RT infra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73039360"/>
        <c:crosses val="max"/>
        <c:crossBetween val="between"/>
      </c:valAx>
      <c:catAx>
        <c:axId val="97303936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973042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PowerPoint]Infrastructure USD Projections'!$C$160</c:f>
              <c:strCache>
                <c:ptCount val="1"/>
                <c:pt idx="0">
                  <c:v>2000-2010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PowerPoint]Infrastructure USD Projections'!$B$161:$B$166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2 in Microsoft PowerPoint]Infrastructure USD Projections'!$C$161:$C$166</c:f>
              <c:numCache>
                <c:formatCode>0</c:formatCode>
                <c:ptCount val="6"/>
                <c:pt idx="0">
                  <c:v>5007.6174628690578</c:v>
                </c:pt>
                <c:pt idx="1">
                  <c:v>1728.6301310973927</c:v>
                </c:pt>
                <c:pt idx="2">
                  <c:v>400.84254581874382</c:v>
                </c:pt>
                <c:pt idx="3">
                  <c:v>14.820263546460387</c:v>
                </c:pt>
                <c:pt idx="4">
                  <c:v>495.28090750274845</c:v>
                </c:pt>
                <c:pt idx="5">
                  <c:v>10.537238135159789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71-8F43-A5A7-26468EA5AFE4}"/>
            </c:ext>
          </c:extLst>
        </c:ser>
        <c:ser>
          <c:idx val="1"/>
          <c:order val="1"/>
          <c:tx>
            <c:strRef>
              <c:f>'[Chart 2 in Microsoft PowerPoint]Infrastructure USD Projections'!$D$160</c:f>
              <c:strCache>
                <c:ptCount val="1"/>
                <c:pt idx="0">
                  <c:v>2011-2015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PowerPoint]Infrastructure USD Projections'!$B$161:$B$166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2 in Microsoft PowerPoint]Infrastructure USD Projections'!$D$161:$D$166</c:f>
              <c:numCache>
                <c:formatCode>0</c:formatCode>
                <c:ptCount val="6"/>
                <c:pt idx="0">
                  <c:v>3027.513893576197</c:v>
                </c:pt>
                <c:pt idx="1">
                  <c:v>960.05907005207837</c:v>
                </c:pt>
                <c:pt idx="2">
                  <c:v>899.39212162859849</c:v>
                </c:pt>
                <c:pt idx="3">
                  <c:v>7.7997303690109465</c:v>
                </c:pt>
                <c:pt idx="4">
                  <c:v>350.90790237736672</c:v>
                </c:pt>
                <c:pt idx="5">
                  <c:v>12.28053385253658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71-8F43-A5A7-26468EA5AFE4}"/>
            </c:ext>
          </c:extLst>
        </c:ser>
        <c:ser>
          <c:idx val="2"/>
          <c:order val="2"/>
          <c:tx>
            <c:strRef>
              <c:f>'[Chart 2 in Microsoft PowerPoint]Infrastructure USD Projections'!$E$160</c:f>
              <c:strCache>
                <c:ptCount val="1"/>
                <c:pt idx="0">
                  <c:v>2016-2020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PowerPoint]Infrastructure USD Projections'!$B$161:$B$166</c:f>
              <c:strCache>
                <c:ptCount val="6"/>
                <c:pt idx="0">
                  <c:v>Road</c:v>
                </c:pt>
                <c:pt idx="1">
                  <c:v>Heavy Railways</c:v>
                </c:pt>
                <c:pt idx="2">
                  <c:v>HSR</c:v>
                </c:pt>
                <c:pt idx="3">
                  <c:v>BRT</c:v>
                </c:pt>
                <c:pt idx="4">
                  <c:v>Metro</c:v>
                </c:pt>
                <c:pt idx="5">
                  <c:v>LRT</c:v>
                </c:pt>
              </c:strCache>
            </c:strRef>
          </c:cat>
          <c:val>
            <c:numRef>
              <c:f>'[Chart 2 in Microsoft PowerPoint]Infrastructure USD Projections'!$E$161:$E$166</c:f>
              <c:numCache>
                <c:formatCode>0</c:formatCode>
                <c:ptCount val="6"/>
                <c:pt idx="0">
                  <c:v>3652.7189610866003</c:v>
                </c:pt>
                <c:pt idx="1">
                  <c:v>1000.4343069864394</c:v>
                </c:pt>
                <c:pt idx="2">
                  <c:v>721.80525204785749</c:v>
                </c:pt>
                <c:pt idx="3">
                  <c:v>9.074719738431865</c:v>
                </c:pt>
                <c:pt idx="4">
                  <c:v>709.69987398949843</c:v>
                </c:pt>
                <c:pt idx="5">
                  <c:v>18.676508190762977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71-8F43-A5A7-26468EA5A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9070912"/>
        <c:axId val="989070256"/>
      </c:barChart>
      <c:catAx>
        <c:axId val="98907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9070256"/>
        <c:crosses val="autoZero"/>
        <c:auto val="1"/>
        <c:lblAlgn val="ctr"/>
        <c:lblOffset val="100"/>
        <c:noMultiLvlLbl val="0"/>
      </c:catAx>
      <c:valAx>
        <c:axId val="9890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IN" b="1"/>
                  <a:t>Cumulative Billion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90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Share of non-roads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PowerPoint]Infrastructure USD Projections'!$B$168</c:f>
              <c:strCache>
                <c:ptCount val="1"/>
                <c:pt idx="0">
                  <c:v>Share of Non-Roads in total Inland Transport Infrastructure Investments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PowerPoint]Infrastructure USD Projections'!$C$160:$E$160</c:f>
              <c:strCache>
                <c:ptCount val="3"/>
                <c:pt idx="0">
                  <c:v>2000-2010</c:v>
                </c:pt>
                <c:pt idx="1">
                  <c:v>2011-2015</c:v>
                </c:pt>
                <c:pt idx="2">
                  <c:v>2016-2020</c:v>
                </c:pt>
              </c:strCache>
            </c:strRef>
          </c:cat>
          <c:val>
            <c:numRef>
              <c:f>'[Chart in Microsoft PowerPoint]Infrastructure USD Projections'!$C$168:$E$168</c:f>
              <c:numCache>
                <c:formatCode>0%</c:formatCode>
                <c:ptCount val="3"/>
                <c:pt idx="0">
                  <c:v>0.34607012629836681</c:v>
                </c:pt>
                <c:pt idx="1">
                  <c:v>0.42420296481189912</c:v>
                </c:pt>
                <c:pt idx="2">
                  <c:v>0.40240933004294299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0E-CC4A-9D6A-9013D25A6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9906624"/>
        <c:axId val="889907280"/>
      </c:barChart>
      <c:catAx>
        <c:axId val="8899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9907280"/>
        <c:crosses val="autoZero"/>
        <c:auto val="1"/>
        <c:lblAlgn val="ctr"/>
        <c:lblOffset val="100"/>
        <c:noMultiLvlLbl val="0"/>
      </c:catAx>
      <c:valAx>
        <c:axId val="8899072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8990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2"/>
      </a:solidFill>
    </a:ln>
    <a:effectLst/>
  </c:spPr>
  <c:txPr>
    <a:bodyPr/>
    <a:lstStyle/>
    <a:p>
      <a:pPr>
        <a:defRPr sz="9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'PPP non-roads'!$B$7</c:f>
              <c:strCache>
                <c:ptCount val="1"/>
                <c:pt idx="0">
                  <c:v>2000-2010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'PPP non-roads'!$A$8:$A$11</c:f>
              <c:strCache>
                <c:ptCount val="4"/>
                <c:pt idx="0">
                  <c:v>Road</c:v>
                </c:pt>
                <c:pt idx="1">
                  <c:v>Railways</c:v>
                </c:pt>
                <c:pt idx="2">
                  <c:v>Ports</c:v>
                </c:pt>
                <c:pt idx="3">
                  <c:v>Airports</c:v>
                </c:pt>
              </c:strCache>
            </c:strRef>
          </c:cat>
          <c:val>
            <c:numRef>
              <c:f>'PPP non-roads'!$B$8:$B$11</c:f>
              <c:numCache>
                <c:formatCode>_(* #,##0_);_(* \(#,##0\);_(* "-"??_);_(@_)</c:formatCode>
                <c:ptCount val="4"/>
                <c:pt idx="0">
                  <c:v>52670.679999999993</c:v>
                </c:pt>
                <c:pt idx="1">
                  <c:v>10615</c:v>
                </c:pt>
                <c:pt idx="2">
                  <c:v>22063.010000000002</c:v>
                </c:pt>
                <c:pt idx="3">
                  <c:v>9942.16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BB-8D48-A877-D7E4882F7383}"/>
            </c:ext>
          </c:extLst>
        </c:ser>
        <c:ser>
          <c:idx val="1"/>
          <c:order val="1"/>
          <c:tx>
            <c:strRef>
              <c:f>'PPP non-roads'!$C$7</c:f>
              <c:strCache>
                <c:ptCount val="1"/>
                <c:pt idx="0">
                  <c:v>2011-2015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'PPP non-roads'!$A$8:$A$11</c:f>
              <c:strCache>
                <c:ptCount val="4"/>
                <c:pt idx="0">
                  <c:v>Road</c:v>
                </c:pt>
                <c:pt idx="1">
                  <c:v>Railways</c:v>
                </c:pt>
                <c:pt idx="2">
                  <c:v>Ports</c:v>
                </c:pt>
                <c:pt idx="3">
                  <c:v>Airports</c:v>
                </c:pt>
              </c:strCache>
            </c:strRef>
          </c:cat>
          <c:val>
            <c:numRef>
              <c:f>'PPP non-roads'!$C$8:$C$11</c:f>
              <c:numCache>
                <c:formatCode>_(* #,##0_);_(* \(#,##0\);_(* "-"??_);_(@_)</c:formatCode>
                <c:ptCount val="4"/>
                <c:pt idx="0">
                  <c:v>55991.61</c:v>
                </c:pt>
                <c:pt idx="1">
                  <c:v>19528</c:v>
                </c:pt>
                <c:pt idx="2">
                  <c:v>4022</c:v>
                </c:pt>
                <c:pt idx="3">
                  <c:v>1990.48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BB-8D48-A877-D7E4882F7383}"/>
            </c:ext>
          </c:extLst>
        </c:ser>
        <c:ser>
          <c:idx val="2"/>
          <c:order val="2"/>
          <c:tx>
            <c:strRef>
              <c:f>'PPP non-roads'!$D$7</c:f>
              <c:strCache>
                <c:ptCount val="1"/>
                <c:pt idx="0">
                  <c:v>2016-2020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'PPP non-roads'!$A$8:$A$11</c:f>
              <c:strCache>
                <c:ptCount val="4"/>
                <c:pt idx="0">
                  <c:v>Road</c:v>
                </c:pt>
                <c:pt idx="1">
                  <c:v>Railways</c:v>
                </c:pt>
                <c:pt idx="2">
                  <c:v>Ports</c:v>
                </c:pt>
                <c:pt idx="3">
                  <c:v>Airports</c:v>
                </c:pt>
              </c:strCache>
            </c:strRef>
          </c:cat>
          <c:val>
            <c:numRef>
              <c:f>'PPP non-roads'!$D$8:$D$11</c:f>
              <c:numCache>
                <c:formatCode>_(* #,##0_);_(* \(#,##0\);_(* "-"??_);_(@_)</c:formatCode>
                <c:ptCount val="4"/>
                <c:pt idx="0">
                  <c:v>78232.420000000013</c:v>
                </c:pt>
                <c:pt idx="1">
                  <c:v>23287</c:v>
                </c:pt>
                <c:pt idx="2">
                  <c:v>7205.5599999999995</c:v>
                </c:pt>
                <c:pt idx="3">
                  <c:v>9015.81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BB-8D48-A877-D7E4882F7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711567"/>
        <c:axId val="482754287"/>
      </c:barChart>
      <c:catAx>
        <c:axId val="48271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2754287"/>
        <c:crosses val="autoZero"/>
        <c:auto val="1"/>
        <c:lblAlgn val="ctr"/>
        <c:lblOffset val="100"/>
        <c:noMultiLvlLbl val="0"/>
      </c:catAx>
      <c:valAx>
        <c:axId val="48275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Montserrat" panose="00000500000000000000" pitchFamily="2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Cumulative Million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2060"/>
                  </a:solidFill>
                  <a:latin typeface="Montserrat" panose="00000500000000000000" pitchFamily="2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2711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Montserrat" panose="00000500000000000000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7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71D81-7F60-4FCD-9C57-5FFF8F78C6E1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136C3-EC15-4C2F-BA7A-31B72D10C2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78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30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87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5955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2248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5446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334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197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5535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14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982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12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9661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9101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6340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7187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8544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0084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0631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4712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3796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95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896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9663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93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72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739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203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36C3-EC15-4C2F-BA7A-31B72D10C2C7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318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2BA0-17D4-7B12-0471-8DEC02127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807B2-4713-0036-FC4F-125B7F1A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AA7E-7611-D12A-3F56-9497118B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504-7BC6-DF12-2602-E4BF090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708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CAF2-ED24-57D2-2EE0-107D2F4A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A32A3-09BF-3EDA-6250-819665D74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487C-5F54-E82E-AD97-7C351080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0353-1B70-0FE1-327E-3830349C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9273-AB91-11B1-28A2-6EED36C8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527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C407-32CC-BA31-BBCD-4CFED4AB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C553D-6BEB-BE46-B5A6-239E0D704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1A107-0CA1-5D7F-7689-D0CF88B13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12547-D927-A876-BC2C-593890D1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7D323-FE40-9C6E-2F1C-03AC2C42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859CA-E216-CD16-F3B3-0385347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266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93B9-652A-B8FD-8087-12E4D19C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A3B92-9EC2-5EF7-5F02-84E5BA618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0990F-E00E-2CFA-1F1C-0345B35C1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36A1E-E367-B821-67BD-98E3F852F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4E23-C416-F1D0-05F0-4D9105AB2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6C69C7-A88A-1949-472E-700CDB15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02355-C376-0BE4-8462-5F99753A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362E5-B75B-BEF5-B312-0D13D294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386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2913-06A6-C7A9-1A07-6F5B610B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C1768-3261-08E6-71C6-66796F21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B2E4E-1223-DE17-12C1-DBBBC2D5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D82A1-30F3-AF52-F19C-190338F3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7059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23986-D50D-A1C6-EB69-31F70536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6B78C-C014-127B-41D4-FEBF31A3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8AC4-15BF-8CE9-AE6F-D50BD58D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35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" action="ppaction://noaction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6536-BC59-0CD6-2F42-2E8C5057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63EC-8382-5AE0-0436-79E0EE9A4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86858-2BE3-D8CC-F9BA-DAFA10C60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8F43B-BB6B-6C21-BE7D-3E635E73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D1BC-EDD8-5C0A-40A9-335FD8DF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41941-B385-B8F0-98A9-6DD48CEF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8331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A62-92EE-75FC-35C8-0EA32F04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4BB36-3FB3-2583-2829-54580F7B0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5C379-F6F9-5238-1237-1A965C8F1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7FA90-BCA5-001D-3A61-1006931D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3ACB1-7AD5-2C7C-F40A-A6B7BD2E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ADB8A-5851-303C-9AAF-38A5E81E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3525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447AE-9589-684E-CF66-CA7315C7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B3E47-85EA-CF5F-5657-B33252D98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43E73-D3AD-423B-A837-FA10542C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15039-35C9-C213-D65B-B4503087F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60F-92A9-4558-6652-9D5A1706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9152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8189F-E99D-440A-AB1E-ADE73B858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F8AE5-193B-BF87-5902-575EE22D1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D4DE-B009-3030-C0C3-FC9CCB9E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EF7A0-85EE-4ADA-ABAD-A2686C779033}" type="datetimeFigureOut">
              <a:rPr lang="en-IN" smtClean="0"/>
              <a:t>14/11/22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AA3C-22E9-9435-902C-DBDEC33A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EFEB7-4542-15D5-5FA9-895A4BD5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DBEDF-6505-4D6D-823B-2EF40384D3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666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" action="ppaction://noaction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" action="ppaction://noaction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rId2" action="ppaction://hlinksldjump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E0099DD-3823-9EAE-32A3-39A1FC6FF4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1922" y="6293561"/>
            <a:ext cx="4114800" cy="36512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IN"/>
              <a:t>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AEE6-9056-3662-6C8E-40A8B19D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>
            <a:noAutofit/>
          </a:bodyPr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7A869-A8E1-35AA-E743-99ADA467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12433"/>
            <a:ext cx="4318000" cy="4754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5CBA7-4F8C-44CF-7BC1-D269F8169B5E}"/>
              </a:ext>
            </a:extLst>
          </p:cNvPr>
          <p:cNvCxnSpPr/>
          <p:nvPr userDrawn="1"/>
        </p:nvCxnSpPr>
        <p:spPr>
          <a:xfrm>
            <a:off x="523090" y="955005"/>
            <a:ext cx="28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F9202-551B-747B-5F62-52FD7D1F4478}"/>
              </a:ext>
            </a:extLst>
          </p:cNvPr>
          <p:cNvCxnSpPr/>
          <p:nvPr userDrawn="1"/>
        </p:nvCxnSpPr>
        <p:spPr>
          <a:xfrm>
            <a:off x="3475003" y="955005"/>
            <a:ext cx="180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326116-27E6-999C-855F-8C55F8AD930C}"/>
              </a:ext>
            </a:extLst>
          </p:cNvPr>
          <p:cNvCxnSpPr/>
          <p:nvPr userDrawn="1"/>
        </p:nvCxnSpPr>
        <p:spPr>
          <a:xfrm>
            <a:off x="5344433" y="955005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hlinkClick r:id="" action="ppaction://noaction"/>
            <a:extLst>
              <a:ext uri="{FF2B5EF4-FFF2-40B4-BE49-F238E27FC236}">
                <a16:creationId xmlns:a16="http://schemas.microsoft.com/office/drawing/2014/main" id="{D81B129F-1CA6-AB4C-628F-4D2750DCD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644" y="370688"/>
            <a:ext cx="1233672" cy="4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87866-82B6-4C33-6C5A-36E6017F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96EDC-9BCF-5193-0ADE-811C383C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32A57247-9069-0E45-E29F-41FF46BD0E1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0" y="6354829"/>
            <a:ext cx="284400" cy="2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623443-3AF0-3E5A-5216-91D41C6BB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60" y="6354829"/>
            <a:ext cx="1189038" cy="288000"/>
          </a:xfrm>
          <a:prstGeom prst="rect">
            <a:avLst/>
          </a:prstGeom>
        </p:spPr>
      </p:pic>
      <p:pic>
        <p:nvPicPr>
          <p:cNvPr id="12" name="Picture 2" descr="2022 United Nations Climate Change Conference - Wikipedia">
            <a:extLst>
              <a:ext uri="{FF2B5EF4-FFF2-40B4-BE49-F238E27FC236}">
                <a16:creationId xmlns:a16="http://schemas.microsoft.com/office/drawing/2014/main" id="{2D38A18B-97F4-BB21-CEC4-4979199CA9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4187" y="6336299"/>
            <a:ext cx="944034" cy="2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5287C9-08AE-C981-0059-733AC784CDCD}"/>
              </a:ext>
            </a:extLst>
          </p:cNvPr>
          <p:cNvCxnSpPr>
            <a:cxnSpLocks/>
          </p:cNvCxnSpPr>
          <p:nvPr userDrawn="1"/>
        </p:nvCxnSpPr>
        <p:spPr>
          <a:xfrm>
            <a:off x="511644" y="6211310"/>
            <a:ext cx="111265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68" r:id="rId4"/>
    <p:sldLayoutId id="2147483669" r:id="rId5"/>
    <p:sldLayoutId id="2147483665" r:id="rId6"/>
    <p:sldLayoutId id="2147483667" r:id="rId7"/>
    <p:sldLayoutId id="2147483666" r:id="rId8"/>
    <p:sldLayoutId id="2147483662" r:id="rId9"/>
    <p:sldLayoutId id="2147483664" r:id="rId10"/>
    <p:sldLayoutId id="2147483663" r:id="rId11"/>
    <p:sldLayoutId id="2147483661" r:id="rId12"/>
    <p:sldLayoutId id="2147483660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18" Type="http://schemas.openxmlformats.org/officeDocument/2006/relationships/slide" Target="slide23.xml"/><Relationship Id="rId26" Type="http://schemas.openxmlformats.org/officeDocument/2006/relationships/slide" Target="slide32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2.xml"/><Relationship Id="rId25" Type="http://schemas.openxmlformats.org/officeDocument/2006/relationships/slide" Target="slide31.xml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24" Type="http://schemas.openxmlformats.org/officeDocument/2006/relationships/slide" Target="slide30.xml"/><Relationship Id="rId5" Type="http://schemas.openxmlformats.org/officeDocument/2006/relationships/slide" Target="slide6.xml"/><Relationship Id="rId15" Type="http://schemas.openxmlformats.org/officeDocument/2006/relationships/slide" Target="slide19.xml"/><Relationship Id="rId23" Type="http://schemas.openxmlformats.org/officeDocument/2006/relationships/slide" Target="slide29.xml"/><Relationship Id="rId28" Type="http://schemas.openxmlformats.org/officeDocument/2006/relationships/slide" Target="slide34.xml"/><Relationship Id="rId10" Type="http://schemas.openxmlformats.org/officeDocument/2006/relationships/slide" Target="slide13.xml"/><Relationship Id="rId19" Type="http://schemas.openxmlformats.org/officeDocument/2006/relationships/slide" Target="slide24.xml"/><Relationship Id="rId31" Type="http://schemas.openxmlformats.org/officeDocument/2006/relationships/slide" Target="slide38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27.xml"/><Relationship Id="rId27" Type="http://schemas.openxmlformats.org/officeDocument/2006/relationships/slide" Target="slide33.xml"/><Relationship Id="rId30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ntransportoutlook.com/analytical-outputs/climate-change-in-asi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411BA1-FA9C-0AE4-AD9A-7E73B3605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639" y="3766727"/>
            <a:ext cx="4082473" cy="781705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E6695A"/>
                </a:solidFill>
                <a:latin typeface="Montserrat"/>
              </a:rPr>
              <a:t>COP27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317941-4A2F-DFC3-E0C7-C2C260DB2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1" y="1095042"/>
            <a:ext cx="4488586" cy="18304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Montserrat"/>
              </a:rPr>
              <a:t>Tracking Transport and Climate Change Indicators in Asia and the Pacific</a:t>
            </a:r>
          </a:p>
          <a:p>
            <a:r>
              <a:rPr lang="en-US" b="1" dirty="0">
                <a:latin typeface="Montserrat"/>
              </a:rPr>
              <a:t>2000-2020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F414DC-8876-2E9C-337A-40B59C7B0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9903" y="655781"/>
            <a:ext cx="2087419" cy="746506"/>
          </a:xfrm>
          <a:prstGeom prst="rect">
            <a:avLst/>
          </a:prstGeom>
        </p:spPr>
      </p:pic>
      <p:pic>
        <p:nvPicPr>
          <p:cNvPr id="8" name="Picture 7" descr="A busy street with people and scooters&#10;&#10;Description automatically generated with medium confidence">
            <a:extLst>
              <a:ext uri="{FF2B5EF4-FFF2-40B4-BE49-F238E27FC236}">
                <a16:creationId xmlns:a16="http://schemas.microsoft.com/office/drawing/2014/main" id="{C393486B-566F-2B7C-916C-D19211F237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13" y="655781"/>
            <a:ext cx="3457054" cy="5381264"/>
          </a:xfrm>
          <a:prstGeom prst="rect">
            <a:avLst/>
          </a:prstGeom>
        </p:spPr>
      </p:pic>
      <p:pic>
        <p:nvPicPr>
          <p:cNvPr id="11" name="Picture 10" descr="A picture containing outdoor, track, city, road&#10;&#10;Description automatically generated">
            <a:extLst>
              <a:ext uri="{FF2B5EF4-FFF2-40B4-BE49-F238E27FC236}">
                <a16:creationId xmlns:a16="http://schemas.microsoft.com/office/drawing/2014/main" id="{48906FFF-A401-B31A-331A-6D2DF2A6F3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213" y="1577106"/>
            <a:ext cx="2352808" cy="2696742"/>
          </a:xfrm>
          <a:prstGeom prst="rect">
            <a:avLst/>
          </a:prstGeom>
        </p:spPr>
      </p:pic>
      <p:pic>
        <p:nvPicPr>
          <p:cNvPr id="12" name="Picture 11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212AA506-FD04-1DEE-F617-5ECFBC4EE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772" y="4373203"/>
            <a:ext cx="2353249" cy="16557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6548F5-3F02-68C6-60A3-16296DA4AAF8}"/>
              </a:ext>
            </a:extLst>
          </p:cNvPr>
          <p:cNvCxnSpPr/>
          <p:nvPr/>
        </p:nvCxnSpPr>
        <p:spPr>
          <a:xfrm>
            <a:off x="1080654" y="3058050"/>
            <a:ext cx="1080000" cy="0"/>
          </a:xfrm>
          <a:prstGeom prst="line">
            <a:avLst/>
          </a:prstGeom>
          <a:ln w="38100" cap="rnd">
            <a:solidFill>
              <a:srgbClr val="006E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56E4C-2465-C8DD-EC25-51024DC2862B}"/>
              </a:ext>
            </a:extLst>
          </p:cNvPr>
          <p:cNvCxnSpPr/>
          <p:nvPr/>
        </p:nvCxnSpPr>
        <p:spPr>
          <a:xfrm>
            <a:off x="2265039" y="3056184"/>
            <a:ext cx="1080000" cy="0"/>
          </a:xfrm>
          <a:prstGeom prst="line">
            <a:avLst/>
          </a:prstGeom>
          <a:ln w="38100" cap="rnd">
            <a:solidFill>
              <a:srgbClr val="BB8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E9DF4-3C00-08D2-A15D-7B3DF63F05FF}"/>
              </a:ext>
            </a:extLst>
          </p:cNvPr>
          <p:cNvCxnSpPr/>
          <p:nvPr/>
        </p:nvCxnSpPr>
        <p:spPr>
          <a:xfrm>
            <a:off x="3441199" y="3056184"/>
            <a:ext cx="1080000" cy="0"/>
          </a:xfrm>
          <a:prstGeom prst="line">
            <a:avLst/>
          </a:prstGeom>
          <a:ln w="38100" cap="rnd">
            <a:solidFill>
              <a:srgbClr val="71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4">
            <a:extLst>
              <a:ext uri="{FF2B5EF4-FFF2-40B4-BE49-F238E27FC236}">
                <a16:creationId xmlns:a16="http://schemas.microsoft.com/office/drawing/2014/main" id="{C3C956A6-B34A-74D5-25B9-8D01E894439A}"/>
              </a:ext>
            </a:extLst>
          </p:cNvPr>
          <p:cNvSpPr txBox="1">
            <a:spLocks/>
          </p:cNvSpPr>
          <p:nvPr/>
        </p:nvSpPr>
        <p:spPr>
          <a:xfrm>
            <a:off x="560746" y="5201084"/>
            <a:ext cx="4488586" cy="183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E6695A"/>
                </a:solidFill>
                <a:latin typeface="Montserrat"/>
              </a:rPr>
              <a:t>November 2022</a:t>
            </a:r>
          </a:p>
          <a:p>
            <a:r>
              <a:rPr lang="en-US" sz="1800" b="1" dirty="0">
                <a:solidFill>
                  <a:srgbClr val="E6695A"/>
                </a:solidFill>
                <a:latin typeface="Montserrat"/>
              </a:rPr>
              <a:t>Asian Transport Outlook</a:t>
            </a:r>
          </a:p>
        </p:txBody>
      </p:sp>
    </p:spTree>
    <p:extLst>
      <p:ext uri="{BB962C8B-B14F-4D97-AF65-F5344CB8AC3E}">
        <p14:creationId xmlns:p14="http://schemas.microsoft.com/office/powerpoint/2010/main" val="148440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AE2CAB5-151C-32A0-674D-03CBAF7B4E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009297"/>
              </p:ext>
            </p:extLst>
          </p:nvPr>
        </p:nvGraphicFramePr>
        <p:xfrm>
          <a:off x="3611419" y="1004861"/>
          <a:ext cx="8495084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627A7-048E-865C-48AF-CCE0A0ADF63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Asian Transport 2030 Outlook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2ECC2-DD1C-AFB4-86A8-2A2C9034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Infrastructure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43865-33CD-5A0A-FC11-24D88148D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7776"/>
            <a:ext cx="3525922" cy="365662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Currently, 40%</a:t>
            </a:r>
            <a:r>
              <a:rPr lang="en-US" sz="2000">
                <a:latin typeface="Montserrat"/>
              </a:rPr>
              <a:t> of Transport Inland Infrastructure investments (construction + maintenance)  are allocated to Railways and Urban Transit </a:t>
            </a:r>
            <a:endParaRPr lang="en-US" sz="180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2EDB431-FF1F-71C7-1CDC-0452E9F5F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507834"/>
              </p:ext>
            </p:extLst>
          </p:nvPr>
        </p:nvGraphicFramePr>
        <p:xfrm>
          <a:off x="7858961" y="1707776"/>
          <a:ext cx="4025423" cy="259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68B728-FC33-55B3-1758-696EEAF05817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0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D046E3-49DF-42E9-7F1C-A7B886DE6EE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WB PPI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8416C-9725-C589-35CE-077D0B47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PPP in Transport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DB4C-C215-6524-018A-7A32D7043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2" y="1004860"/>
            <a:ext cx="3364345" cy="5137321"/>
          </a:xfrm>
        </p:spPr>
        <p:txBody>
          <a:bodyPr>
            <a:normAutofit lnSpcReduction="10000"/>
          </a:bodyPr>
          <a:lstStyle/>
          <a:p>
            <a:r>
              <a:rPr lang="en-US" sz="2000">
                <a:latin typeface="Montserrat"/>
              </a:rPr>
              <a:t>PPP investments in transport infrastructure in Asia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have increased, </a:t>
            </a:r>
            <a:r>
              <a:rPr lang="en-US" sz="2000">
                <a:latin typeface="Montserrat"/>
              </a:rPr>
              <a:t>with 2016 –2020 growth limited by  COVID in 2020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.  </a:t>
            </a:r>
          </a:p>
          <a:p>
            <a:r>
              <a:rPr lang="en-US" sz="2000">
                <a:latin typeface="Montserrat"/>
              </a:rPr>
              <a:t>PPP investments in transport infrastructure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remain very limited</a:t>
            </a:r>
            <a:r>
              <a:rPr lang="en-US" sz="2000">
                <a:latin typeface="Montserrat"/>
              </a:rPr>
              <a:t> compared to the overall investment </a:t>
            </a:r>
          </a:p>
          <a:p>
            <a:r>
              <a:rPr lang="en-US" sz="2000">
                <a:latin typeface="Montserrat"/>
              </a:rPr>
              <a:t>Noticeable is the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continued absence</a:t>
            </a:r>
            <a:r>
              <a:rPr lang="en-US" sz="2000">
                <a:latin typeface="Montserrat"/>
              </a:rPr>
              <a:t> of urban transit infrastructure data in the WB PPP database</a:t>
            </a:r>
            <a:endParaRPr lang="en-US" sz="2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29C61D-E1FD-99E2-638B-3EBC06FDBF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032349"/>
              </p:ext>
            </p:extLst>
          </p:nvPr>
        </p:nvGraphicFramePr>
        <p:xfrm>
          <a:off x="3703782" y="1004861"/>
          <a:ext cx="8377382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5BDE243-8B7F-CCEA-D411-C1A8A8A28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584306"/>
              </p:ext>
            </p:extLst>
          </p:nvPr>
        </p:nvGraphicFramePr>
        <p:xfrm>
          <a:off x="8349279" y="1888760"/>
          <a:ext cx="3399376" cy="1898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F9D8D8-DC2F-D619-A1B4-D53A9900CEE0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7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C93732-03AF-29D6-880A-7AE8C7032D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1D77C-5D56-C166-A779-B47E9E8F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312433"/>
            <a:ext cx="11704783" cy="2843931"/>
          </a:xfrm>
        </p:spPr>
        <p:txBody>
          <a:bodyPr/>
          <a:lstStyle/>
          <a:p>
            <a:pPr marL="0" indent="0">
              <a:buNone/>
            </a:pPr>
            <a:r>
              <a:rPr lang="en-GB" sz="3200" b="1">
                <a:latin typeface="Montserrat"/>
                <a:ea typeface="+mj-ea"/>
                <a:cs typeface="+mj-cs"/>
              </a:rPr>
              <a:t>Transport Activity</a:t>
            </a:r>
            <a:endParaRPr lang="en-IN" sz="3200" b="1"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67716-0564-3EF7-8897-0414D44F6F08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8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B0F5C13-94CF-DCB9-E0ED-84D090E724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797741"/>
              </p:ext>
            </p:extLst>
          </p:nvPr>
        </p:nvGraphicFramePr>
        <p:xfrm>
          <a:off x="4193309" y="1004860"/>
          <a:ext cx="7998691" cy="5183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002D28-32B3-4AE2-65DD-65FF2A8C0D6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Source: ATO Analysis based on Country Official Statistics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8E204-9856-D549-AA40-D373127A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Motorization in Asia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DC371-26AA-697A-733E-00CCD4863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6" y="1004860"/>
            <a:ext cx="3290455" cy="5183503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Growth in passenger vehicle ownership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declining </a:t>
            </a:r>
            <a:r>
              <a:rPr lang="en-US" sz="2000">
                <a:latin typeface="Montserrat"/>
              </a:rPr>
              <a:t>for 2&amp;3- wheelers and cars. 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Bad News – since 2015, growth in public transport vehicles ownership has almost completely stagnated</a:t>
            </a:r>
          </a:p>
          <a:p>
            <a:endParaRPr lang="en-US" sz="2000">
              <a:solidFill>
                <a:srgbClr val="E6695A"/>
              </a:solidFill>
              <a:latin typeface="Montserrat"/>
            </a:endParaRPr>
          </a:p>
          <a:p>
            <a:r>
              <a:rPr lang="en-US" sz="2000">
                <a:latin typeface="Montserrat"/>
              </a:rPr>
              <a:t>Freight Vehicles are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growing faster</a:t>
            </a:r>
            <a:r>
              <a:rPr lang="en-US" sz="2000">
                <a:latin typeface="Montserrat"/>
              </a:rPr>
              <a:t> over time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29790-E715-F46D-7D56-E51C9644A115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5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63AE0E-A5FD-938E-5C20-3D183251D9B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ITC Trade Map and OICA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B8CC5-8D94-885C-6C77-0F6B0D99E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2431"/>
            <a:ext cx="3971636" cy="4754880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E6695A"/>
                </a:solidFill>
                <a:latin typeface="Montserrat"/>
              </a:rPr>
              <a:t>Good News </a:t>
            </a:r>
            <a:r>
              <a:rPr lang="en-US" sz="1800">
                <a:latin typeface="Montserrat"/>
              </a:rPr>
              <a:t>- Since 2015, the trends confirm a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significant decline </a:t>
            </a:r>
            <a:r>
              <a:rPr lang="en-US" sz="1800">
                <a:latin typeface="Montserrat"/>
              </a:rPr>
              <a:t>in growth rate of private vehicle imports and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a small decline</a:t>
            </a:r>
            <a:r>
              <a:rPr lang="en-US" sz="1800">
                <a:latin typeface="Montserrat"/>
              </a:rPr>
              <a:t> in manufacturing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 </a:t>
            </a:r>
            <a:r>
              <a:rPr lang="en-US" sz="1800">
                <a:latin typeface="Montserrat"/>
              </a:rPr>
              <a:t>in Asia</a:t>
            </a:r>
          </a:p>
          <a:p>
            <a:pPr marL="0" indent="0">
              <a:buNone/>
            </a:pPr>
            <a:endParaRPr lang="en-US" sz="1800">
              <a:latin typeface="Montserrat"/>
            </a:endParaRPr>
          </a:p>
          <a:p>
            <a:r>
              <a:rPr lang="en-US" sz="1800">
                <a:solidFill>
                  <a:srgbClr val="E6695A"/>
                </a:solidFill>
                <a:latin typeface="Montserrat"/>
              </a:rPr>
              <a:t>Bad News – </a:t>
            </a:r>
            <a:r>
              <a:rPr lang="en-US" sz="1800">
                <a:latin typeface="Montserrat"/>
              </a:rPr>
              <a:t>there is a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sharp decrease</a:t>
            </a:r>
            <a:r>
              <a:rPr lang="en-US" sz="1800">
                <a:latin typeface="Montserrat"/>
              </a:rPr>
              <a:t> in the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importation of buses </a:t>
            </a:r>
            <a:r>
              <a:rPr lang="en-US" sz="1800">
                <a:latin typeface="Montserrat"/>
              </a:rPr>
              <a:t>which is in line with other negative trends regarding bus-based public transit systems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F61FF9-F98F-507E-CE9F-1DE67E516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009588"/>
              </p:ext>
            </p:extLst>
          </p:nvPr>
        </p:nvGraphicFramePr>
        <p:xfrm>
          <a:off x="4230255" y="1004861"/>
          <a:ext cx="5230810" cy="506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BA9769B-78CA-7543-8BFC-AAFC22D235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574322"/>
              </p:ext>
            </p:extLst>
          </p:nvPr>
        </p:nvGraphicFramePr>
        <p:xfrm>
          <a:off x="9167545" y="727899"/>
          <a:ext cx="2278353" cy="4714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A43D276-84DF-88C7-45CC-66B67EC4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/>
          <a:lstStyle/>
          <a:p>
            <a:r>
              <a:rPr lang="en-US"/>
              <a:t>Motorization in Asia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B256E-2A78-D96E-F9D4-AA6877B045F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6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7FEBA0-461B-44AC-B615-649147DBEE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051177"/>
              </p:ext>
            </p:extLst>
          </p:nvPr>
        </p:nvGraphicFramePr>
        <p:xfrm>
          <a:off x="3796145" y="1051559"/>
          <a:ext cx="5329807" cy="512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D7009-E5BE-364D-D8FD-090380F65A3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UN World Population Prospects, World Bank, ATO Analysis based on Country Official Statistics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1C5CCE-096E-A443-06CA-08B12F79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Passenger and Freight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379990-034C-7621-5230-8C7FFCD70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33" y="1276350"/>
            <a:ext cx="3788040" cy="4754880"/>
          </a:xfrm>
        </p:spPr>
        <p:txBody>
          <a:bodyPr>
            <a:normAutofit lnSpcReduction="10000"/>
          </a:bodyPr>
          <a:lstStyle/>
          <a:p>
            <a:endParaRPr lang="en-US" sz="1800">
              <a:latin typeface="Montserrat"/>
            </a:endParaRPr>
          </a:p>
          <a:p>
            <a:r>
              <a:rPr lang="en-US" sz="1800">
                <a:latin typeface="Montserrat"/>
              </a:rPr>
              <a:t>Over the last two decades, transport demand in Asia has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more than doubled</a:t>
            </a:r>
            <a:r>
              <a:rPr lang="en-US" sz="1800">
                <a:latin typeface="Montserrat"/>
              </a:rPr>
              <a:t>. Freight activity has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outpaced</a:t>
            </a:r>
            <a:r>
              <a:rPr lang="en-US" sz="1800">
                <a:latin typeface="Montserrat"/>
              </a:rPr>
              <a:t> growth of passenger transport activity</a:t>
            </a:r>
            <a:endParaRPr lang="en-US" sz="1800"/>
          </a:p>
          <a:p>
            <a:endParaRPr lang="en-US" sz="1800">
              <a:solidFill>
                <a:srgbClr val="E6695A"/>
              </a:solidFill>
              <a:latin typeface="Montserrat"/>
            </a:endParaRPr>
          </a:p>
          <a:p>
            <a:r>
              <a:rPr lang="en-US" sz="1800">
                <a:solidFill>
                  <a:srgbClr val="E6695A"/>
                </a:solidFill>
                <a:latin typeface="Montserrat"/>
              </a:rPr>
              <a:t>A relative decoupling</a:t>
            </a:r>
            <a:r>
              <a:rPr lang="en-US" sz="1800">
                <a:latin typeface="Montserrat"/>
              </a:rPr>
              <a:t> of passenger &amp; freight activity with GDP growth is visible in Asia</a:t>
            </a:r>
          </a:p>
          <a:p>
            <a:endParaRPr lang="en-US" sz="1800">
              <a:latin typeface="Montserrat"/>
            </a:endParaRPr>
          </a:p>
          <a:p>
            <a:r>
              <a:rPr lang="en-US" sz="1800">
                <a:latin typeface="Montserrat"/>
              </a:rPr>
              <a:t>However, both Passenger &amp; freight activity continue to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grow faster</a:t>
            </a:r>
            <a:r>
              <a:rPr lang="en-US" sz="1800">
                <a:latin typeface="Montserrat"/>
              </a:rPr>
              <a:t> than the population</a:t>
            </a:r>
          </a:p>
          <a:p>
            <a:endParaRPr lang="en-US" sz="1800">
              <a:latin typeface="Montserra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8A602BE-4252-F261-080C-55C81FF1BF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780851"/>
              </p:ext>
            </p:extLst>
          </p:nvPr>
        </p:nvGraphicFramePr>
        <p:xfrm>
          <a:off x="9125952" y="1051560"/>
          <a:ext cx="3066047" cy="5015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56F5B4B-3F4D-631B-A45F-1E3AEB3DFBFC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7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C14E8-2B2A-F283-C1D8-B0E8AA9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396" y="2452670"/>
            <a:ext cx="6532663" cy="787391"/>
          </a:xfrm>
        </p:spPr>
        <p:txBody>
          <a:bodyPr/>
          <a:lstStyle/>
          <a:p>
            <a:r>
              <a:rPr lang="en-GB" sz="3200">
                <a:latin typeface="Montserrat"/>
              </a:rPr>
              <a:t>Transport Mode Shares</a:t>
            </a:r>
            <a:endParaRPr lang="en-IN" sz="3200">
              <a:latin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91362-59E8-C375-C980-C03CC84C86D1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6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C7CA73-D8EE-B236-C71A-F6E19F7A770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Asian Transport 2030 Outlook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F9B06-6E1D-3F56-9CB0-9970BA4A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Passenger Activity Mode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C9C1B-5F5C-DA96-C4FD-0665B591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2433"/>
            <a:ext cx="3731491" cy="4754880"/>
          </a:xfrm>
        </p:spPr>
        <p:txBody>
          <a:bodyPr>
            <a:normAutofit/>
          </a:bodyPr>
          <a:lstStyle/>
          <a:p>
            <a:r>
              <a:rPr lang="en-US" sz="1800">
                <a:latin typeface="Montserrat"/>
              </a:rPr>
              <a:t> Despite</a:t>
            </a:r>
            <a:r>
              <a:rPr lang="en-US" sz="2000">
                <a:latin typeface="Montserrat"/>
              </a:rPr>
              <a:t> several mode shift policies, Passenger activity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shifting away</a:t>
            </a:r>
            <a:r>
              <a:rPr lang="en-US" sz="2000">
                <a:latin typeface="Montserrat"/>
              </a:rPr>
              <a:t> from buses (formal/informal) to 2-wheelers and cars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Rail passenger activity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remains stable</a:t>
            </a:r>
            <a:r>
              <a:rPr lang="en-US" sz="2000">
                <a:latin typeface="Montserrat"/>
              </a:rPr>
              <a:t> and is not increasing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CB74A3B-5F4F-E6FF-1E35-8E6DBB985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476961"/>
              </p:ext>
            </p:extLst>
          </p:nvPr>
        </p:nvGraphicFramePr>
        <p:xfrm>
          <a:off x="3629608" y="1004861"/>
          <a:ext cx="8562392" cy="528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05CF4B-DD07-C9AB-D4EC-77FC4CE7220C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01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B96AF81-A4CF-497B-BEEA-CCC080733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51046"/>
              </p:ext>
            </p:extLst>
          </p:nvPr>
        </p:nvGraphicFramePr>
        <p:xfrm>
          <a:off x="4387273" y="1117599"/>
          <a:ext cx="7668490" cy="494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4059F-79FA-5145-E799-D1C46C93D3E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Asian Transport 2030 Outlook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36EAF-0B86-1204-693D-A6D78B4E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Freight Mode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2B9A-68F9-9867-B370-38F89074F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7" y="1312433"/>
            <a:ext cx="3872345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Led by the People’s Republic of China’s inter-modal improvements, inland waterways/shipping mode share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has increased</a:t>
            </a:r>
            <a:r>
              <a:rPr lang="en-US" sz="2000">
                <a:latin typeface="Montserrat"/>
              </a:rPr>
              <a:t>. 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Railway freight mode-share has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remained the same</a:t>
            </a:r>
            <a:r>
              <a:rPr lang="en-US" sz="2000">
                <a:latin typeface="Montserrat"/>
              </a:rPr>
              <a:t>.</a:t>
            </a: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B34CD-71A2-F394-88BD-46760E9A85A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98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CD73EE9-97D1-4BF3-ACD4-AC903DEC6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412895"/>
              </p:ext>
            </p:extLst>
          </p:nvPr>
        </p:nvGraphicFramePr>
        <p:xfrm>
          <a:off x="4572001" y="1312433"/>
          <a:ext cx="7620000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829EA-61C4-8907-8CE9-310EAB2C1A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ITF,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E0D55-D240-70A9-1A8C-6B59D253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Urban Transport Mode Share in Asia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47C30-CFB3-AB3C-30A3-1402B5937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312433"/>
            <a:ext cx="431800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Active transport (walking and cycling) share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not growing</a:t>
            </a:r>
          </a:p>
          <a:p>
            <a:endParaRPr lang="en-US" sz="2000">
              <a:solidFill>
                <a:srgbClr val="E6695A"/>
              </a:solidFill>
            </a:endParaRPr>
          </a:p>
          <a:p>
            <a:r>
              <a:rPr lang="en-US" sz="2000">
                <a:latin typeface="Montserrat"/>
              </a:rPr>
              <a:t>The share of private </a:t>
            </a:r>
            <a:r>
              <a:rPr lang="en-US" sz="2000" err="1">
                <a:latin typeface="Montserrat"/>
              </a:rPr>
              <a:t>motorised</a:t>
            </a:r>
            <a:r>
              <a:rPr lang="en-US" sz="2000">
                <a:latin typeface="Montserrat"/>
              </a:rPr>
              <a:t> transport (motorcycle and cars)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growing</a:t>
            </a:r>
          </a:p>
          <a:p>
            <a:endParaRPr lang="en-US" sz="2000">
              <a:solidFill>
                <a:srgbClr val="E6695A"/>
              </a:solidFill>
              <a:latin typeface="Montserrat"/>
            </a:endParaRPr>
          </a:p>
          <a:p>
            <a:r>
              <a:rPr lang="en-US" sz="2000">
                <a:latin typeface="Montserrat"/>
              </a:rPr>
              <a:t>Importance of both formal and informal public transport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declining rapidly</a:t>
            </a:r>
          </a:p>
          <a:p>
            <a:endParaRPr lang="en-US" sz="2000">
              <a:solidFill>
                <a:srgbClr val="E6695A"/>
              </a:solidFill>
              <a:latin typeface="Montserrat"/>
            </a:endParaRPr>
          </a:p>
          <a:p>
            <a:r>
              <a:rPr lang="en-US" sz="2000">
                <a:latin typeface="Montserrat"/>
              </a:rPr>
              <a:t>Shared mobility activity is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gaining modestly</a:t>
            </a:r>
            <a:r>
              <a:rPr lang="en-US" sz="2000">
                <a:latin typeface="Montserrat"/>
              </a:rPr>
              <a:t> in share </a:t>
            </a: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21B27-256E-9DA4-015F-13EE5E926550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3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3FC02B-40F3-3C33-D600-27368668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B573F-DAD2-8674-A87F-B728BFF2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4319"/>
            <a:ext cx="10391776" cy="4932994"/>
          </a:xfrm>
        </p:spPr>
        <p:txBody>
          <a:bodyPr numCol="2" anchor="t"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3" action="ppaction://hlinksldjump"/>
              </a:rPr>
              <a:t>Transport CO2 Emissions 1990 -2050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4" action="ppaction://hlinksldjump"/>
              </a:rPr>
              <a:t>Transport CO2 Emissions Growth Rate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5" action="ppaction://hlinksldjump"/>
              </a:rPr>
              <a:t>Share of Asia Pacific countries with transport CO2 emissions growth rate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6" action="ppaction://hlinksldjump"/>
              </a:rPr>
              <a:t>Infrastructure Growth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7" action="ppaction://hlinksldjump"/>
              </a:rPr>
              <a:t>Number of Asian Cities with Rapid Urban Transit Infrastructure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8" action="ppaction://hlinksldjump"/>
              </a:rPr>
              <a:t>Total Infrastructure Investment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9" action="ppaction://hlinksldjump"/>
              </a:rPr>
              <a:t>PPP in Transport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alibri"/>
                <a:ea typeface="Calibri" panose="020F0502020204030204" pitchFamily="34" charset="0"/>
                <a:cs typeface="Times New Roman"/>
                <a:hlinkClick r:id="rId10" action="ppaction://hlinksldjump"/>
              </a:rPr>
              <a:t>Motorization in Asia (1)</a:t>
            </a:r>
            <a:endParaRPr lang="en-US" sz="18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PH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1" action="ppaction://hlinksldjump"/>
              </a:rPr>
              <a:t>Motorizatio</a:t>
            </a:r>
            <a:r>
              <a:rPr lang="en-PH" sz="1800" dirty="0">
                <a:latin typeface="Calibri"/>
                <a:ea typeface="Calibri" panose="020F0502020204030204" pitchFamily="34" charset="0"/>
                <a:cs typeface="Times New Roman"/>
                <a:hlinkClick r:id="rId11" action="ppaction://hlinksldjump"/>
              </a:rPr>
              <a:t>n in Asia (2)</a:t>
            </a:r>
            <a:endParaRPr lang="en-PH" sz="18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2" action="ppaction://hlinksldjump"/>
              </a:rPr>
              <a:t>Passenger and Freight Activity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3" action="ppaction://hlinksldjump"/>
              </a:rPr>
              <a:t>Passenger Activity Mode Share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4" action="ppaction://hlinksldjump"/>
              </a:rPr>
              <a:t>Freight Mode Share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alibri"/>
                <a:ea typeface="Calibri" panose="020F0502020204030204" pitchFamily="34" charset="0"/>
                <a:cs typeface="Times New Roman"/>
                <a:hlinkClick r:id="rId15" action="ppaction://hlinksldjump"/>
              </a:rPr>
              <a:t>Urban Transport Mode Share in Asia</a:t>
            </a:r>
            <a:endParaRPr lang="en-US" sz="18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6" action="ppaction://hlinksldjump"/>
              </a:rPr>
              <a:t>Fuel Efficiency of First-time Registered LDVs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6" action="ppaction://hlinksldjump"/>
              </a:rPr>
              <a:t>(L/100km WLTC)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7" action="ppaction://hlinksldjump"/>
              </a:rPr>
              <a:t>Fossil Fuel Subsidy in Transport Sector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7" action="ppaction://hlinksldjump"/>
              </a:rPr>
              <a:t>in Asia-Pacific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8" action="ppaction://hlinksldjump"/>
              </a:rPr>
              <a:t>Transport Energy Consumption Share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19" action="ppaction://hlinksldjump"/>
              </a:rPr>
              <a:t>Rail Electrification in Asia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0" action="ppaction://hlinksldjump"/>
              </a:rPr>
              <a:t>Electric Vehicle Ownership in Asia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1" action="ppaction://hlinksldjump"/>
              </a:rPr>
              <a:t>Countries with a biofuel mandate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2" action="ppaction://hlinksldjump"/>
              </a:rPr>
              <a:t>Carbon Intensity of Transport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2" action="ppaction://hlinksldjump"/>
              </a:rPr>
              <a:t>in Asia-Pacific Region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3" action="ppaction://hlinksldjump"/>
              </a:rPr>
              <a:t>Transport target coverage in NDCs and LTSs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4" action="ppaction://hlinksldjump"/>
              </a:rPr>
              <a:t>Climate mitigation measures in NDC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 action="ppaction://hlinksldjump"/>
              </a:rPr>
              <a:t>Modal Share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 action="ppaction://hlinksldjump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 action="ppaction://hlinksldjump"/>
              </a:rPr>
              <a:t>argets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 action="ppaction://hlinksldjump"/>
              </a:rPr>
              <a:t>EV Targets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7" action="ppaction://hlinksldjump"/>
              </a:rPr>
              <a:t>Climate adaptation measures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8" action="ppaction://hlinksldjump"/>
              </a:rPr>
              <a:t>References to climate change in transport related policy documents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9" action="ppaction://hlinksldjump"/>
              </a:rPr>
              <a:t>ADB Transport Projects with Climate Component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0" action="ppaction://hlinksldjump"/>
              </a:rPr>
              <a:t>Summary shift in high-low carbon orientation in transport sector in Asia since 2000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31" action="ppaction://hlinksldjump"/>
              </a:rPr>
              <a:t>ATO as tracker</a:t>
            </a:r>
            <a:endParaRPr lang="en-PH" sz="18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62951F6-F52C-BB47-59B9-E5B7D47065B3}"/>
              </a:ext>
            </a:extLst>
          </p:cNvPr>
          <p:cNvSpPr/>
          <p:nvPr/>
        </p:nvSpPr>
        <p:spPr>
          <a:xfrm>
            <a:off x="7002183" y="217470"/>
            <a:ext cx="4885017" cy="529778"/>
          </a:xfrm>
          <a:prstGeom prst="roundRect">
            <a:avLst/>
          </a:prstGeom>
          <a:noFill/>
          <a:ln>
            <a:solidFill>
              <a:srgbClr val="E6695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u="sng" dirty="0">
                <a:solidFill>
                  <a:srgbClr val="E6695A"/>
                </a:solidFill>
                <a:latin typeface="Montserrat"/>
              </a:rPr>
              <a:t>Hyperlinks only work </a:t>
            </a:r>
            <a:r>
              <a:rPr lang="en-US" sz="1400" b="1" u="sng">
                <a:solidFill>
                  <a:srgbClr val="E6695A"/>
                </a:solidFill>
                <a:latin typeface="Montserrat"/>
              </a:rPr>
              <a:t>in PowerPoint if </a:t>
            </a:r>
            <a:r>
              <a:rPr lang="en-US" sz="1400" b="1" u="sng" dirty="0">
                <a:solidFill>
                  <a:srgbClr val="E6695A"/>
                </a:solidFill>
                <a:latin typeface="Montserrat"/>
              </a:rPr>
              <a:t>using  presentation mode</a:t>
            </a:r>
          </a:p>
        </p:txBody>
      </p:sp>
    </p:spTree>
    <p:extLst>
      <p:ext uri="{BB962C8B-B14F-4D97-AF65-F5344CB8AC3E}">
        <p14:creationId xmlns:p14="http://schemas.microsoft.com/office/powerpoint/2010/main" val="193213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C14E8-2B2A-F283-C1D8-B0E8AA9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50" y="2461907"/>
            <a:ext cx="8376240" cy="787391"/>
          </a:xfrm>
        </p:spPr>
        <p:txBody>
          <a:bodyPr/>
          <a:lstStyle/>
          <a:p>
            <a:r>
              <a:rPr lang="en-GB" sz="3200">
                <a:latin typeface="Montserrat"/>
              </a:rPr>
              <a:t>Transport Fuels &amp; Carbon Intensity</a:t>
            </a:r>
            <a:endParaRPr lang="en-IN" sz="3200">
              <a:latin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D0B4D-277D-2819-C5E0-85751415BC8C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5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2D040-7D98-DB71-49D9-341B86D7D76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UNEP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DE22C-F53A-C813-0547-033FA2C0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Fuel Efficiency of First-time Registered LDVs</a:t>
            </a:r>
            <a:br>
              <a:rPr lang="en-US"/>
            </a:br>
            <a:r>
              <a:rPr lang="en-US"/>
              <a:t>(L/100km WLTC)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8255DF-E9E8-A195-093A-1DAEA1F03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411627"/>
              </p:ext>
            </p:extLst>
          </p:nvPr>
        </p:nvGraphicFramePr>
        <p:xfrm>
          <a:off x="4133850" y="1004861"/>
          <a:ext cx="8058149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BF9B-0A1E-CF41-6479-3BA296AFA8B6}"/>
              </a:ext>
            </a:extLst>
          </p:cNvPr>
          <p:cNvSpPr txBox="1"/>
          <p:nvPr/>
        </p:nvSpPr>
        <p:spPr>
          <a:xfrm>
            <a:off x="0" y="1265999"/>
            <a:ext cx="3857625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Montserrat"/>
              </a:rPr>
              <a:t>Since 2005, the average fuel efficiency of new passenger cars sold in the global south (in terms of </a:t>
            </a:r>
            <a:r>
              <a:rPr lang="en-US" sz="1600" err="1">
                <a:solidFill>
                  <a:srgbClr val="002060"/>
                </a:solidFill>
                <a:latin typeface="Montserrat"/>
              </a:rPr>
              <a:t>Lge</a:t>
            </a:r>
            <a:r>
              <a:rPr lang="en-US" sz="1600">
                <a:solidFill>
                  <a:srgbClr val="002060"/>
                </a:solidFill>
                <a:latin typeface="Montserrat"/>
              </a:rPr>
              <a:t>/100km, WLTC) </a:t>
            </a:r>
            <a:r>
              <a:rPr lang="en-US" sz="1600">
                <a:solidFill>
                  <a:srgbClr val="E6695A"/>
                </a:solidFill>
                <a:latin typeface="Montserrat"/>
              </a:rPr>
              <a:t>has improved</a:t>
            </a:r>
            <a:r>
              <a:rPr lang="en-US" sz="1600">
                <a:solidFill>
                  <a:srgbClr val="002060"/>
                </a:solidFill>
                <a:latin typeface="Montserrat"/>
              </a:rPr>
              <a:t> from 8.4 in 2005 to 7.1 in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solidFill>
                <a:srgbClr val="002060"/>
              </a:solidFill>
              <a:latin typeface="Montserra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Montserrat"/>
              </a:rPr>
              <a:t>In Asia, </a:t>
            </a:r>
            <a:r>
              <a:rPr lang="en-US" sz="1600">
                <a:solidFill>
                  <a:srgbClr val="E6695A"/>
                </a:solidFill>
                <a:latin typeface="Montserrat"/>
              </a:rPr>
              <a:t>the rate of improvement</a:t>
            </a:r>
            <a:r>
              <a:rPr lang="en-US" sz="1600">
                <a:solidFill>
                  <a:srgbClr val="002060"/>
                </a:solidFill>
                <a:latin typeface="Montserrat"/>
              </a:rPr>
              <a:t> in fuel efficiency of LDVs </a:t>
            </a:r>
            <a:r>
              <a:rPr lang="en-US" sz="1600">
                <a:solidFill>
                  <a:srgbClr val="E6695A"/>
                </a:solidFill>
                <a:latin typeface="Montserrat"/>
              </a:rPr>
              <a:t>is picking up</a:t>
            </a:r>
            <a:r>
              <a:rPr lang="en-US" sz="1600">
                <a:solidFill>
                  <a:srgbClr val="002060"/>
                </a:solidFill>
                <a:latin typeface="Montserrat"/>
              </a:rPr>
              <a:t> across almost all sub-regions of Asia, except Western 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solidFill>
                <a:srgbClr val="002060"/>
              </a:solidFill>
              <a:latin typeface="Montserra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2060"/>
                </a:solidFill>
                <a:latin typeface="Montserrat"/>
              </a:rPr>
              <a:t>However, the improvement </a:t>
            </a:r>
            <a:r>
              <a:rPr lang="en-US" sz="1600">
                <a:solidFill>
                  <a:srgbClr val="E6695A"/>
                </a:solidFill>
                <a:latin typeface="Montserrat"/>
              </a:rPr>
              <a:t>is significantly lower </a:t>
            </a:r>
            <a:r>
              <a:rPr lang="en-US" sz="1600">
                <a:solidFill>
                  <a:srgbClr val="002060"/>
                </a:solidFill>
                <a:latin typeface="Montserrat"/>
              </a:rPr>
              <a:t>than the 2.7% annual fuel economy improvements over 2005-2030 needed to meet the GFEI target</a:t>
            </a:r>
          </a:p>
          <a:p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2B63C-686F-8DF4-624D-7F69FE7EE16F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1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644F-DE22-2272-EF74-042A08A328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IEA Fossil Fuel Subsidy Database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2EC90-80D3-9ADF-3A05-B1D889E1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Fossil Fuel Subsidy in Transport Sector</a:t>
            </a:r>
            <a:br>
              <a:rPr lang="en-US"/>
            </a:br>
            <a:r>
              <a:rPr lang="en-US"/>
              <a:t>in Asia-Pacific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B8CA7-98FA-CCD9-8FB1-65277C4B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5" y="1192361"/>
            <a:ext cx="406631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Asia has made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considerable progress</a:t>
            </a:r>
            <a:r>
              <a:rPr lang="en-US" sz="2000">
                <a:latin typeface="Montserrat"/>
              </a:rPr>
              <a:t> in reducing fossil fuel subsidies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However, the 2022 crude oil price increase has resulted in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reinstating subsidies</a:t>
            </a:r>
            <a:r>
              <a:rPr lang="en-US" sz="2000">
                <a:latin typeface="Montserrat"/>
              </a:rPr>
              <a:t> in some leading oil-importing nations</a:t>
            </a:r>
            <a:endParaRPr lang="en-US" sz="200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25AA5E-66A4-3AC5-4D9D-A585FBE93F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193288"/>
              </p:ext>
            </p:extLst>
          </p:nvPr>
        </p:nvGraphicFramePr>
        <p:xfrm>
          <a:off x="4821137" y="1004861"/>
          <a:ext cx="7370863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262BD0-8BF8-7485-C2B2-8C2B048CBDF1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6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838B45-8D89-8DE7-0F80-B1409F119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53877"/>
              </p:ext>
            </p:extLst>
          </p:nvPr>
        </p:nvGraphicFramePr>
        <p:xfrm>
          <a:off x="4648201" y="1004860"/>
          <a:ext cx="7347148" cy="5167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4B5753-0F08-57E5-2E8A-D684DF3B38A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IEA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476F6-F528-DDD1-127E-FD7F406C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8031032" cy="787391"/>
          </a:xfrm>
        </p:spPr>
        <p:txBody>
          <a:bodyPr/>
          <a:lstStyle/>
          <a:p>
            <a:r>
              <a:rPr lang="en-US"/>
              <a:t>Transport Energy Consumption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5566-19E5-2D1C-816D-3D07FCD79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51" y="1312433"/>
            <a:ext cx="4624678" cy="475488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Limited decrease</a:t>
            </a:r>
            <a:r>
              <a:rPr lang="en-US" sz="2000">
                <a:latin typeface="Montserrat"/>
              </a:rPr>
              <a:t> in the role of oil in powering transport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Growth rates of non-oil energy sources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 is declining</a:t>
            </a:r>
            <a:r>
              <a:rPr lang="en-US" sz="2000">
                <a:latin typeface="Montserrat"/>
              </a:rPr>
              <a:t> for natural gas and biofuel, while being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stable</a:t>
            </a:r>
            <a:r>
              <a:rPr lang="en-US" sz="2000">
                <a:latin typeface="Montserrat"/>
              </a:rPr>
              <a:t> in case of electricity</a:t>
            </a:r>
            <a:endParaRPr lang="en-US" sz="200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B6FD30-A941-8CE6-8E8F-C44905B80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52495"/>
              </p:ext>
            </p:extLst>
          </p:nvPr>
        </p:nvGraphicFramePr>
        <p:xfrm>
          <a:off x="7724775" y="1947144"/>
          <a:ext cx="4038600" cy="2815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4651D5-37E5-45FE-D030-A97F811ACEBF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11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C20E9B-7F56-CA8D-8415-31A04D0EA02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UIC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E9C9CF-FFEB-EF77-2969-E28FB1FB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Rail Electrification in Asia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5843F-52B1-4F22-48B6-F402296C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1236233"/>
            <a:ext cx="3686175" cy="492644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Considerable progress</a:t>
            </a:r>
            <a:r>
              <a:rPr lang="en-US" sz="2000">
                <a:latin typeface="Montserrat"/>
              </a:rPr>
              <a:t> in the electrification of railways in Asia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We are on the verge of absolute decoupling</a:t>
            </a:r>
            <a:r>
              <a:rPr lang="en-US" sz="2000">
                <a:latin typeface="Montserrat"/>
              </a:rPr>
              <a:t> of railway CO2 emissions with GDP</a:t>
            </a:r>
            <a:endParaRPr lang="en-US" sz="20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9689B8-721E-B100-B422-6A46BCCD50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244128"/>
              </p:ext>
            </p:extLst>
          </p:nvPr>
        </p:nvGraphicFramePr>
        <p:xfrm>
          <a:off x="3686175" y="1004861"/>
          <a:ext cx="8505825" cy="5081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10306B-8975-4415-A2DA-271621AB9A01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76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F503C-BD4B-095C-B7C6-7984F8F6659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DNV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5A057-4ED2-AE24-839C-33C38B60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 Vehicle Ownership in Asia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DB64D-7305-8C26-D4DF-D6B8BF9F8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4833"/>
            <a:ext cx="3867150" cy="4754880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E6695A"/>
                </a:solidFill>
                <a:latin typeface="Montserrat"/>
              </a:rPr>
              <a:t>Good News – While the vehicle ownership growth rates have reduced, there is an exponential increase in  </a:t>
            </a:r>
            <a:r>
              <a:rPr lang="en-US" sz="1800">
                <a:latin typeface="Montserrat"/>
              </a:rPr>
              <a:t>electric vehicle ownership in Asia</a:t>
            </a:r>
          </a:p>
          <a:p>
            <a:endParaRPr lang="en-US" sz="1800">
              <a:latin typeface="Montserrat"/>
            </a:endParaRPr>
          </a:p>
          <a:p>
            <a:r>
              <a:rPr lang="en-IN" sz="1800">
                <a:latin typeface="Montserrat"/>
              </a:rPr>
              <a:t>Close to </a:t>
            </a:r>
            <a:r>
              <a:rPr lang="en-IN" sz="1800">
                <a:solidFill>
                  <a:srgbClr val="E6695A"/>
                </a:solidFill>
                <a:latin typeface="Montserrat"/>
              </a:rPr>
              <a:t>95%</a:t>
            </a:r>
            <a:r>
              <a:rPr lang="en-IN" sz="1800">
                <a:latin typeface="Montserrat"/>
              </a:rPr>
              <a:t> of global electric vehicles are in Asia</a:t>
            </a:r>
          </a:p>
          <a:p>
            <a:endParaRPr lang="en-IN" sz="1800">
              <a:latin typeface="Montserrat"/>
            </a:endParaRPr>
          </a:p>
          <a:p>
            <a:r>
              <a:rPr lang="en-IN" sz="1800">
                <a:latin typeface="Montserrat"/>
              </a:rPr>
              <a:t>Close to </a:t>
            </a:r>
            <a:r>
              <a:rPr lang="en-IN" sz="1800">
                <a:solidFill>
                  <a:srgbClr val="E6695A"/>
                </a:solidFill>
                <a:latin typeface="Montserrat"/>
              </a:rPr>
              <a:t>92%</a:t>
            </a:r>
            <a:r>
              <a:rPr lang="en-IN" sz="1800">
                <a:latin typeface="Montserrat"/>
              </a:rPr>
              <a:t> of electric vehicles in Asia are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2&amp;3- wheelers </a:t>
            </a:r>
            <a:endParaRPr lang="en-IN" sz="1800">
              <a:solidFill>
                <a:srgbClr val="E6695A"/>
              </a:solidFill>
              <a:latin typeface="Montserrat"/>
            </a:endParaRPr>
          </a:p>
          <a:p>
            <a:endParaRPr lang="en-US" sz="18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F42B4B6-07E9-45AD-B8F5-D73C676CE3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213965"/>
              </p:ext>
            </p:extLst>
          </p:nvPr>
        </p:nvGraphicFramePr>
        <p:xfrm>
          <a:off x="3962400" y="1004861"/>
          <a:ext cx="8153400" cy="5081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234502-7E26-A930-ED4B-7E5DE257E23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18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AC9A1-30F6-8A28-F994-76863FFC31A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REN21</a:t>
            </a:r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D0B05-214E-C7D4-1B54-ECD538F4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>
                <a:latin typeface="Montserrat"/>
              </a:rPr>
              <a:t>Countries with a biofuel mandate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945D-7EC7-D709-D707-79346B33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29" y="1772975"/>
            <a:ext cx="3613185" cy="352829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Less than 1/4</a:t>
            </a:r>
            <a:r>
              <a:rPr lang="en-US" sz="2000" baseline="30000">
                <a:solidFill>
                  <a:srgbClr val="E6695A"/>
                </a:solidFill>
                <a:latin typeface="Montserrat"/>
              </a:rPr>
              <a:t>th</a:t>
            </a:r>
            <a:r>
              <a:rPr lang="en-US" sz="2000">
                <a:latin typeface="Montserrat"/>
              </a:rPr>
              <a:t> of Asian Economies have set Biofuel targets</a:t>
            </a:r>
            <a:endParaRPr lang="en-IN" sz="2000">
              <a:solidFill>
                <a:srgbClr val="E6695A"/>
              </a:solidFill>
              <a:latin typeface="Montserra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0DFE3BE-94E9-6BA1-17D4-FAFF510ED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872007"/>
              </p:ext>
            </p:extLst>
          </p:nvPr>
        </p:nvGraphicFramePr>
        <p:xfrm>
          <a:off x="3961314" y="1673157"/>
          <a:ext cx="7631681" cy="374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E4BCA5-3D0E-A6B5-B4FE-96A03E340658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36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76054B-FACC-B6D4-DC4D-BC60D1B6AF0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10187" y="6349590"/>
            <a:ext cx="4114800" cy="365125"/>
          </a:xfrm>
        </p:spPr>
        <p:txBody>
          <a:bodyPr/>
          <a:lstStyle/>
          <a:p>
            <a:r>
              <a:rPr lang="en-US">
                <a:latin typeface="Montserrat"/>
              </a:rPr>
              <a:t>Source: Asian Transport 2030 Outlook (forthcoming)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D971B-91CA-2506-E324-60EA00AA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Carbon Intensity of Transport</a:t>
            </a:r>
            <a:br>
              <a:rPr lang="en-US"/>
            </a:br>
            <a:r>
              <a:rPr lang="en-US"/>
              <a:t>in Asia-Pacific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F8592-F887-FC4F-E0FA-3DDA20B6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" y="1596632"/>
            <a:ext cx="7307695" cy="232817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Montserrat"/>
              </a:rPr>
              <a:t>There is </a:t>
            </a:r>
            <a:r>
              <a:rPr lang="en-US" sz="1800" dirty="0">
                <a:solidFill>
                  <a:srgbClr val="E6695A"/>
                </a:solidFill>
                <a:latin typeface="Montserrat"/>
              </a:rPr>
              <a:t>a noticeable improvement</a:t>
            </a:r>
            <a:r>
              <a:rPr lang="en-US" sz="1800" dirty="0">
                <a:latin typeface="Montserrat"/>
              </a:rPr>
              <a:t> in the carbon intensity of both passenger and freight transport in Asia. T</a:t>
            </a:r>
            <a:r>
              <a:rPr lang="en-US" sz="1800" dirty="0">
                <a:solidFill>
                  <a:srgbClr val="E6695A"/>
                </a:solidFill>
                <a:latin typeface="Montserrat"/>
              </a:rPr>
              <a:t>his improvement is across all modes</a:t>
            </a:r>
          </a:p>
          <a:p>
            <a:r>
              <a:rPr lang="en-US" sz="1800" dirty="0">
                <a:latin typeface="Montserrat"/>
              </a:rPr>
              <a:t>With growing electrification in railways, 2-3W and buses, carbon intensity </a:t>
            </a:r>
            <a:r>
              <a:rPr lang="en-US" sz="1800" dirty="0">
                <a:solidFill>
                  <a:srgbClr val="E6695A"/>
                </a:solidFill>
                <a:latin typeface="Montserrat"/>
              </a:rPr>
              <a:t>may improve substantially</a:t>
            </a:r>
            <a:r>
              <a:rPr lang="en-US" sz="1800" dirty="0">
                <a:latin typeface="Montserrat"/>
              </a:rPr>
              <a:t> in the coming years</a:t>
            </a:r>
          </a:p>
          <a:p>
            <a:endParaRPr lang="en-US" sz="1800" dirty="0">
              <a:latin typeface="Montserrat"/>
            </a:endParaRPr>
          </a:p>
          <a:p>
            <a:endParaRPr lang="en-US" sz="1800" dirty="0">
              <a:latin typeface="Montserrat"/>
            </a:endParaRPr>
          </a:p>
          <a:p>
            <a:endParaRPr lang="en-US" sz="1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B4DD346-D6AC-C167-935A-1F996CF71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022723"/>
              </p:ext>
            </p:extLst>
          </p:nvPr>
        </p:nvGraphicFramePr>
        <p:xfrm>
          <a:off x="7372350" y="957041"/>
          <a:ext cx="4627319" cy="515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9638F9D-C514-B069-B44B-3550A265DD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311711"/>
              </p:ext>
            </p:extLst>
          </p:nvPr>
        </p:nvGraphicFramePr>
        <p:xfrm>
          <a:off x="355600" y="3248024"/>
          <a:ext cx="7016750" cy="295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B18F52-F404-B964-C81C-843B06749FE0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37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C93732-03AF-29D6-880A-7AE8C7032D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1D77C-5D56-C166-A779-B47E9E8F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08" y="1349378"/>
            <a:ext cx="11704783" cy="4754880"/>
          </a:xfrm>
        </p:spPr>
        <p:txBody>
          <a:bodyPr/>
          <a:lstStyle/>
          <a:p>
            <a:pPr marL="0" indent="0">
              <a:buNone/>
            </a:pPr>
            <a:r>
              <a:rPr lang="en-GB" sz="3200" b="1">
                <a:latin typeface="Montserrat"/>
                <a:ea typeface="+mj-ea"/>
                <a:cs typeface="+mj-cs"/>
              </a:rPr>
              <a:t>Transport in Climate Policy Documents, LTS &amp; NDC’s </a:t>
            </a:r>
            <a:endParaRPr lang="en-GB" sz="3200" b="1"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59BD8-2022-C4AF-24E1-BB5D56FD35FE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2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166BB97-9CEC-EA16-31E0-C40C0A5C69C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1922" y="6293561"/>
            <a:ext cx="4114800" cy="365125"/>
          </a:xfrm>
        </p:spPr>
        <p:txBody>
          <a:bodyPr/>
          <a:lstStyle/>
          <a:p>
            <a:r>
              <a:rPr lang="en-US"/>
              <a:t>Source: GIZ – SLOCAT Tracker, https://changing-transport.org/tracker-expert/</a:t>
            </a:r>
            <a:endParaRPr lang="en-IN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77C8FFF-A187-4C0D-0899-E7BB1F09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/>
          <a:lstStyle/>
          <a:p>
            <a:r>
              <a:rPr lang="en-IN">
                <a:latin typeface="Montserrat"/>
              </a:rPr>
              <a:t>Transport target coverage in NDCs and LTSs</a:t>
            </a:r>
            <a:endParaRPr lang="en-IN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4B0D65E-FCAE-65F0-2288-CDF8420A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20" y="1233896"/>
            <a:ext cx="411480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Average number of transport targets in NDC has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not increased</a:t>
            </a:r>
            <a:r>
              <a:rPr lang="en-US" sz="2000">
                <a:latin typeface="Montserrat"/>
              </a:rPr>
              <a:t> significantly since 2015. </a:t>
            </a:r>
          </a:p>
          <a:p>
            <a:endParaRPr lang="en-US" sz="2000"/>
          </a:p>
          <a:p>
            <a:r>
              <a:rPr lang="en-US" sz="2000">
                <a:latin typeface="Montserrat"/>
              </a:rPr>
              <a:t>LTSs on average has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slightly more </a:t>
            </a:r>
            <a:r>
              <a:rPr lang="en-US" sz="2000">
                <a:latin typeface="Montserrat"/>
              </a:rPr>
              <a:t>transport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 </a:t>
            </a:r>
            <a:r>
              <a:rPr lang="en-US" sz="2000">
                <a:latin typeface="Montserrat"/>
              </a:rPr>
              <a:t>targets compared to NDCs.</a:t>
            </a:r>
            <a:endParaRPr lang="en-IN" sz="2000">
              <a:latin typeface="Montserrat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F4F6BBD-C184-3BA5-5890-DDD476026F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642846"/>
              </p:ext>
            </p:extLst>
          </p:nvPr>
        </p:nvGraphicFramePr>
        <p:xfrm>
          <a:off x="5014091" y="1312433"/>
          <a:ext cx="3791980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B259889-AE0B-78B4-EFC9-0A73CAC35A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827106"/>
              </p:ext>
            </p:extLst>
          </p:nvPr>
        </p:nvGraphicFramePr>
        <p:xfrm>
          <a:off x="9502586" y="1004861"/>
          <a:ext cx="1922795" cy="4929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E282B1-D611-11DA-7A13-CB72575012F2}"/>
              </a:ext>
            </a:extLst>
          </p:cNvPr>
          <p:cNvSpPr txBox="1"/>
          <p:nvPr/>
        </p:nvSpPr>
        <p:spPr>
          <a:xfrm>
            <a:off x="6264612" y="5723213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(11)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12B99-F4FA-C4C5-183D-A82BC348653F}"/>
              </a:ext>
            </a:extLst>
          </p:cNvPr>
          <p:cNvSpPr txBox="1"/>
          <p:nvPr/>
        </p:nvSpPr>
        <p:spPr>
          <a:xfrm>
            <a:off x="6929064" y="5934216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(10)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949D7-5661-2A6A-9C20-7C2C1DEF0F09}"/>
              </a:ext>
            </a:extLst>
          </p:cNvPr>
          <p:cNvSpPr txBox="1"/>
          <p:nvPr/>
        </p:nvSpPr>
        <p:spPr>
          <a:xfrm>
            <a:off x="8030699" y="5754544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(2)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AC4D3-B1EB-0253-946A-A95C34492935}"/>
              </a:ext>
            </a:extLst>
          </p:cNvPr>
          <p:cNvSpPr txBox="1"/>
          <p:nvPr/>
        </p:nvSpPr>
        <p:spPr>
          <a:xfrm>
            <a:off x="10463261" y="5808364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(10)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7AF41-111E-BD49-79D4-E3E3F178BE66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5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C14E8-2B2A-F283-C1D8-B0E8AA9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396" y="2452670"/>
            <a:ext cx="6532663" cy="787391"/>
          </a:xfrm>
        </p:spPr>
        <p:txBody>
          <a:bodyPr/>
          <a:lstStyle/>
          <a:p>
            <a:r>
              <a:rPr lang="en-GB" sz="3200">
                <a:latin typeface="Montserrat"/>
              </a:rPr>
              <a:t>Summary trends Transport and Climate Change in Transport in Asia and the Pacific </a:t>
            </a:r>
            <a:endParaRPr lang="en-IN" sz="3200"/>
          </a:p>
        </p:txBody>
      </p:sp>
    </p:spTree>
    <p:extLst>
      <p:ext uri="{BB962C8B-B14F-4D97-AF65-F5344CB8AC3E}">
        <p14:creationId xmlns:p14="http://schemas.microsoft.com/office/powerpoint/2010/main" val="4055181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39595DC-F5CC-B05F-D612-AF53DCEEA8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1922" y="6293561"/>
            <a:ext cx="4114800" cy="365125"/>
          </a:xfrm>
        </p:spPr>
        <p:txBody>
          <a:bodyPr/>
          <a:lstStyle/>
          <a:p>
            <a:r>
              <a:rPr lang="en-US"/>
              <a:t>Source: GIZ – SLOCAT Tracker, https://changing-transport.org/tracker-expert/</a:t>
            </a:r>
            <a:endParaRPr lang="en-IN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D3BF13E-73A8-DC6F-C017-CF2D5745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/>
          <a:lstStyle/>
          <a:p>
            <a:r>
              <a:rPr lang="en-US"/>
              <a:t>Climate mitigation measures in NDC</a:t>
            </a:r>
            <a:endParaRPr lang="en-IN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DD050BF-78EC-CF08-FAE5-2C56F5524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18" y="1312433"/>
            <a:ext cx="411480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Average no. of climate mitigation measures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increased</a:t>
            </a:r>
            <a:r>
              <a:rPr lang="en-US" sz="2000">
                <a:latin typeface="Montserrat"/>
              </a:rPr>
              <a:t> between initial and updated NDCs  (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5.2, 7.9)</a:t>
            </a:r>
          </a:p>
          <a:p>
            <a:endParaRPr lang="en-US" sz="2000"/>
          </a:p>
          <a:p>
            <a:r>
              <a:rPr lang="en-US" sz="2000">
                <a:latin typeface="Montserrat"/>
              </a:rPr>
              <a:t>Second generation NDCs have a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lower number</a:t>
            </a:r>
            <a:r>
              <a:rPr lang="en-US" sz="2000">
                <a:latin typeface="Montserrat"/>
              </a:rPr>
              <a:t> of transport measures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 (6.5)</a:t>
            </a:r>
          </a:p>
          <a:p>
            <a:endParaRPr lang="en-US" sz="2000"/>
          </a:p>
          <a:p>
            <a:r>
              <a:rPr lang="en-US" sz="2000">
                <a:latin typeface="Montserrat"/>
              </a:rPr>
              <a:t>‘Improve’ measures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consistently dominate. Slight increase</a:t>
            </a:r>
            <a:r>
              <a:rPr lang="en-US" sz="2000">
                <a:latin typeface="Montserrat"/>
              </a:rPr>
              <a:t> in ‘Shift’ measures</a:t>
            </a:r>
            <a:endParaRPr lang="en-IN" sz="2000">
              <a:latin typeface="Montserra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A24ADE3-5A40-C344-4992-7AEB8145DD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785173"/>
              </p:ext>
            </p:extLst>
          </p:nvPr>
        </p:nvGraphicFramePr>
        <p:xfrm>
          <a:off x="4250719" y="1004861"/>
          <a:ext cx="7701136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A09F167-C254-1272-DB9E-4906628207B5}"/>
              </a:ext>
            </a:extLst>
          </p:cNvPr>
          <p:cNvSpPr txBox="1"/>
          <p:nvPr/>
        </p:nvSpPr>
        <p:spPr>
          <a:xfrm>
            <a:off x="6054141" y="4938098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(30)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3354C-A5FE-7D4D-AC3F-9A5589E9BC69}"/>
              </a:ext>
            </a:extLst>
          </p:cNvPr>
          <p:cNvSpPr txBox="1"/>
          <p:nvPr/>
        </p:nvSpPr>
        <p:spPr>
          <a:xfrm>
            <a:off x="9002998" y="4942114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(25)</a:t>
            </a:r>
            <a:endParaRPr lang="en-IN" sz="1000"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B4716-01FA-7419-8B24-5F4AD6669C21}"/>
              </a:ext>
            </a:extLst>
          </p:cNvPr>
          <p:cNvSpPr txBox="1"/>
          <p:nvPr/>
        </p:nvSpPr>
        <p:spPr>
          <a:xfrm>
            <a:off x="11064203" y="4938097"/>
            <a:ext cx="51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ontserrat" panose="00000500000000000000" pitchFamily="2" charset="0"/>
              </a:rPr>
              <a:t>(4)</a:t>
            </a:r>
            <a:endParaRPr lang="en-IN" sz="1000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F5759-2636-59B0-10A4-8F1859F7AE9A}"/>
              </a:ext>
            </a:extLst>
          </p:cNvPr>
          <p:cNvSpPr txBox="1"/>
          <p:nvPr/>
        </p:nvSpPr>
        <p:spPr>
          <a:xfrm>
            <a:off x="5398542" y="5944202"/>
            <a:ext cx="60943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4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IN" sz="1000" dirty="0"/>
              <a:t>Average no. of climate mitigation measures per NDC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F1B5B-0729-8364-A509-ADCB6A11040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44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5309DF-B1DB-C83C-111B-C2928BF7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 Share Targets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E57B5-3255-7864-307E-7C8D2245A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There is a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recent increase</a:t>
            </a:r>
            <a:r>
              <a:rPr lang="en-US" sz="2000">
                <a:latin typeface="Montserrat"/>
              </a:rPr>
              <a:t> in the number of mode share targets in transport relate policy documents </a:t>
            </a:r>
            <a:endParaRPr lang="en-US" sz="2000"/>
          </a:p>
          <a:p>
            <a:r>
              <a:rPr lang="en-US" sz="2000">
                <a:latin typeface="Montserrat"/>
              </a:rPr>
              <a:t>Passenger related targets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remain dominant</a:t>
            </a:r>
            <a:endParaRPr lang="en-US" sz="2000">
              <a:solidFill>
                <a:srgbClr val="E6695A"/>
              </a:solidFill>
            </a:endParaRPr>
          </a:p>
          <a:p>
            <a:r>
              <a:rPr lang="en-US" sz="2000">
                <a:latin typeface="Montserrat"/>
              </a:rPr>
              <a:t>Overall the number of modal share targets, including their ambition level, 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not likely to result in considerable modal share shift</a:t>
            </a:r>
            <a:endParaRPr lang="en-US" sz="2000">
              <a:solidFill>
                <a:srgbClr val="E6695A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122601"/>
              </p:ext>
            </p:extLst>
          </p:nvPr>
        </p:nvGraphicFramePr>
        <p:xfrm>
          <a:off x="4795736" y="1242221"/>
          <a:ext cx="6761263" cy="482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ED4AB6A-BD82-EBEB-9507-D34363D69F87}"/>
              </a:ext>
            </a:extLst>
          </p:cNvPr>
          <p:cNvSpPr txBox="1">
            <a:spLocks/>
          </p:cNvSpPr>
          <p:nvPr/>
        </p:nvSpPr>
        <p:spPr>
          <a:xfrm>
            <a:off x="6333116" y="63114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Source: Asian Transport 2030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931A3-FDDA-CCCB-0A22-7FC97C0B0CCE}"/>
              </a:ext>
            </a:extLst>
          </p:cNvPr>
          <p:cNvSpPr txBox="1"/>
          <p:nvPr/>
        </p:nvSpPr>
        <p:spPr>
          <a:xfrm>
            <a:off x="5243478" y="5944202"/>
            <a:ext cx="60943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40" b="1" i="0" u="none" strike="noStrike" kern="1200" spc="0" baseline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IN" sz="1000" dirty="0"/>
              <a:t>Modal share target typology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D68B1-B954-9D46-B0CF-B707BAFB45C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3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1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B5D3C0-5F14-E94B-7BAB-655951C3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Targets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CCE96-0BB8-80AC-54D4-9622F99C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Montserrat"/>
              </a:rPr>
              <a:t>There is a </a:t>
            </a:r>
            <a:r>
              <a:rPr lang="en-US" sz="2000" dirty="0">
                <a:solidFill>
                  <a:srgbClr val="E6695A"/>
                </a:solidFill>
                <a:latin typeface="Montserrat"/>
              </a:rPr>
              <a:t>gradual increase </a:t>
            </a:r>
            <a:r>
              <a:rPr lang="en-US" sz="2000" dirty="0">
                <a:latin typeface="Montserrat"/>
              </a:rPr>
              <a:t>in the number of EV targets </a:t>
            </a:r>
          </a:p>
          <a:p>
            <a:r>
              <a:rPr lang="en-US" sz="2000" dirty="0">
                <a:latin typeface="Montserrat"/>
              </a:rPr>
              <a:t>Only ~13% of the targets are sourced from NDC/ LTS sources, </a:t>
            </a:r>
            <a:r>
              <a:rPr lang="en-US" sz="2000" dirty="0">
                <a:solidFill>
                  <a:srgbClr val="E6695A"/>
                </a:solidFill>
                <a:latin typeface="Montserrat"/>
              </a:rPr>
              <a:t>which have not been all translated </a:t>
            </a:r>
            <a:r>
              <a:rPr lang="en-US" sz="2000" dirty="0">
                <a:latin typeface="Montserrat"/>
              </a:rPr>
              <a:t>in national transport policy documents</a:t>
            </a:r>
            <a:endParaRPr lang="en-US" sz="20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640482"/>
              </p:ext>
            </p:extLst>
          </p:nvPr>
        </p:nvGraphicFramePr>
        <p:xfrm>
          <a:off x="4727643" y="1312433"/>
          <a:ext cx="6829357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591769"/>
              </p:ext>
            </p:extLst>
          </p:nvPr>
        </p:nvGraphicFramePr>
        <p:xfrm>
          <a:off x="5726349" y="1544925"/>
          <a:ext cx="3401398" cy="214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77A6AE-08D2-B9E6-4613-C862B482474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1922" y="6293561"/>
            <a:ext cx="4114800" cy="365125"/>
          </a:xfrm>
        </p:spPr>
        <p:txBody>
          <a:bodyPr/>
          <a:lstStyle/>
          <a:p>
            <a:r>
              <a:rPr lang="en-US"/>
              <a:t>Source: Asian Transport 2030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07D59-CCA5-1B95-7847-D4A41161CAB8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5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AB5C442-AFB1-4AA2-9806-31B1195701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1922" y="6293561"/>
            <a:ext cx="4114800" cy="365125"/>
          </a:xfrm>
        </p:spPr>
        <p:txBody>
          <a:bodyPr/>
          <a:lstStyle/>
          <a:p>
            <a:r>
              <a:rPr lang="en-US"/>
              <a:t>Source: GIZ – SLOCAT Tracker, https://changing-transport.org/tracker-expert/</a:t>
            </a:r>
            <a:endParaRPr lang="en-IN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75E5AAF-519C-3518-4E77-409FA6EB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6532663" cy="787391"/>
          </a:xfrm>
        </p:spPr>
        <p:txBody>
          <a:bodyPr/>
          <a:lstStyle/>
          <a:p>
            <a:r>
              <a:rPr lang="en-IN"/>
              <a:t>Climate adaptation measures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8D463C-D259-9F26-B538-757F93BE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74" y="1179336"/>
            <a:ext cx="3724885" cy="5011086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Generally,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very few</a:t>
            </a:r>
            <a:r>
              <a:rPr lang="en-US" sz="2000">
                <a:latin typeface="Montserrat"/>
              </a:rPr>
              <a:t> climate adaptation measures are seen in NDCs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Number of climate adaptation measures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declining</a:t>
            </a:r>
            <a:r>
              <a:rPr lang="en-US" sz="2000">
                <a:latin typeface="Montserrat"/>
              </a:rPr>
              <a:t> in second generation NDCs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C9AA198-A23D-22A2-9A5D-977AEA9C3D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400684"/>
              </p:ext>
            </p:extLst>
          </p:nvPr>
        </p:nvGraphicFramePr>
        <p:xfrm>
          <a:off x="3352800" y="1076197"/>
          <a:ext cx="8572500" cy="499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FF83396-08EA-3721-9DD2-11C671EE6520}"/>
              </a:ext>
            </a:extLst>
          </p:cNvPr>
          <p:cNvGrpSpPr/>
          <p:nvPr/>
        </p:nvGrpSpPr>
        <p:grpSpPr>
          <a:xfrm>
            <a:off x="5390267" y="5435372"/>
            <a:ext cx="6058575" cy="246363"/>
            <a:chOff x="5040954" y="5944200"/>
            <a:chExt cx="6058575" cy="2463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437CC0-8BD5-8EF0-0CFE-B07AEAC4A567}"/>
                </a:ext>
              </a:extLst>
            </p:cNvPr>
            <p:cNvSpPr txBox="1"/>
            <p:nvPr/>
          </p:nvSpPr>
          <p:spPr>
            <a:xfrm>
              <a:off x="5040954" y="5944342"/>
              <a:ext cx="515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2" charset="0"/>
                </a:rPr>
                <a:t>(9)</a:t>
              </a:r>
              <a:endParaRPr lang="en-IN" sz="1000" dirty="0">
                <a:latin typeface="Montserrat" panose="00000500000000000000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BCC50A-E870-655A-9230-FAB6775388F4}"/>
                </a:ext>
              </a:extLst>
            </p:cNvPr>
            <p:cNvSpPr txBox="1"/>
            <p:nvPr/>
          </p:nvSpPr>
          <p:spPr>
            <a:xfrm>
              <a:off x="8225506" y="5944200"/>
              <a:ext cx="515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2" charset="0"/>
                </a:rPr>
                <a:t>(8)</a:t>
              </a:r>
              <a:endParaRPr lang="en-IN" sz="1000" dirty="0">
                <a:latin typeface="Montserrat" panose="000005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4DCEB2-4D8F-5E58-5008-F98062D94AB2}"/>
                </a:ext>
              </a:extLst>
            </p:cNvPr>
            <p:cNvSpPr txBox="1"/>
            <p:nvPr/>
          </p:nvSpPr>
          <p:spPr>
            <a:xfrm>
              <a:off x="10583963" y="5944200"/>
              <a:ext cx="515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2" charset="0"/>
                </a:rPr>
                <a:t>(1)</a:t>
              </a:r>
              <a:endParaRPr lang="en-IN" sz="1000" dirty="0">
                <a:latin typeface="Montserrat" panose="000005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058ABA-65B3-16DB-4828-3F12BD1996B0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43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203870-B1A3-0811-47C5-1862EDC8114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</a:t>
            </a:r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456651-1192-0979-808C-38FBBA19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>
                <a:latin typeface="Montserrat"/>
              </a:rPr>
              <a:t>References to climate change in transport related policy documents</a:t>
            </a:r>
            <a:endParaRPr lang="en-IN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C596C4-6D85-20D6-733C-27136EC9E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18" y="1192361"/>
            <a:ext cx="3271982" cy="475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latin typeface="Montserrat"/>
              </a:rPr>
              <a:t>Number of transport- related policy documents referring to ‘Climate Change’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have increased from 57% to 65% </a:t>
            </a:r>
            <a:r>
              <a:rPr lang="en-US" sz="2000">
                <a:latin typeface="Montserrat"/>
              </a:rPr>
              <a:t>before and after 2016.</a:t>
            </a:r>
            <a:endParaRPr lang="en-IN" sz="2000">
              <a:latin typeface="Montserra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0670C06-AADB-2CA3-74AB-24E89FB844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617078"/>
              </p:ext>
            </p:extLst>
          </p:nvPr>
        </p:nvGraphicFramePr>
        <p:xfrm>
          <a:off x="3934692" y="1312433"/>
          <a:ext cx="8074890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2C1C0C-9E15-1E48-207A-AFE963DC79AB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10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E533D7-68F8-45BA-00BA-13FC27CDD74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ADB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5FC10E-AE04-EE35-9142-7405112F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ADB Transport Projects with Climate Component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6495B-4BA3-6EE1-D0B0-95C856CC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55" y="1146179"/>
            <a:ext cx="3890818" cy="475488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Majority </a:t>
            </a:r>
            <a:r>
              <a:rPr lang="en-US" sz="2000">
                <a:latin typeface="Montserrat"/>
              </a:rPr>
              <a:t>of ADB Transport Projects have a climate change component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Mitigation is taking up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 a growing share</a:t>
            </a:r>
            <a:r>
              <a:rPr lang="en-US" sz="2000">
                <a:latin typeface="Montserrat"/>
              </a:rPr>
              <a:t> of ADB climate funding in the transport sector </a:t>
            </a:r>
            <a:endParaRPr lang="en-US" sz="2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B996F53-F4EB-FB3E-B726-6E230EDC4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768557"/>
              </p:ext>
            </p:extLst>
          </p:nvPr>
        </p:nvGraphicFramePr>
        <p:xfrm>
          <a:off x="3906981" y="1004861"/>
          <a:ext cx="8063345" cy="506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5B3436-2485-9E0E-A5EC-68116DF4F198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83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C93732-03AF-29D6-880A-7AE8C7032D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1D77C-5D56-C166-A779-B47E9E8F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312433"/>
            <a:ext cx="11704783" cy="2843931"/>
          </a:xfrm>
        </p:spPr>
        <p:txBody>
          <a:bodyPr/>
          <a:lstStyle/>
          <a:p>
            <a:pPr marL="0" indent="0">
              <a:buNone/>
            </a:pPr>
            <a:r>
              <a:rPr lang="en-GB" sz="3200" b="1">
                <a:ea typeface="+mj-ea"/>
                <a:cs typeface="+mj-cs"/>
              </a:rPr>
              <a:t>Summary</a:t>
            </a:r>
            <a:endParaRPr lang="en-IN" sz="3200" b="1"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172C2-DF43-CFDA-63AF-4507922C09F5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7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A9AC4-9D94-826C-2DE2-5C6688EF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Montserrat"/>
              </a:rPr>
              <a:t>Summary shift in high-low carbon orientation in transport sector in Asia since 2000</a:t>
            </a:r>
            <a:endParaRPr lang="en-I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1436E7-1B03-BEE7-78C2-1076602637F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352550" y="1383827"/>
            <a:ext cx="9677405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758262-126D-DA84-C1CE-6FE9E133B5D4}"/>
              </a:ext>
            </a:extLst>
          </p:cNvPr>
          <p:cNvSpPr txBox="1"/>
          <p:nvPr/>
        </p:nvSpPr>
        <p:spPr>
          <a:xfrm>
            <a:off x="142870" y="1099320"/>
            <a:ext cx="113347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/>
              <a:t>HIGH CARBON</a:t>
            </a:r>
            <a:endParaRPr lang="en-IN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39D3B-744D-4226-A0DE-82E932DBB9A3}"/>
              </a:ext>
            </a:extLst>
          </p:cNvPr>
          <p:cNvSpPr txBox="1"/>
          <p:nvPr/>
        </p:nvSpPr>
        <p:spPr>
          <a:xfrm>
            <a:off x="11029955" y="1060661"/>
            <a:ext cx="113347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/>
              <a:t>LOW CARBON</a:t>
            </a:r>
            <a:endParaRPr lang="en-IN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A3128-43B4-526A-2C99-C93B0EC45E88}"/>
              </a:ext>
            </a:extLst>
          </p:cNvPr>
          <p:cNvCxnSpPr>
            <a:cxnSpLocks/>
          </p:cNvCxnSpPr>
          <p:nvPr/>
        </p:nvCxnSpPr>
        <p:spPr>
          <a:xfrm>
            <a:off x="5138737" y="1216615"/>
            <a:ext cx="0" cy="491748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95B718-150F-B618-CAE2-BCEA51200DA2}"/>
              </a:ext>
            </a:extLst>
          </p:cNvPr>
          <p:cNvSpPr txBox="1"/>
          <p:nvPr/>
        </p:nvSpPr>
        <p:spPr>
          <a:xfrm>
            <a:off x="3279870" y="1767843"/>
            <a:ext cx="1676396" cy="36933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Motorization</a:t>
            </a:r>
            <a:endParaRPr lang="en-IN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4AD236-0B74-B562-EDBA-793472A6F8CA}"/>
              </a:ext>
            </a:extLst>
          </p:cNvPr>
          <p:cNvSpPr txBox="1"/>
          <p:nvPr/>
        </p:nvSpPr>
        <p:spPr>
          <a:xfrm>
            <a:off x="1822215" y="2747288"/>
            <a:ext cx="2581282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Passenger Mode Shift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04FDE6-9786-7878-E347-54CE9B73CC5A}"/>
              </a:ext>
            </a:extLst>
          </p:cNvPr>
          <p:cNvSpPr txBox="1"/>
          <p:nvPr/>
        </p:nvSpPr>
        <p:spPr>
          <a:xfrm>
            <a:off x="4577299" y="3116620"/>
            <a:ext cx="2257435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Freight Mode Shift</a:t>
            </a:r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FDE1C-6B3D-56CD-8322-0C24645E04AF}"/>
              </a:ext>
            </a:extLst>
          </p:cNvPr>
          <p:cNvSpPr txBox="1"/>
          <p:nvPr/>
        </p:nvSpPr>
        <p:spPr>
          <a:xfrm>
            <a:off x="5112347" y="3603622"/>
            <a:ext cx="2257435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Energy Efficiency</a:t>
            </a:r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8366E2-C9E1-3CFA-82B5-0512E53D9340}"/>
              </a:ext>
            </a:extLst>
          </p:cNvPr>
          <p:cNvSpPr txBox="1"/>
          <p:nvPr/>
        </p:nvSpPr>
        <p:spPr>
          <a:xfrm>
            <a:off x="5053022" y="1410916"/>
            <a:ext cx="1995477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Infrastructure</a:t>
            </a:r>
            <a:endParaRPr lang="en-I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FDB184-6FB0-8E85-6969-435DDFDA3667}"/>
              </a:ext>
            </a:extLst>
          </p:cNvPr>
          <p:cNvSpPr txBox="1"/>
          <p:nvPr/>
        </p:nvSpPr>
        <p:spPr>
          <a:xfrm>
            <a:off x="3730543" y="2238946"/>
            <a:ext cx="2343149" cy="36933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Transport Demand</a:t>
            </a:r>
            <a:endParaRPr lang="en-IN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D5854B-2835-B260-F5C8-6EAC3C8C9DE1}"/>
              </a:ext>
            </a:extLst>
          </p:cNvPr>
          <p:cNvSpPr txBox="1"/>
          <p:nvPr/>
        </p:nvSpPr>
        <p:spPr>
          <a:xfrm>
            <a:off x="5867397" y="4070789"/>
            <a:ext cx="2600323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Fuel Decarbonisation</a:t>
            </a:r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075809-B579-1D98-A5B6-30112C825985}"/>
              </a:ext>
            </a:extLst>
          </p:cNvPr>
          <p:cNvSpPr txBox="1"/>
          <p:nvPr/>
        </p:nvSpPr>
        <p:spPr>
          <a:xfrm>
            <a:off x="5845965" y="4538601"/>
            <a:ext cx="2644290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Transport Infrastructure Investment</a:t>
            </a:r>
            <a:endParaRPr lang="en-GB" err="1"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9D91FE-37EE-F68C-3DEC-95A9AE14A987}"/>
              </a:ext>
            </a:extLst>
          </p:cNvPr>
          <p:cNvSpPr txBox="1"/>
          <p:nvPr/>
        </p:nvSpPr>
        <p:spPr>
          <a:xfrm>
            <a:off x="3746228" y="5476155"/>
            <a:ext cx="2865813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Transport Climate Policies</a:t>
            </a:r>
            <a:endParaRPr lang="en-GB"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67EDBB-A34F-2AE6-4D79-6A3147B01C5F}"/>
              </a:ext>
            </a:extLst>
          </p:cNvPr>
          <p:cNvSpPr txBox="1"/>
          <p:nvPr/>
        </p:nvSpPr>
        <p:spPr>
          <a:xfrm>
            <a:off x="4836331" y="1031949"/>
            <a:ext cx="79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2000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D5F4F-0FBB-EFEB-6DF6-A8A3D0453629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96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C155-C181-75EF-BE72-53C4BDF2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ATO as tracker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4A22E-2738-01A0-2E8C-29D58E8A1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27" y="1082508"/>
            <a:ext cx="4318000" cy="475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latin typeface="Montserrat"/>
              </a:rPr>
              <a:t>ATO data and policy information is updated on an annual basis and can be used to track and document:</a:t>
            </a:r>
          </a:p>
          <a:p>
            <a:r>
              <a:rPr lang="en-US" sz="2000">
                <a:latin typeface="Montserrat"/>
              </a:rPr>
              <a:t>Transport CO2 emissions</a:t>
            </a:r>
          </a:p>
          <a:p>
            <a:r>
              <a:rPr lang="en-US" sz="2000">
                <a:latin typeface="Montserrat"/>
              </a:rPr>
              <a:t>Supportive trends in infrastructure, transport activity as well as transport energy </a:t>
            </a:r>
          </a:p>
          <a:p>
            <a:r>
              <a:rPr lang="en-US" sz="2000">
                <a:latin typeface="Montserrat"/>
              </a:rPr>
              <a:t>Transport policies</a:t>
            </a:r>
            <a:endParaRPr lang="en-US" sz="2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BF2F2D-897E-5D12-728F-1013418F6C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88025" y="5654826"/>
            <a:ext cx="4114800" cy="365125"/>
          </a:xfrm>
        </p:spPr>
        <p:txBody>
          <a:bodyPr/>
          <a:lstStyle/>
          <a:p>
            <a:r>
              <a:rPr lang="en-US" sz="1400" b="1">
                <a:solidFill>
                  <a:srgbClr val="E6695A"/>
                </a:solidFill>
                <a:latin typeface="Montserrat"/>
              </a:rPr>
              <a:t>https://asiantransportoutlook.com/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E0E92-C53D-64D7-05A9-16B7F793E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224" y="1302043"/>
            <a:ext cx="5983721" cy="4253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756B3-AA09-C035-6D7C-3F39ADE71CAE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42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40F95E-3561-4960-7599-2013B3D945A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77DA57-5C1A-57DA-5570-CFC4DC41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Google Shape;59;p14">
            <a:extLst>
              <a:ext uri="{FF2B5EF4-FFF2-40B4-BE49-F238E27FC236}">
                <a16:creationId xmlns:a16="http://schemas.microsoft.com/office/drawing/2014/main" id="{2A2AE128-03B6-591A-529B-D866B5848F3B}"/>
              </a:ext>
            </a:extLst>
          </p:cNvPr>
          <p:cNvSpPr txBox="1">
            <a:spLocks/>
          </p:cNvSpPr>
          <p:nvPr/>
        </p:nvSpPr>
        <p:spPr>
          <a:xfrm>
            <a:off x="494462" y="2557268"/>
            <a:ext cx="7157094" cy="291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SzPts val="3200"/>
            </a:pPr>
            <a:r>
              <a:rPr lang="en-US" sz="1800" b="1" dirty="0">
                <a:solidFill>
                  <a:srgbClr val="002060"/>
                </a:solidFill>
                <a:latin typeface="Montserrat"/>
              </a:rPr>
              <a:t>Reach out to the team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:</a:t>
            </a: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ATO Team – </a:t>
            </a:r>
            <a:r>
              <a:rPr lang="en-US" sz="1600" dirty="0">
                <a:solidFill>
                  <a:srgbClr val="002060"/>
                </a:solidFill>
                <a:latin typeface="Montserrat"/>
                <a:hlinkClick r:id="rId2"/>
              </a:rPr>
              <a:t>asiantransportoutlook@gmail.com</a:t>
            </a:r>
            <a:endParaRPr lang="en-US" sz="1600" dirty="0">
              <a:solidFill>
                <a:srgbClr val="002060"/>
              </a:solidFill>
              <a:latin typeface="Montserrat"/>
            </a:endParaRP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Jamie Leather - </a:t>
            </a:r>
            <a:r>
              <a:rPr lang="en-US" sz="1600" dirty="0">
                <a:solidFill>
                  <a:srgbClr val="002060"/>
                </a:solidFill>
                <a:latin typeface="Montserrat"/>
                <a:hlinkClick r:id="rId2"/>
              </a:rPr>
              <a:t>jleather@adb.org</a:t>
            </a:r>
            <a:endParaRPr lang="en-US" sz="1600" dirty="0">
              <a:solidFill>
                <a:srgbClr val="002060"/>
              </a:solidFill>
              <a:latin typeface="Montserrat"/>
            </a:endParaRP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Cornie Huizenga - </a:t>
            </a:r>
            <a:r>
              <a:rPr lang="en-US" sz="1600" dirty="0">
                <a:solidFill>
                  <a:srgbClr val="002060"/>
                </a:solidFill>
                <a:latin typeface="Montserrat"/>
                <a:hlinkClick r:id="rId2"/>
              </a:rPr>
              <a:t>chuizenga@cesg.biz</a:t>
            </a:r>
            <a:endParaRPr lang="en-US" sz="1600" dirty="0">
              <a:solidFill>
                <a:srgbClr val="002060"/>
              </a:solidFill>
              <a:latin typeface="Montserrat"/>
            </a:endParaRP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Sudhir </a:t>
            </a:r>
            <a:r>
              <a:rPr lang="en-US" sz="1600" dirty="0" err="1">
                <a:solidFill>
                  <a:srgbClr val="002060"/>
                </a:solidFill>
                <a:latin typeface="Montserrat"/>
              </a:rPr>
              <a:t>Gota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 - </a:t>
            </a:r>
            <a:r>
              <a:rPr lang="en-US" sz="1600" dirty="0">
                <a:solidFill>
                  <a:srgbClr val="002060"/>
                </a:solidFill>
                <a:latin typeface="Montserrat"/>
                <a:hlinkClick r:id="rId2"/>
              </a:rPr>
              <a:t>sudhirgota@gmail.com</a:t>
            </a:r>
            <a:endParaRPr lang="en-US" sz="1600" dirty="0">
              <a:solidFill>
                <a:srgbClr val="002060"/>
              </a:solidFill>
              <a:latin typeface="Montserrat"/>
            </a:endParaRPr>
          </a:p>
          <a:p>
            <a:pPr>
              <a:lnSpc>
                <a:spcPct val="120000"/>
              </a:lnSpc>
              <a:buSzPts val="3200"/>
            </a:pPr>
            <a:endParaRPr lang="en-US" sz="1600" dirty="0">
              <a:solidFill>
                <a:srgbClr val="002060"/>
              </a:solidFill>
              <a:latin typeface="Montserrat" panose="020B0604020202020204" charset="0"/>
            </a:endParaRPr>
          </a:p>
          <a:p>
            <a:pPr>
              <a:lnSpc>
                <a:spcPct val="120000"/>
              </a:lnSpc>
              <a:buSzPts val="3200"/>
            </a:pPr>
            <a:r>
              <a:rPr lang="en-US" sz="1600" b="1" dirty="0">
                <a:solidFill>
                  <a:srgbClr val="002060"/>
                </a:solidFill>
                <a:latin typeface="Montserrat"/>
              </a:rPr>
              <a:t>Subscribe to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:</a:t>
            </a: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ATO newsletter – </a:t>
            </a:r>
            <a:r>
              <a:rPr lang="en-US" sz="1600" dirty="0">
                <a:latin typeface="Montserrat"/>
                <a:hlinkClick r:id="rId2"/>
              </a:rPr>
              <a:t>http://eepurl.com/hSB5KT</a:t>
            </a: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ATO Twitter - @transportATO </a:t>
            </a:r>
          </a:p>
          <a:p>
            <a:pPr>
              <a:lnSpc>
                <a:spcPct val="120000"/>
              </a:lnSpc>
              <a:buSzPts val="3200"/>
            </a:pPr>
            <a:r>
              <a:rPr lang="en-US" sz="1600" dirty="0">
                <a:solidFill>
                  <a:srgbClr val="002060"/>
                </a:solidFill>
                <a:latin typeface="Montserrat"/>
              </a:rPr>
              <a:t>ADB Transport twitter - @</a:t>
            </a:r>
            <a:r>
              <a:rPr lang="en-US" sz="1600" dirty="0" err="1">
                <a:solidFill>
                  <a:srgbClr val="002060"/>
                </a:solidFill>
                <a:latin typeface="Montserrat"/>
              </a:rPr>
              <a:t>adbtransport</a:t>
            </a:r>
            <a:endParaRPr lang="en-US" sz="1600" dirty="0">
              <a:solidFill>
                <a:srgbClr val="002060"/>
              </a:solidFill>
              <a:latin typeface="Montserrat"/>
            </a:endParaRPr>
          </a:p>
          <a:p>
            <a:pPr>
              <a:lnSpc>
                <a:spcPct val="120000"/>
              </a:lnSpc>
              <a:buSzPts val="3200"/>
            </a:pPr>
            <a:endParaRPr lang="en-US" sz="1600" dirty="0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0436F0-C1ED-8614-6F04-02BEB8EB3ADB}"/>
              </a:ext>
            </a:extLst>
          </p:cNvPr>
          <p:cNvSpPr/>
          <p:nvPr/>
        </p:nvSpPr>
        <p:spPr>
          <a:xfrm>
            <a:off x="6663446" y="1986783"/>
            <a:ext cx="4708187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E24E3E"/>
                </a:solidFill>
                <a:latin typeface="Montserrat" panose="00000500000000000000" pitchFamily="2" charset="0"/>
              </a:rPr>
              <a:t>“ATO translates data into insights, policies and investments”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23914-EF3B-E40F-4E3B-CA02A410B995}"/>
              </a:ext>
            </a:extLst>
          </p:cNvPr>
          <p:cNvSpPr txBox="1"/>
          <p:nvPr/>
        </p:nvSpPr>
        <p:spPr>
          <a:xfrm>
            <a:off x="494462" y="1786737"/>
            <a:ext cx="628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https://asiantransportoutlook.com/</a:t>
            </a:r>
            <a:endParaRPr lang="en-IN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endParaRPr lang="en-IN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C3F1E-45D0-27F5-1DB8-960F028C523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3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8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3D1663-9486-377B-43B6-72A035C6CE1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Asian Transport Outlook. (2021). </a:t>
            </a:r>
            <a:r>
              <a:rPr lang="en-US">
                <a:hlinkClick r:id="rId3"/>
              </a:rPr>
              <a:t>A New Perspective on Transport and Climate Change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6329A82-FFC8-0066-CE0F-F07C2428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Transport CO2 Emissions 1990 -2050</a:t>
            </a:r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5656E0-C5D0-4DC6-15D5-5DF36A5C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312433"/>
            <a:ext cx="4879109" cy="4754880"/>
          </a:xfrm>
        </p:spPr>
        <p:txBody>
          <a:bodyPr>
            <a:normAutofit lnSpcReduction="10000"/>
          </a:bodyPr>
          <a:lstStyle/>
          <a:p>
            <a:r>
              <a:rPr lang="en-US" sz="2000">
                <a:solidFill>
                  <a:srgbClr val="E6695A"/>
                </a:solidFill>
                <a:latin typeface="Montserrat"/>
              </a:rPr>
              <a:t>Good news </a:t>
            </a:r>
            <a:r>
              <a:rPr lang="en-US" sz="2000">
                <a:latin typeface="Montserrat"/>
              </a:rPr>
              <a:t>- Transport CO</a:t>
            </a:r>
            <a:r>
              <a:rPr lang="en-US" sz="2000" baseline="-25000">
                <a:latin typeface="Montserrat"/>
              </a:rPr>
              <a:t>2</a:t>
            </a:r>
            <a:r>
              <a:rPr lang="en-US" sz="2000">
                <a:latin typeface="Montserrat"/>
              </a:rPr>
              <a:t> Emissions in Asia have deviated from historic (pre-2015) baseline. By 2050, we estimate that Transport CO2 emissions could be close to 50% lower than historic BAUs. 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Bad news</a:t>
            </a:r>
            <a:r>
              <a:rPr lang="en-US" sz="2000">
                <a:latin typeface="Montserrat"/>
              </a:rPr>
              <a:t> -</a:t>
            </a:r>
            <a:r>
              <a:rPr lang="en-US" sz="2000">
                <a:solidFill>
                  <a:srgbClr val="006EB7"/>
                </a:solidFill>
                <a:latin typeface="Montserrat"/>
              </a:rPr>
              <a:t> </a:t>
            </a:r>
            <a:r>
              <a:rPr lang="en-US" sz="2000">
                <a:latin typeface="Montserrat"/>
              </a:rPr>
              <a:t>At the current rate, transport CO2 emissions will not peak before 2050. 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Requirement</a:t>
            </a:r>
            <a:r>
              <a:rPr lang="en-US" sz="2000">
                <a:latin typeface="Montserrat"/>
              </a:rPr>
              <a:t> - For alignment with the 1.5 Degree or Net Zero pathways, transport CO2 emissions in Asia must peak by 2025 and reach below 1 Gt by 2050.</a:t>
            </a:r>
            <a:endParaRPr lang="en-US" sz="2000" baseline="3000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D07036-CFCF-167B-8CA1-2DD25E265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300480"/>
              </p:ext>
            </p:extLst>
          </p:nvPr>
        </p:nvGraphicFramePr>
        <p:xfrm>
          <a:off x="4821139" y="1004861"/>
          <a:ext cx="7296970" cy="5192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DFD032-B640-EDEF-3E7A-7B8409B77C78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B984AC0-7F32-4724-BC3F-70BC16117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116212"/>
              </p:ext>
            </p:extLst>
          </p:nvPr>
        </p:nvGraphicFramePr>
        <p:xfrm>
          <a:off x="4544291" y="1004861"/>
          <a:ext cx="7566891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FA4FF-0DE2-2053-AB88-F9E23FEC974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Asian Transport Outlook. (2021). A New Perspective on Transport and Climate Change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C6E71-0FC1-399A-A5CC-E5F6F156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 CO2 Emissions Growth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F939B-4511-2C53-523D-D3CCD52B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18" y="1312433"/>
            <a:ext cx="431800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Scientific literature suggests that Asia’s transport CO2 emission baseline projections reduce over time. 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The Asian Transport Outlook helps to explain why the transport sector baseline projections is reducing over time </a:t>
            </a:r>
          </a:p>
          <a:p>
            <a:endParaRPr lang="en-US" sz="2000">
              <a:solidFill>
                <a:srgbClr val="E6695A"/>
              </a:solidFill>
              <a:latin typeface="Montserrat"/>
            </a:endParaRPr>
          </a:p>
          <a:p>
            <a:pPr marL="0" indent="0">
              <a:buNone/>
            </a:pPr>
            <a:endParaRPr lang="en-US" sz="2000">
              <a:latin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40DE1-FC44-86F1-CA26-E74D4A6D9D13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7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BAEF3BA-6E52-E4AB-8346-A4540C9346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446569"/>
              </p:ext>
            </p:extLst>
          </p:nvPr>
        </p:nvGraphicFramePr>
        <p:xfrm>
          <a:off x="5320145" y="1004861"/>
          <a:ext cx="6687128" cy="5165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FB508F-8B29-0216-EAF5-E3144E4BF67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EDGAR v7.0 Global Greenhouse Gas Emissions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AC004-DC6F-00AE-A331-6630A0ED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9" y="217470"/>
            <a:ext cx="5448314" cy="787391"/>
          </a:xfrm>
        </p:spPr>
        <p:txBody>
          <a:bodyPr/>
          <a:lstStyle/>
          <a:p>
            <a:r>
              <a:rPr lang="en-US"/>
              <a:t>Share of Asia Pacific countries with transport CO2 emissions growth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116A-07D1-18CA-2891-1315E4944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27" y="1004861"/>
            <a:ext cx="4768273" cy="475488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2000">
              <a:latin typeface="Montserrat"/>
            </a:endParaRPr>
          </a:p>
          <a:p>
            <a:endParaRPr lang="en-US" sz="1800">
              <a:latin typeface="Montserrat"/>
            </a:endParaRPr>
          </a:p>
          <a:p>
            <a:r>
              <a:rPr lang="en-US" sz="1800">
                <a:latin typeface="Montserrat"/>
              </a:rPr>
              <a:t>Since 2015, there has been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a considerable decrease in the growth rate</a:t>
            </a:r>
            <a:r>
              <a:rPr lang="en-US" sz="1800">
                <a:latin typeface="Montserrat"/>
              </a:rPr>
              <a:t> of transport CO2 emissions across the Asia Pacific region, with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59% of countries reporting growth of not more than 2%</a:t>
            </a:r>
            <a:endParaRPr lang="en-US" sz="1800"/>
          </a:p>
          <a:p>
            <a:pPr marL="0" indent="0">
              <a:buNone/>
            </a:pPr>
            <a:endParaRPr lang="en-US" sz="1800">
              <a:solidFill>
                <a:srgbClr val="E6695A"/>
              </a:solidFill>
              <a:latin typeface="Montserrat"/>
            </a:endParaRPr>
          </a:p>
          <a:p>
            <a:r>
              <a:rPr lang="en-US" sz="1800">
                <a:latin typeface="Montserrat"/>
              </a:rPr>
              <a:t>The transport sector’s share in total fossil fuel CO2 emissions in Asia has reduced marginally, i.e.  </a:t>
            </a:r>
            <a:r>
              <a:rPr lang="en-US" sz="1800">
                <a:solidFill>
                  <a:srgbClr val="E6695A"/>
                </a:solidFill>
                <a:latin typeface="Montserrat"/>
              </a:rPr>
              <a:t>2000=11.4%,  2015=11.8% &amp; 2021=11.3%. </a:t>
            </a:r>
            <a:r>
              <a:rPr lang="en-US" sz="1800">
                <a:latin typeface="Montserrat"/>
              </a:rPr>
              <a:t>This indicates that between 2015 and 2021, transport CO2 emissions in Asia is growing slightly slower than in other sectors.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25984-176A-9B83-E1FE-C4BB953F3653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C14E8-2B2A-F283-C1D8-B0E8AA9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396" y="2452670"/>
            <a:ext cx="6532663" cy="787391"/>
          </a:xfrm>
        </p:spPr>
        <p:txBody>
          <a:bodyPr/>
          <a:lstStyle/>
          <a:p>
            <a:r>
              <a:rPr lang="en-GB" sz="3200">
                <a:latin typeface="Montserrat"/>
              </a:rPr>
              <a:t>Transport Infrastructure &amp; Transport Activity</a:t>
            </a:r>
            <a:endParaRPr lang="en-IN" sz="3200">
              <a:latin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0F770-442A-30D4-C487-33502EAF55AD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2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7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A1E65B-782A-FECD-EB86-5E356E69B2A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Country Official Statistics, UIC, and ITDP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2A5A6-A1C8-F345-D4E8-AAA008AB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EE81-4FBE-BCDE-ADE2-E6D058F2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" y="1312433"/>
            <a:ext cx="4318000" cy="4754880"/>
          </a:xfrm>
        </p:spPr>
        <p:txBody>
          <a:bodyPr>
            <a:normAutofit/>
          </a:bodyPr>
          <a:lstStyle/>
          <a:p>
            <a:r>
              <a:rPr lang="en-US" sz="2000">
                <a:latin typeface="Montserrat"/>
              </a:rPr>
              <a:t>Road construction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outpaces</a:t>
            </a:r>
            <a:r>
              <a:rPr lang="en-US" sz="2000">
                <a:latin typeface="Montserrat"/>
              </a:rPr>
              <a:t> construction of rail infrastructure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Growth in BRT infrastructure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has declined considerably</a:t>
            </a:r>
            <a:r>
              <a:rPr lang="en-US" sz="2000">
                <a:latin typeface="Montserrat"/>
              </a:rPr>
              <a:t>, from a low baseline (in line with lack of general interest in bus expansion)</a:t>
            </a:r>
          </a:p>
          <a:p>
            <a:endParaRPr lang="en-US" sz="2000">
              <a:latin typeface="Montserrat"/>
            </a:endParaRPr>
          </a:p>
          <a:p>
            <a:r>
              <a:rPr lang="en-US" sz="2000">
                <a:latin typeface="Montserrat"/>
              </a:rPr>
              <a:t>Metro construction is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accelerating,</a:t>
            </a:r>
            <a:r>
              <a:rPr lang="en-US" sz="2000">
                <a:latin typeface="Montserrat"/>
              </a:rPr>
              <a:t> as is the case of LRT</a:t>
            </a:r>
            <a:endParaRPr lang="en-US" sz="20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06E3FAE-172D-6486-CBCD-8BE6F3B430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305383"/>
              </p:ext>
            </p:extLst>
          </p:nvPr>
        </p:nvGraphicFramePr>
        <p:xfrm>
          <a:off x="4276724" y="1004860"/>
          <a:ext cx="7915275" cy="512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C89475-8E8E-2CFB-BA34-26277B0C08DF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4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0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F9CF28-1289-4C04-8C68-5E9BE7319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318630"/>
              </p:ext>
            </p:extLst>
          </p:nvPr>
        </p:nvGraphicFramePr>
        <p:xfrm>
          <a:off x="3528444" y="1117985"/>
          <a:ext cx="3932671" cy="506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6A61E2-DC91-58DF-4C60-4EC3B0B54C9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Source: ATO Analysis based on ITDP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8EA4C-641E-65EB-9013-040FEDF4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68" y="217470"/>
            <a:ext cx="5548047" cy="787391"/>
          </a:xfrm>
        </p:spPr>
        <p:txBody>
          <a:bodyPr/>
          <a:lstStyle/>
          <a:p>
            <a:r>
              <a:rPr lang="en-US">
                <a:latin typeface="Montserrat"/>
              </a:rPr>
              <a:t>Number of Asian Cities with Rapid Urban Transit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7E431-10FB-270A-5848-12DF596A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8" y="1312433"/>
            <a:ext cx="3142673" cy="4754880"/>
          </a:xfrm>
        </p:spPr>
        <p:txBody>
          <a:bodyPr>
            <a:normAutofit fontScale="92500" lnSpcReduction="20000"/>
          </a:bodyPr>
          <a:lstStyle/>
          <a:p>
            <a:r>
              <a:rPr lang="en-US" sz="2000">
                <a:latin typeface="Montserrat"/>
              </a:rPr>
              <a:t>Number of Asian cities with rapid urban transit infrastructure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 increasing.</a:t>
            </a:r>
            <a:r>
              <a:rPr lang="en-US" sz="2000">
                <a:latin typeface="Montserrat"/>
              </a:rPr>
              <a:t> But a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significant gap</a:t>
            </a:r>
            <a:r>
              <a:rPr lang="en-US" sz="2000">
                <a:latin typeface="Montserrat"/>
              </a:rPr>
              <a:t> remains. </a:t>
            </a:r>
            <a:endParaRPr lang="en-US"/>
          </a:p>
          <a:p>
            <a:r>
              <a:rPr lang="en-US" sz="2000">
                <a:latin typeface="Montserrat"/>
              </a:rPr>
              <a:t>Currently, only 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125</a:t>
            </a:r>
            <a:r>
              <a:rPr lang="en-US" sz="2000">
                <a:latin typeface="Montserrat"/>
              </a:rPr>
              <a:t> cities out of about </a:t>
            </a:r>
            <a:r>
              <a:rPr lang="en-US" sz="2100">
                <a:solidFill>
                  <a:srgbClr val="E6695A"/>
                </a:solidFill>
                <a:latin typeface="Montserrat"/>
              </a:rPr>
              <a:t>550</a:t>
            </a:r>
            <a:r>
              <a:rPr lang="en-US" sz="2000">
                <a:latin typeface="Montserrat"/>
              </a:rPr>
              <a:t> cities with more than 0.5 million population have urban rapid transit.</a:t>
            </a:r>
            <a:endParaRPr lang="en-US" sz="2000" strike="sngStrike">
              <a:latin typeface="Montserrat"/>
            </a:endParaRPr>
          </a:p>
          <a:p>
            <a:r>
              <a:rPr lang="en-US" sz="2000">
                <a:latin typeface="Montserrat"/>
              </a:rPr>
              <a:t>Average size of rapid transit systems </a:t>
            </a:r>
            <a:r>
              <a:rPr lang="en-US" sz="2000">
                <a:solidFill>
                  <a:srgbClr val="E6695A"/>
                </a:solidFill>
                <a:latin typeface="Montserrat"/>
              </a:rPr>
              <a:t>is increasing</a:t>
            </a:r>
            <a:endParaRPr lang="en-US" sz="2000">
              <a:latin typeface="Montserrat"/>
            </a:endParaRPr>
          </a:p>
          <a:p>
            <a:r>
              <a:rPr lang="en-US" sz="2000">
                <a:solidFill>
                  <a:srgbClr val="E6695A"/>
                </a:solidFill>
                <a:latin typeface="Montserrat"/>
              </a:rPr>
              <a:t>Metro is a more popular choice</a:t>
            </a:r>
            <a:r>
              <a:rPr lang="en-US" sz="2000">
                <a:latin typeface="Montserrat"/>
              </a:rPr>
              <a:t> compared to BRT or LRT.</a:t>
            </a:r>
            <a:endParaRPr lang="en-US" sz="2000" strike="sngStrik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06D179-6565-F9C0-9B1D-DA1C45B389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700388"/>
              </p:ext>
            </p:extLst>
          </p:nvPr>
        </p:nvGraphicFramePr>
        <p:xfrm>
          <a:off x="7655505" y="1285946"/>
          <a:ext cx="4430485" cy="495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C649AEE-97AC-A590-4AE3-A8977D91C00C}"/>
              </a:ext>
            </a:extLst>
          </p:cNvPr>
          <p:cNvSpPr txBox="1"/>
          <p:nvPr/>
        </p:nvSpPr>
        <p:spPr>
          <a:xfrm>
            <a:off x="10741306" y="506511"/>
            <a:ext cx="111117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hlinkClick r:id="rId5" action="ppaction://hlinksldjump"/>
              </a:rPr>
              <a:t>&lt;&lt;&lt; TOC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7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2226</Words>
  <Application>Microsoft Macintosh PowerPoint</Application>
  <PresentationFormat>Widescreen</PresentationFormat>
  <Paragraphs>354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Montserrat</vt:lpstr>
      <vt:lpstr>Office Theme</vt:lpstr>
      <vt:lpstr>COP27</vt:lpstr>
      <vt:lpstr>Outline</vt:lpstr>
      <vt:lpstr>Summary trends Transport and Climate Change in Transport in Asia and the Pacific </vt:lpstr>
      <vt:lpstr>Transport CO2 Emissions 1990 -2050</vt:lpstr>
      <vt:lpstr>Transport CO2 Emissions Growth Rate</vt:lpstr>
      <vt:lpstr>Share of Asia Pacific countries with transport CO2 emissions growth rate</vt:lpstr>
      <vt:lpstr>Transport Infrastructure &amp; Transport Activity</vt:lpstr>
      <vt:lpstr>Infrastructure Growth</vt:lpstr>
      <vt:lpstr>Number of Asian Cities with Rapid Urban Transit Infrastructure</vt:lpstr>
      <vt:lpstr>Total Infrastructure Investment</vt:lpstr>
      <vt:lpstr>PPP in Transport</vt:lpstr>
      <vt:lpstr>PowerPoint Presentation</vt:lpstr>
      <vt:lpstr>Motorization in Asia (1)</vt:lpstr>
      <vt:lpstr>Motorization in Asia (2)</vt:lpstr>
      <vt:lpstr>Passenger and Freight Activity</vt:lpstr>
      <vt:lpstr>Transport Mode Shares</vt:lpstr>
      <vt:lpstr>Passenger Activity Mode Share</vt:lpstr>
      <vt:lpstr>Freight Mode Share</vt:lpstr>
      <vt:lpstr>Urban Transport Mode Share in Asia</vt:lpstr>
      <vt:lpstr>Transport Fuels &amp; Carbon Intensity</vt:lpstr>
      <vt:lpstr>Fuel Efficiency of First-time Registered LDVs (L/100km WLTC)</vt:lpstr>
      <vt:lpstr>Fossil Fuel Subsidy in Transport Sector in Asia-Pacific</vt:lpstr>
      <vt:lpstr>Transport Energy Consumption Share</vt:lpstr>
      <vt:lpstr>Rail Electrification in Asia</vt:lpstr>
      <vt:lpstr>Electric Vehicle Ownership in Asia</vt:lpstr>
      <vt:lpstr>Countries with a biofuel mandate</vt:lpstr>
      <vt:lpstr>Carbon Intensity of Transport in Asia-Pacific Region</vt:lpstr>
      <vt:lpstr>PowerPoint Presentation</vt:lpstr>
      <vt:lpstr>Transport target coverage in NDCs and LTSs</vt:lpstr>
      <vt:lpstr>Climate mitigation measures in NDC</vt:lpstr>
      <vt:lpstr>Modal Share Targets</vt:lpstr>
      <vt:lpstr>EV Targets</vt:lpstr>
      <vt:lpstr>Climate adaptation measures</vt:lpstr>
      <vt:lpstr>References to climate change in transport related policy documents</vt:lpstr>
      <vt:lpstr>ADB Transport Projects with Climate Component</vt:lpstr>
      <vt:lpstr>PowerPoint Presentation</vt:lpstr>
      <vt:lpstr>Summary shift in high-low carbon orientation in transport sector in Asia since 2000</vt:lpstr>
      <vt:lpstr>ATO as tracker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 27 tweets</dc:title>
  <dc:creator>Adwait</dc:creator>
  <cp:lastModifiedBy>cornie huizenga</cp:lastModifiedBy>
  <cp:revision>2</cp:revision>
  <dcterms:created xsi:type="dcterms:W3CDTF">2022-11-08T04:00:49Z</dcterms:created>
  <dcterms:modified xsi:type="dcterms:W3CDTF">2022-11-14T11:25:50Z</dcterms:modified>
</cp:coreProperties>
</file>